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2"/>
  </p:notesMasterIdLst>
  <p:sldIdLst>
    <p:sldId id="256" r:id="rId5"/>
    <p:sldId id="2146847054" r:id="rId6"/>
    <p:sldId id="262" r:id="rId7"/>
    <p:sldId id="265" r:id="rId8"/>
    <p:sldId id="2146847056" r:id="rId9"/>
    <p:sldId id="266" r:id="rId10"/>
    <p:sldId id="2146847057" r:id="rId11"/>
    <p:sldId id="267" r:id="rId12"/>
    <p:sldId id="2146847058" r:id="rId13"/>
    <p:sldId id="2146847059" r:id="rId14"/>
    <p:sldId id="2146847062" r:id="rId15"/>
    <p:sldId id="2146847060" r:id="rId16"/>
    <p:sldId id="268" r:id="rId17"/>
    <p:sldId id="2146847061" r:id="rId18"/>
    <p:sldId id="2146847055" r:id="rId19"/>
    <p:sldId id="269" r:id="rId20"/>
    <p:sldId id="25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C3D9CC-52A4-7BB9-5926-A17EAD909109}" v="32" dt="2024-12-19T12:09:51.9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52" autoAdjust="0"/>
    <p:restoredTop sz="94660"/>
  </p:normalViewPr>
  <p:slideViewPr>
    <p:cSldViewPr snapToGrid="0">
      <p:cViewPr varScale="1">
        <p:scale>
          <a:sx n="69" d="100"/>
          <a:sy n="69" d="100"/>
        </p:scale>
        <p:origin x="-77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7/30/2025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=""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7/30/2025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=""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=""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7/30/2025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7/30/2025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7/30/2025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7/30/2025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7/30/2025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7/30/2025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7/30/2025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=""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=""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7/30/2025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7/30/2025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=""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" TargetMode="External"/><Relationship Id="rId2" Type="http://schemas.openxmlformats.org/officeDocument/2006/relationships/hyperlink" Target="https://jmlr.org/papers/volume12/pedregosa11a/pedregosa11a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treamlit.io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u="sng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Employee Salary </a:t>
            </a:r>
            <a:r>
              <a:rPr lang="en-US" b="1" u="sng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Prediction(using machine learning algorithms)</a:t>
            </a:r>
            <a:endParaRPr lang="en-US" b="1" u="sng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u="sng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43450" y="3610725"/>
            <a:ext cx="7980183" cy="2554545"/>
          </a:xfrm>
          <a:prstGeom prst="rect">
            <a:avLst/>
          </a:prstGeom>
          <a:gradFill flip="none" rotWithShape="1">
            <a:gsLst>
              <a:gs pos="0">
                <a:schemeClr val="lt1">
                  <a:shade val="30000"/>
                  <a:satMod val="115000"/>
                </a:schemeClr>
              </a:gs>
              <a:gs pos="50000">
                <a:schemeClr val="lt1">
                  <a:shade val="67500"/>
                  <a:satMod val="115000"/>
                </a:schemeClr>
              </a:gs>
              <a:gs pos="100000">
                <a:schemeClr val="lt1"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ABHINISHT SINGH</a:t>
            </a:r>
          </a:p>
          <a:p>
            <a:endParaRPr lang="en-US" sz="2000" b="1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University Name : United University</a:t>
            </a:r>
          </a:p>
          <a:p>
            <a:endParaRPr lang="en-US" sz="2000" b="1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AICTE ID : STU681ef9454a521746860367</a:t>
            </a:r>
          </a:p>
          <a:p>
            <a:endParaRPr lang="en-US" sz="2000" b="1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COURSE &amp; DEPARTMENT : BCA-IBM , Computer Application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4D6CCA44-F2AC-3E47-9300-E988ADFB63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711530EE-B4B7-D154-CE52-84ACCC1E7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BA77A898-F948-5532-AC98-3BB2346ED5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5912" y="2178383"/>
            <a:ext cx="7735380" cy="704948"/>
          </a:xfr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DE6A37F7-7E3A-6BF2-4651-280E800AA9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912" y="3147933"/>
            <a:ext cx="6577878" cy="33661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F9372F4-F7D3-9C4D-F9B4-11B16DD77D01}"/>
              </a:ext>
            </a:extLst>
          </p:cNvPr>
          <p:cNvSpPr txBox="1"/>
          <p:nvPr/>
        </p:nvSpPr>
        <p:spPr>
          <a:xfrm>
            <a:off x="805912" y="1565329"/>
            <a:ext cx="3742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Box Plot:</a:t>
            </a:r>
          </a:p>
        </p:txBody>
      </p:sp>
    </p:spTree>
    <p:extLst>
      <p:ext uri="{BB962C8B-B14F-4D97-AF65-F5344CB8AC3E}">
        <p14:creationId xmlns:p14="http://schemas.microsoft.com/office/powerpoint/2010/main" val="3269708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4D6CCA44-F2AC-3E47-9300-E988ADFB63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711530EE-B4B7-D154-CE52-84ACCC1E7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F9372F4-F7D3-9C4D-F9B4-11B16DD77D01}"/>
              </a:ext>
            </a:extLst>
          </p:cNvPr>
          <p:cNvSpPr txBox="1"/>
          <p:nvPr/>
        </p:nvSpPr>
        <p:spPr>
          <a:xfrm>
            <a:off x="805912" y="1565329"/>
            <a:ext cx="3742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Bar  graph</a:t>
            </a:r>
            <a:endParaRPr lang="en-IN" sz="2400" b="1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0691" y="1796161"/>
            <a:ext cx="6191318" cy="2182683"/>
          </a:xfrm>
          <a:solidFill>
            <a:schemeClr val="bg1"/>
          </a:solidFill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0691" y="4419600"/>
            <a:ext cx="647524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85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E833BEDF-88C3-B5F8-F331-0B1EBE2828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10DC3DE8-038A-D0D3-005A-D352C20B2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CDC13D51-7729-1A67-E1B3-8B41C21A0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endParaRPr lang="en-US" sz="2800" b="1" dirty="0"/>
          </a:p>
          <a:p>
            <a:pPr marL="0" indent="0">
              <a:buNone/>
            </a:pPr>
            <a:r>
              <a:rPr lang="en-US" sz="2800" b="1" u="sng" dirty="0" err="1"/>
              <a:t>Github</a:t>
            </a:r>
            <a:r>
              <a:rPr lang="en-US" sz="2800" b="1" u="sng" dirty="0"/>
              <a:t> link: </a:t>
            </a:r>
            <a:endParaRPr lang="en-US" sz="2800" b="1" u="sng" dirty="0" smtClean="0"/>
          </a:p>
          <a:p>
            <a:pPr marL="0" indent="0">
              <a:buNone/>
            </a:pPr>
            <a:r>
              <a:rPr lang="en-US" sz="2800" b="1" dirty="0"/>
              <a:t>https://github.com/Abhinisht/EMPLOYEE-SALARY-PREDICATION--Abhinisht-Singh</a:t>
            </a:r>
            <a:endParaRPr lang="en-US" sz="2800" b="1" dirty="0"/>
          </a:p>
          <a:p>
            <a:pPr marL="0" indent="0">
              <a:buNone/>
            </a:pP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795825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u="sng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 u="sng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IN" sz="2800" b="1" dirty="0"/>
              <a:t>Finding</a:t>
            </a:r>
            <a:r>
              <a:rPr lang="en-IN" sz="2800" dirty="0"/>
              <a:t>:</a:t>
            </a:r>
          </a:p>
          <a:p>
            <a:pPr marL="305435" indent="-305435"/>
            <a:r>
              <a:rPr lang="en-IN" sz="2800" b="1" dirty="0"/>
              <a:t>Model Training &amp; Evaluation:</a:t>
            </a:r>
          </a:p>
          <a:p>
            <a:pPr lvl="2"/>
            <a:r>
              <a:rPr lang="en-US" sz="2400" dirty="0"/>
              <a:t>Multiple machine learning models (Logistic Regression, Random Forest,   KNN, SVM, Gradient Boosting) were trained to predict employee salary class.</a:t>
            </a:r>
          </a:p>
          <a:p>
            <a:r>
              <a:rPr lang="en-US" sz="2800" b="1" dirty="0"/>
              <a:t>Model </a:t>
            </a:r>
            <a:r>
              <a:rPr lang="en-IN" sz="2800" b="1" dirty="0"/>
              <a:t>Deployment:</a:t>
            </a:r>
          </a:p>
          <a:p>
            <a:pPr lvl="2"/>
            <a:r>
              <a:rPr lang="en-US" sz="2400" dirty="0"/>
              <a:t>A user-friendly </a:t>
            </a:r>
            <a:r>
              <a:rPr lang="en-US" sz="2400" dirty="0" err="1"/>
              <a:t>Streamlit</a:t>
            </a:r>
            <a:r>
              <a:rPr lang="en-US" sz="2400" dirty="0"/>
              <a:t> web application was developed to:</a:t>
            </a:r>
          </a:p>
          <a:p>
            <a:pPr lvl="3"/>
            <a:r>
              <a:rPr lang="en-US" sz="2400" dirty="0"/>
              <a:t>Collect employee details via an interactive UI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D616EFCD-845B-EFA1-5007-C1949E3E6B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2323DE69-942A-897A-A27C-CE723F63E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u="sng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 u="sng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4FD964C0-042E-97A8-0792-8A956B8AF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sz="2800" dirty="0"/>
              <a:t>This tool can be used by </a:t>
            </a:r>
            <a:r>
              <a:rPr lang="en-US" sz="2800" dirty="0" err="1" smtClean="0"/>
              <a:t>managemnt</a:t>
            </a:r>
            <a:r>
              <a:rPr lang="en-US" sz="2800" dirty="0" smtClean="0"/>
              <a:t> department  </a:t>
            </a:r>
            <a:r>
              <a:rPr lang="en-US" sz="2800" dirty="0"/>
              <a:t>and corporate planners to streamline salary forecasting, ensure competitive compensation, and support data-driven decision-making across diverse organizational structures.</a:t>
            </a:r>
            <a:endParaRPr lang="en-IN" sz="2800" dirty="0"/>
          </a:p>
          <a:p>
            <a:pPr marL="0" indent="0">
              <a:buNone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0352394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800" b="1" u="sng" dirty="0"/>
              <a:t>Dynamic </a:t>
            </a:r>
            <a:r>
              <a:rPr lang="en-IN" sz="2800" b="1" u="sng" dirty="0" smtClean="0"/>
              <a:t>Visualization:-</a:t>
            </a:r>
            <a:endParaRPr lang="en-IN" sz="2800" b="1" u="sng" dirty="0"/>
          </a:p>
          <a:p>
            <a:pPr marL="0" indent="0">
              <a:buNone/>
            </a:pPr>
            <a:r>
              <a:rPr lang="en-IN" sz="2800" dirty="0" smtClean="0"/>
              <a:t>We </a:t>
            </a:r>
            <a:r>
              <a:rPr lang="en-IN" sz="2800" dirty="0"/>
              <a:t>can add Interactive Dashboard, which can be easy to </a:t>
            </a:r>
            <a:r>
              <a:rPr lang="en-IN" sz="2800" dirty="0" smtClean="0"/>
              <a:t>Understand for the  management , to track and chase the individual growth of each employee</a:t>
            </a:r>
          </a:p>
          <a:p>
            <a:r>
              <a:rPr lang="en-US" sz="2800" b="1" u="sng" dirty="0" smtClean="0"/>
              <a:t>NLP  Engagement :-</a:t>
            </a:r>
          </a:p>
          <a:p>
            <a:pPr marL="0" indent="0">
              <a:buNone/>
            </a:pPr>
            <a:r>
              <a:rPr lang="en-US" sz="2800" dirty="0" smtClean="0"/>
              <a:t>We will add  national language processor , whereas Deep Learning Models (GANS ,CNNs) to increase the complex understanding and make effective predication as per the human understanding in unbiased manner</a:t>
            </a:r>
            <a:endParaRPr lang="en-IN" sz="2800" dirty="0"/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u="sng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hlinkClick r:id="rId2"/>
              </a:rPr>
              <a:t>https://jmlr.org/papers/volume12/pedregosa11a/pedregosa11a.pdf</a:t>
            </a:r>
            <a:endParaRPr lang="en-IN" sz="2400" dirty="0"/>
          </a:p>
          <a:p>
            <a:endParaRPr lang="en-IN" sz="2400" dirty="0"/>
          </a:p>
          <a:p>
            <a:r>
              <a:rPr lang="en-IN" sz="2400" dirty="0">
                <a:hlinkClick r:id="rId3"/>
              </a:rPr>
              <a:t>https://pandas.pydata.org/</a:t>
            </a:r>
            <a:endParaRPr lang="en-IN" sz="2400" dirty="0"/>
          </a:p>
          <a:p>
            <a:endParaRPr lang="en-IN" sz="2400" dirty="0"/>
          </a:p>
          <a:p>
            <a:r>
              <a:rPr lang="en-IN" sz="2400" dirty="0">
                <a:hlinkClick r:id="rId4"/>
              </a:rPr>
              <a:t>https://streamlit.io/</a:t>
            </a:r>
            <a:r>
              <a:rPr lang="en-IN" sz="2400" dirty="0"/>
              <a:t> </a:t>
            </a:r>
            <a:endParaRPr lang="en-IN" sz="2400" dirty="0" smtClean="0"/>
          </a:p>
          <a:p>
            <a:r>
              <a:rPr lang="en-IN" sz="2400" dirty="0">
                <a:solidFill>
                  <a:srgbClr val="92D050"/>
                </a:solidFill>
              </a:rPr>
              <a:t>https://matplotlib.org/</a:t>
            </a:r>
            <a:endParaRPr lang="en-IN" sz="24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 </a:t>
            </a:r>
            <a:endParaRPr lang="en-US" sz="40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 u="sng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(Step by Step  Procedure)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74" y="716010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u="sng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u="sng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/>
          </a:bodyPr>
          <a:lstStyle/>
          <a:p>
            <a:pPr marL="305435" indent="-305435"/>
            <a:r>
              <a:rPr lang="en-US" sz="2800" dirty="0"/>
              <a:t>My project predicts employee salary based on multiple input features such as experience, education, job role, and industry</a:t>
            </a:r>
            <a:r>
              <a:rPr lang="en-US" sz="2800" dirty="0" smtClean="0"/>
              <a:t>.</a:t>
            </a:r>
          </a:p>
          <a:p>
            <a:pPr marL="0" indent="0">
              <a:buNone/>
            </a:pPr>
            <a:endParaRPr lang="en-US" sz="2800" dirty="0"/>
          </a:p>
          <a:p>
            <a:pPr marL="305435" indent="-305435"/>
            <a:r>
              <a:rPr lang="en-US" sz="2800" dirty="0"/>
              <a:t>This tool can be used by HR departments and corporate planners to streamline salary forecasting, ensure competitive compensation, and support data-driven decision-making across diverse organizational structures.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u="sng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 u="sng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b="1" dirty="0"/>
              <a:t>System Requirements:</a:t>
            </a:r>
            <a:endParaRPr lang="en-IN" sz="2800" dirty="0"/>
          </a:p>
          <a:p>
            <a:r>
              <a:rPr lang="en-IN" sz="2800" b="1" dirty="0"/>
              <a:t>OS</a:t>
            </a:r>
            <a:r>
              <a:rPr lang="en-IN" sz="2800" dirty="0"/>
              <a:t>: Windows 10/11, macOS, or Linux</a:t>
            </a:r>
          </a:p>
          <a:p>
            <a:r>
              <a:rPr lang="en-IN" sz="2800" b="1" dirty="0"/>
              <a:t>Python</a:t>
            </a:r>
            <a:r>
              <a:rPr lang="en-IN" sz="2800" dirty="0"/>
              <a:t>: Version 3.8 or higher</a:t>
            </a:r>
          </a:p>
          <a:p>
            <a:r>
              <a:rPr lang="en-IN" sz="2800" b="1" dirty="0"/>
              <a:t>RAM</a:t>
            </a:r>
            <a:r>
              <a:rPr lang="en-IN" sz="2800" dirty="0"/>
              <a:t>: Minimum 4 GB (8 GB recommended)</a:t>
            </a:r>
          </a:p>
          <a:p>
            <a:r>
              <a:rPr lang="en-IN" sz="2800" b="1" dirty="0"/>
              <a:t>Browser</a:t>
            </a:r>
            <a:r>
              <a:rPr lang="en-IN" sz="2800" dirty="0"/>
              <a:t>: Chrome, Firefox, Edge (for accessing </a:t>
            </a:r>
            <a:r>
              <a:rPr lang="en-IN" sz="2800" dirty="0" err="1"/>
              <a:t>Streamlit</a:t>
            </a:r>
            <a:r>
              <a:rPr lang="en-IN" sz="2800" dirty="0"/>
              <a:t> UI)</a:t>
            </a:r>
          </a:p>
          <a:p>
            <a:endParaRPr lang="en-US" sz="2800" dirty="0"/>
          </a:p>
          <a:p>
            <a:pPr marL="0" indent="0">
              <a:buNone/>
            </a:pPr>
            <a:endParaRPr lang="en-IN" sz="28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CAADE478-9125-48BC-72F0-1E803A1FF4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43499DDB-E359-CB6F-229D-93A03BBF6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u="sng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 u="sng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02BDCE8A-42EE-6AB6-FB0E-AABE073FD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488005"/>
            <a:ext cx="11029615" cy="495154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600" b="1" dirty="0"/>
              <a:t>Required Libraries:</a:t>
            </a:r>
          </a:p>
          <a:p>
            <a:r>
              <a:rPr lang="en-US" sz="3600" b="1" dirty="0" err="1"/>
              <a:t>Streamlit</a:t>
            </a:r>
            <a:r>
              <a:rPr lang="en-US" sz="3600" b="1" dirty="0"/>
              <a:t>: </a:t>
            </a:r>
            <a:r>
              <a:rPr lang="en-US" sz="3600" dirty="0"/>
              <a:t>Creating the interactive web application frontend</a:t>
            </a:r>
            <a:endParaRPr lang="en-US" sz="3600" b="1" dirty="0"/>
          </a:p>
          <a:p>
            <a:r>
              <a:rPr lang="en-US" sz="3600" b="1" dirty="0" err="1"/>
              <a:t>Numpy</a:t>
            </a:r>
            <a:r>
              <a:rPr lang="en-US" sz="3600" b="1" dirty="0"/>
              <a:t>:</a:t>
            </a:r>
            <a:r>
              <a:rPr lang="en-US" sz="3600" dirty="0"/>
              <a:t> Numerical computations and array operations</a:t>
            </a:r>
          </a:p>
          <a:p>
            <a:r>
              <a:rPr lang="en-US" sz="3600" b="1" dirty="0"/>
              <a:t>Scikit-learn</a:t>
            </a:r>
            <a:r>
              <a:rPr lang="en-US" sz="3600" dirty="0"/>
              <a:t>: For Machine learning </a:t>
            </a:r>
            <a:r>
              <a:rPr lang="en-US" sz="3600" dirty="0" err="1"/>
              <a:t>algorthim</a:t>
            </a:r>
            <a:r>
              <a:rPr lang="en-US" sz="3600" dirty="0"/>
              <a:t> and preprocessing</a:t>
            </a:r>
          </a:p>
          <a:p>
            <a:r>
              <a:rPr lang="en-US" sz="3600" b="1" dirty="0"/>
              <a:t>Matplotlib: </a:t>
            </a:r>
            <a:r>
              <a:rPr lang="en-US" sz="3600" dirty="0"/>
              <a:t>For</a:t>
            </a:r>
            <a:r>
              <a:rPr lang="en-US" sz="3600" b="1" dirty="0"/>
              <a:t> </a:t>
            </a:r>
            <a:r>
              <a:rPr lang="en-IN" sz="3600" dirty="0"/>
              <a:t>Visualization </a:t>
            </a:r>
          </a:p>
          <a:p>
            <a:r>
              <a:rPr lang="en-IN" sz="3600" b="1" dirty="0" err="1"/>
              <a:t>Pyngrok</a:t>
            </a:r>
            <a:r>
              <a:rPr lang="en-IN" sz="3600" dirty="0"/>
              <a:t>: </a:t>
            </a:r>
            <a:r>
              <a:rPr lang="en-US" sz="3600" dirty="0"/>
              <a:t>Used to create a public URL for your local </a:t>
            </a:r>
            <a:r>
              <a:rPr lang="en-US" sz="3600" dirty="0" err="1"/>
              <a:t>Streamlit</a:t>
            </a:r>
            <a:r>
              <a:rPr lang="en-US" sz="3600" dirty="0"/>
              <a:t> app.</a:t>
            </a:r>
          </a:p>
          <a:p>
            <a:r>
              <a:rPr lang="en-IN" sz="3600" b="1" dirty="0"/>
              <a:t>Threading</a:t>
            </a:r>
            <a:r>
              <a:rPr lang="en-IN" sz="3600" dirty="0"/>
              <a:t>: </a:t>
            </a:r>
            <a:r>
              <a:rPr lang="en-US" sz="3600" dirty="0"/>
              <a:t>Used to run multiple operations simultaneously, like                 running </a:t>
            </a:r>
            <a:r>
              <a:rPr lang="en-US" sz="3600" dirty="0" err="1"/>
              <a:t>Streamlit</a:t>
            </a:r>
            <a:r>
              <a:rPr lang="en-US" sz="3600" dirty="0"/>
              <a:t> and </a:t>
            </a:r>
            <a:r>
              <a:rPr lang="en-US" sz="3600" dirty="0" err="1"/>
              <a:t>ngrok</a:t>
            </a:r>
            <a:r>
              <a:rPr lang="en-US" sz="3600" dirty="0"/>
              <a:t> at the same time.</a:t>
            </a:r>
          </a:p>
          <a:p>
            <a:r>
              <a:rPr lang="en-IN" sz="3600" b="1" dirty="0" err="1"/>
              <a:t>Joblib</a:t>
            </a:r>
            <a:r>
              <a:rPr lang="en-IN" sz="3600" dirty="0"/>
              <a:t>: </a:t>
            </a:r>
            <a:r>
              <a:rPr lang="en-US" sz="3600" dirty="0"/>
              <a:t>Used to save and load machine learning models efficiently.</a:t>
            </a:r>
            <a:endParaRPr lang="en-IN" sz="3600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940432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u="sng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 u="sng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198" y="2076941"/>
            <a:ext cx="11029615" cy="4673324"/>
          </a:xfrm>
        </p:spPr>
        <p:txBody>
          <a:bodyPr>
            <a:normAutofit/>
          </a:bodyPr>
          <a:lstStyle/>
          <a:p>
            <a:pPr marL="305435" indent="-305435"/>
            <a:r>
              <a:rPr lang="en-US" sz="2800" b="1" dirty="0"/>
              <a:t>Step 1: </a:t>
            </a:r>
            <a:r>
              <a:rPr lang="en-US" sz="2800" dirty="0"/>
              <a:t>Import Library</a:t>
            </a:r>
          </a:p>
          <a:p>
            <a:pPr marL="305435" indent="-305435"/>
            <a:r>
              <a:rPr lang="en-US" sz="2800" b="1" dirty="0"/>
              <a:t>Step 2: </a:t>
            </a:r>
            <a:r>
              <a:rPr lang="en-US" sz="2800" dirty="0"/>
              <a:t>Load the Data set</a:t>
            </a:r>
          </a:p>
          <a:p>
            <a:pPr marL="305435" indent="-305435"/>
            <a:r>
              <a:rPr lang="en-US" sz="2800" b="1" dirty="0"/>
              <a:t>Step 3: </a:t>
            </a:r>
            <a:r>
              <a:rPr lang="en-US" sz="2800" dirty="0"/>
              <a:t>Preprocessing</a:t>
            </a:r>
          </a:p>
          <a:p>
            <a:pPr lvl="2"/>
            <a:r>
              <a:rPr lang="en-US" sz="2800" dirty="0"/>
              <a:t>Handle Missing value</a:t>
            </a:r>
          </a:p>
          <a:p>
            <a:pPr lvl="2"/>
            <a:r>
              <a:rPr lang="en-US" sz="2800" dirty="0"/>
              <a:t>Encode categorical variables</a:t>
            </a:r>
          </a:p>
          <a:p>
            <a:pPr lvl="2"/>
            <a:r>
              <a:rPr lang="en-US" sz="2800" dirty="0"/>
              <a:t>Splitting Features (X) and Target Variable (y)</a:t>
            </a:r>
          </a:p>
          <a:p>
            <a:r>
              <a:rPr lang="en-US" sz="2800" b="1" dirty="0"/>
              <a:t>Step 4: </a:t>
            </a:r>
            <a:r>
              <a:rPr lang="en-US" sz="2800" dirty="0"/>
              <a:t>Exploratory Data Analysis (EDA) - Outlier Detection</a:t>
            </a:r>
          </a:p>
          <a:p>
            <a:endParaRPr lang="en-US" sz="3200" b="1" dirty="0"/>
          </a:p>
          <a:p>
            <a:pPr lvl="2"/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F8809D20-C5B0-B2FB-6EC7-9E91E1C90C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B757F7B4-5EEA-657B-41BD-6359B968C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u="sng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 u="sng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CEF470D6-19E4-04AE-2784-C91E3E476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198" y="1960704"/>
            <a:ext cx="11029615" cy="4673324"/>
          </a:xfrm>
        </p:spPr>
        <p:txBody>
          <a:bodyPr>
            <a:normAutofit/>
          </a:bodyPr>
          <a:lstStyle/>
          <a:p>
            <a:pPr marL="305435" indent="-305435"/>
            <a:r>
              <a:rPr lang="en-US" sz="2800" b="1" dirty="0"/>
              <a:t>Step 5: </a:t>
            </a:r>
            <a:r>
              <a:rPr lang="en-IN" sz="2800" dirty="0"/>
              <a:t>Model Training and </a:t>
            </a:r>
            <a:r>
              <a:rPr lang="en-IN" sz="2800" dirty="0" smtClean="0"/>
              <a:t>Prediction(using different M.L algorithms)</a:t>
            </a:r>
            <a:endParaRPr lang="en-IN" sz="2800" dirty="0"/>
          </a:p>
          <a:p>
            <a:pPr marL="305435" indent="-305435"/>
            <a:r>
              <a:rPr lang="en-US" sz="2800" b="1" dirty="0"/>
              <a:t>Step 6: </a:t>
            </a:r>
            <a:r>
              <a:rPr lang="en-IN" sz="2800" dirty="0"/>
              <a:t>Model Comparison using </a:t>
            </a:r>
            <a:r>
              <a:rPr lang="en-IN" sz="2800" dirty="0" smtClean="0"/>
              <a:t>Pipelines with the help of bar graph</a:t>
            </a:r>
            <a:endParaRPr lang="en-US" sz="2800" b="1" dirty="0"/>
          </a:p>
          <a:p>
            <a:pPr marL="305435" indent="-305435"/>
            <a:r>
              <a:rPr lang="en-US" sz="2800" b="1" dirty="0"/>
              <a:t>Step 7: </a:t>
            </a:r>
            <a:r>
              <a:rPr lang="en-US" sz="2800" dirty="0"/>
              <a:t>Model Evaluation using Accuracy </a:t>
            </a:r>
            <a:r>
              <a:rPr lang="en-US" sz="2800" dirty="0" smtClean="0"/>
              <a:t>Score for different algorithm</a:t>
            </a:r>
          </a:p>
          <a:p>
            <a:pPr marL="305435" indent="-305435"/>
            <a:endParaRPr lang="en-US" sz="2800" dirty="0"/>
          </a:p>
          <a:p>
            <a:r>
              <a:rPr lang="en-US" sz="2800" b="1" dirty="0"/>
              <a:t>Step 8: </a:t>
            </a:r>
            <a:r>
              <a:rPr lang="en-US" sz="2800" dirty="0"/>
              <a:t>Deploy trained machine learning model as an interactive application.</a:t>
            </a:r>
          </a:p>
          <a:p>
            <a:endParaRPr lang="en-US" sz="2800" dirty="0"/>
          </a:p>
          <a:p>
            <a:endParaRPr lang="en-US" sz="3200" b="1" dirty="0"/>
          </a:p>
          <a:p>
            <a:pPr lvl="2"/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864803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u="sng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 u="sng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="" xmlns:a16="http://schemas.microsoft.com/office/drawing/2014/main" id="{DAFD39A7-6305-B2A6-1382-47433FD9F2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447" y="1991424"/>
            <a:ext cx="6521421" cy="4673600"/>
          </a:xfr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7D95AEF5-ABD9-0314-09C7-0545CF9E24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8606" y="1921790"/>
            <a:ext cx="4041947" cy="474323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BFCFF64F-7DAE-8369-251D-E4F7C1736F2C}"/>
              </a:ext>
            </a:extLst>
          </p:cNvPr>
          <p:cNvSpPr txBox="1"/>
          <p:nvPr/>
        </p:nvSpPr>
        <p:spPr>
          <a:xfrm>
            <a:off x="231447" y="1552458"/>
            <a:ext cx="47812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Model Comparison using Pipelines:</a:t>
            </a:r>
          </a:p>
          <a:p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FD15EB6A-BCD5-44B6-5E29-5602949E6540}"/>
              </a:ext>
            </a:extLst>
          </p:cNvPr>
          <p:cNvSpPr txBox="1"/>
          <p:nvPr/>
        </p:nvSpPr>
        <p:spPr>
          <a:xfrm>
            <a:off x="7842142" y="1506292"/>
            <a:ext cx="3417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Output</a:t>
            </a:r>
            <a:r>
              <a:rPr lang="en-IN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09C31B64-DC1F-3067-7487-843B018492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2BDA224-5842-863F-A9AB-355EC45E4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u="sng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 u="sng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="" xmlns:a16="http://schemas.microsoft.com/office/drawing/2014/main" id="{26207037-6F4A-95AB-5FEC-A9F7D0B42A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2921305"/>
            <a:ext cx="4963218" cy="1790950"/>
          </a:xfrm>
        </p:spPr>
      </p:pic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3C51B9B1-B044-F3AA-75C7-7A42F24AE3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0509" y="1025565"/>
            <a:ext cx="6115904" cy="558242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3BE6CDD1-559C-5FCF-76E7-920B7B6F54F0}"/>
              </a:ext>
            </a:extLst>
          </p:cNvPr>
          <p:cNvSpPr txBox="1"/>
          <p:nvPr/>
        </p:nvSpPr>
        <p:spPr>
          <a:xfrm>
            <a:off x="728420" y="2131017"/>
            <a:ext cx="3037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Model </a:t>
            </a:r>
            <a:r>
              <a:rPr lang="en-IN" sz="2400" dirty="0" err="1"/>
              <a:t>Comparsion</a:t>
            </a:r>
            <a:r>
              <a:rPr lang="en-IN" sz="24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12861285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c0fa2617-96bd-425d-8578-e93563fe37c5"/>
    <ds:schemaRef ds:uri="http://purl.org/dc/terms/"/>
    <ds:schemaRef ds:uri="http://schemas.openxmlformats.org/package/2006/metadata/core-properties"/>
    <ds:schemaRef ds:uri="http://purl.org/dc/dcmitype/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9162bd5b-4ed9-4da3-b376-05204580ba3f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988</TotalTime>
  <Words>454</Words>
  <Application>Microsoft Office PowerPoint</Application>
  <PresentationFormat>Custom</PresentationFormat>
  <Paragraphs>87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DividendVTI</vt:lpstr>
      <vt:lpstr>Employee Salary Prediction(using machine learning algorithms)</vt:lpstr>
      <vt:lpstr>OUTLINE</vt:lpstr>
      <vt:lpstr>Problem Statement</vt:lpstr>
      <vt:lpstr>System  Approach</vt:lpstr>
      <vt:lpstr>System  Approach</vt:lpstr>
      <vt:lpstr>Algorithm &amp; Deployment</vt:lpstr>
      <vt:lpstr>Algorithm &amp; Deployment</vt:lpstr>
      <vt:lpstr>Result</vt:lpstr>
      <vt:lpstr>Result</vt:lpstr>
      <vt:lpstr>Result</vt:lpstr>
      <vt:lpstr>Result</vt:lpstr>
      <vt:lpstr>Result</vt:lpstr>
      <vt:lpstr>Conclusion</vt:lpstr>
      <vt:lpstr>Conclusion</vt:lpstr>
      <vt:lpstr>PowerPoint Presentation</vt:lpstr>
      <vt:lpstr>References</vt:lpstr>
      <vt:lpstr>THANK YOU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hp</cp:lastModifiedBy>
  <cp:revision>45</cp:revision>
  <dcterms:created xsi:type="dcterms:W3CDTF">2021-05-26T16:50:10Z</dcterms:created>
  <dcterms:modified xsi:type="dcterms:W3CDTF">2025-07-30T06:27:50Z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