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0" r:id="rId6"/>
    <p:sldId id="261" r:id="rId7"/>
    <p:sldId id="268" r:id="rId8"/>
    <p:sldId id="271" r:id="rId9"/>
    <p:sldId id="270" r:id="rId10"/>
    <p:sldId id="272" r:id="rId11"/>
    <p:sldId id="273" r:id="rId12"/>
    <p:sldId id="262" r:id="rId13"/>
    <p:sldId id="263" r:id="rId14"/>
    <p:sldId id="264" r:id="rId15"/>
    <p:sldId id="265" r:id="rId16"/>
    <p:sldId id="269"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58F30-35B0-4DF9-944E-271A3A62A17A}" v="4" dt="2025-01-15T16:44:02.2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16/j.knosys.2019.10538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bhinit006/Elective-Recommendation-Syste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Elective Recommendation System</a:t>
            </a:r>
          </a:p>
        </p:txBody>
      </p:sp>
      <p:graphicFrame>
        <p:nvGraphicFramePr>
          <p:cNvPr id="4" name="Table 3"/>
          <p:cNvGraphicFramePr>
            <a:graphicFrameLocks noGrp="1"/>
          </p:cNvGraphicFramePr>
          <p:nvPr>
            <p:extLst>
              <p:ext uri="{D42A27DB-BD31-4B8C-83A1-F6EECF244321}">
                <p14:modId xmlns:p14="http://schemas.microsoft.com/office/powerpoint/2010/main" val="3572834374"/>
              </p:ext>
            </p:extLst>
          </p:nvPr>
        </p:nvGraphicFramePr>
        <p:xfrm>
          <a:off x="438539" y="3274141"/>
          <a:ext cx="5611031" cy="2225040"/>
        </p:xfrm>
        <a:graphic>
          <a:graphicData uri="http://schemas.openxmlformats.org/drawingml/2006/table">
            <a:tbl>
              <a:tblPr firstRow="1" bandRow="1">
                <a:tableStyleId>{2D5ABB26-0587-4C30-8999-92F81FD0307C}</a:tableStyleId>
              </a:tblPr>
              <a:tblGrid>
                <a:gridCol w="2159018">
                  <a:extLst>
                    <a:ext uri="{9D8B030D-6E8A-4147-A177-3AD203B41FA5}">
                      <a16:colId xmlns:a16="http://schemas.microsoft.com/office/drawing/2014/main" val="3331634959"/>
                    </a:ext>
                  </a:extLst>
                </a:gridCol>
                <a:gridCol w="3452013">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20211COM0076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Abhinit</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20211COM0015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Vinay Kumar G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20211COM0044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Mohammed </a:t>
                      </a:r>
                      <a:r>
                        <a:rPr lang="en-US" sz="1800" kern="1200" dirty="0" err="1">
                          <a:solidFill>
                            <a:schemeClr val="tx1"/>
                          </a:solidFill>
                          <a:effectLst/>
                          <a:latin typeface="+mn-lt"/>
                          <a:ea typeface="+mn-ea"/>
                          <a:cs typeface="+mn-cs"/>
                        </a:rPr>
                        <a:t>Ovez</a:t>
                      </a:r>
                      <a:r>
                        <a:rPr lang="en-US" sz="1800" kern="1200" dirty="0">
                          <a:solidFill>
                            <a:schemeClr val="tx1"/>
                          </a:solidFill>
                          <a:effectLst/>
                          <a:latin typeface="+mn-lt"/>
                          <a:ea typeface="+mn-ea"/>
                          <a:cs typeface="+mn-cs"/>
                        </a:rPr>
                        <a:t> Basha </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20211COM0049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spcBef>
                          <a:spcPts val="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Varsha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Kantharaja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Bothanahalli</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20211COM0051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Manjunath K Konu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  Under the Supervision of,</a:t>
            </a:r>
          </a:p>
          <a:p>
            <a:pPr algn="l"/>
            <a:r>
              <a:rPr lang="en-GB" sz="1700" dirty="0"/>
              <a:t>             </a:t>
            </a:r>
            <a:r>
              <a:rPr lang="en-GB" sz="1700" dirty="0" err="1"/>
              <a:t>Dr.</a:t>
            </a:r>
            <a:r>
              <a:rPr lang="en-GB" sz="1700" dirty="0"/>
              <a:t> </a:t>
            </a:r>
            <a:r>
              <a:rPr lang="en-US" sz="18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Sandeep Albert Mathias</a:t>
            </a:r>
            <a:endParaRPr lang="en-GB" dirty="0"/>
          </a:p>
          <a:p>
            <a:pPr algn="l"/>
            <a:r>
              <a:rPr lang="en-GB" sz="1700" dirty="0"/>
              <a:t>             Assistant Professor</a:t>
            </a:r>
          </a:p>
          <a:p>
            <a:pPr algn="l"/>
            <a:r>
              <a:rPr lang="en-GB" sz="1700" dirty="0"/>
              <a:t>             School of Computer Science &amp; </a:t>
            </a:r>
          </a:p>
          <a:p>
            <a:pPr algn="l"/>
            <a:r>
              <a:rPr lang="en-GB" sz="1700" dirty="0"/>
              <a:t>             Engineering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2E25-A7EE-959E-D88B-B490D675F358}"/>
              </a:ext>
            </a:extLst>
          </p:cNvPr>
          <p:cNvSpPr>
            <a:spLocks noGrp="1"/>
          </p:cNvSpPr>
          <p:nvPr>
            <p:ph type="title"/>
          </p:nvPr>
        </p:nvSpPr>
        <p:spPr>
          <a:xfrm>
            <a:off x="375920" y="340570"/>
            <a:ext cx="10668000" cy="487362"/>
          </a:xfrm>
        </p:spPr>
        <p:txBody>
          <a:bodyPr/>
          <a:lstStyle/>
          <a:p>
            <a:r>
              <a:rPr lang="en-GB" dirty="0"/>
              <a:t>   Methodology</a:t>
            </a:r>
            <a:endParaRPr lang="en-IN" dirty="0"/>
          </a:p>
        </p:txBody>
      </p:sp>
      <p:sp>
        <p:nvSpPr>
          <p:cNvPr id="3" name="Content Placeholder 2">
            <a:extLst>
              <a:ext uri="{FF2B5EF4-FFF2-40B4-BE49-F238E27FC236}">
                <a16:creationId xmlns:a16="http://schemas.microsoft.com/office/drawing/2014/main" id="{FF55FB09-9889-7FA4-3855-6E27F0A9FDC5}"/>
              </a:ext>
            </a:extLst>
          </p:cNvPr>
          <p:cNvSpPr>
            <a:spLocks noGrp="1"/>
          </p:cNvSpPr>
          <p:nvPr>
            <p:ph idx="1"/>
          </p:nvPr>
        </p:nvSpPr>
        <p:spPr/>
        <p:txBody>
          <a:bodyPr/>
          <a:lstStyle/>
          <a:p>
            <a:r>
              <a:rPr lang="en-IN" dirty="0"/>
              <a:t>Collaborative Approach : </a:t>
            </a:r>
            <a:br>
              <a:rPr lang="en-IN" dirty="0"/>
            </a:br>
            <a:r>
              <a:rPr lang="en-IN" dirty="0"/>
              <a:t> </a:t>
            </a:r>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8" name="TextBox 7">
            <a:extLst>
              <a:ext uri="{FF2B5EF4-FFF2-40B4-BE49-F238E27FC236}">
                <a16:creationId xmlns:a16="http://schemas.microsoft.com/office/drawing/2014/main" id="{53737907-2CE0-3611-557E-212A4538C5E2}"/>
              </a:ext>
            </a:extLst>
          </p:cNvPr>
          <p:cNvSpPr txBox="1"/>
          <p:nvPr/>
        </p:nvSpPr>
        <p:spPr>
          <a:xfrm>
            <a:off x="1485900" y="1757459"/>
            <a:ext cx="10279380"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Collect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system uses a </a:t>
            </a:r>
            <a:r>
              <a:rPr kumimoji="0" lang="en-US" altLang="en-US" sz="1800" b="1" i="0" u="none" strike="noStrike" cap="none" normalizeH="0" baseline="0" dirty="0">
                <a:ln>
                  <a:noFill/>
                </a:ln>
                <a:solidFill>
                  <a:schemeClr val="tx1"/>
                </a:solidFill>
                <a:effectLst/>
                <a:latin typeface="Arial" panose="020B0604020202020204" pitchFamily="34" charset="0"/>
              </a:rPr>
              <a:t>ratings matrix</a:t>
            </a:r>
            <a:r>
              <a:rPr kumimoji="0" lang="en-US" altLang="en-US" sz="1800" b="0" i="0" u="none" strike="noStrike" cap="none" normalizeH="0" baseline="0" dirty="0">
                <a:ln>
                  <a:noFill/>
                </a:ln>
                <a:solidFill>
                  <a:schemeClr val="tx1"/>
                </a:solidFill>
                <a:effectLst/>
                <a:latin typeface="Arial" panose="020B0604020202020204" pitchFamily="34" charset="0"/>
              </a:rPr>
              <a:t> where rows are students, columns are courses, and the values are marks (or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Find Similar Students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It calculates the </a:t>
            </a:r>
            <a:r>
              <a:rPr kumimoji="0" lang="en-US" altLang="en-US" sz="1800" b="1" i="0" u="none" strike="noStrike" cap="none" normalizeH="0" baseline="0" dirty="0">
                <a:ln>
                  <a:noFill/>
                </a:ln>
                <a:solidFill>
                  <a:schemeClr val="tx1"/>
                </a:solidFill>
                <a:effectLst/>
                <a:latin typeface="Arial" panose="020B0604020202020204" pitchFamily="34" charset="0"/>
              </a:rPr>
              <a:t>similarity</a:t>
            </a:r>
            <a:r>
              <a:rPr kumimoji="0" lang="en-US" altLang="en-US" sz="1800" b="0" i="0" u="none" strike="noStrike" cap="none" normalizeH="0" baseline="0" dirty="0">
                <a:ln>
                  <a:noFill/>
                </a:ln>
                <a:solidFill>
                  <a:schemeClr val="tx1"/>
                </a:solidFill>
                <a:effectLst/>
                <a:latin typeface="Arial" panose="020B0604020202020204" pitchFamily="34" charset="0"/>
              </a:rPr>
              <a:t> between students based on their course marks using </a:t>
            </a:r>
            <a:r>
              <a:rPr kumimoji="0" lang="en-US" altLang="en-US" sz="1800" b="1" i="0" u="none" strike="noStrike" cap="none" normalizeH="0" baseline="0" dirty="0">
                <a:ln>
                  <a:noFill/>
                </a:ln>
                <a:solidFill>
                  <a:schemeClr val="tx1"/>
                </a:solidFill>
                <a:effectLst/>
                <a:latin typeface="Arial" panose="020B0604020202020204" pitchFamily="34" charset="0"/>
              </a:rPr>
              <a:t>cosine similarity</a:t>
            </a:r>
            <a:r>
              <a:rPr kumimoji="0" lang="en-US" altLang="en-US" sz="1800" b="0" i="0" u="none" strike="noStrike" cap="none" normalizeH="0" baseline="0" dirty="0">
                <a:ln>
                  <a:noFill/>
                </a:ln>
                <a:solidFill>
                  <a:schemeClr val="tx1"/>
                </a:solidFill>
                <a:effectLst/>
                <a:latin typeface="Arial" panose="020B0604020202020204" pitchFamily="34" charset="0"/>
              </a:rPr>
              <a:t>. This determines how alike two students are in their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Aggregate Preferences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For a target student, the system identifies the most similar students.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It uses the marks of these similar students to estimate how much the target </a:t>
            </a:r>
            <a:r>
              <a:rPr kumimoji="0" lang="en-US" altLang="en-US" sz="1800" b="0" i="0" u="none" strike="noStrike" cap="none" normalizeH="0" baseline="0" dirty="0" err="1">
                <a:ln>
                  <a:noFill/>
                </a:ln>
                <a:solidFill>
                  <a:schemeClr val="tx1"/>
                </a:solidFill>
                <a:effectLst/>
                <a:latin typeface="Arial" panose="020B0604020202020204" pitchFamily="34" charset="0"/>
              </a:rPr>
              <a:t>stuent</a:t>
            </a:r>
            <a:r>
              <a:rPr kumimoji="0" lang="en-US" altLang="en-US" sz="1800" b="0" i="0" u="none" strike="noStrike" cap="none" normalizeH="0" baseline="0" dirty="0">
                <a:ln>
                  <a:noFill/>
                </a:ln>
                <a:solidFill>
                  <a:schemeClr val="tx1"/>
                </a:solidFill>
                <a:effectLst/>
                <a:latin typeface="Arial" panose="020B0604020202020204" pitchFamily="34" charset="0"/>
              </a:rPr>
              <a:t> will like the course that they haven’t taken.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Generate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system predicts scores for the courses the student hasn’t taken.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It ranks these courses based on the predicted scores and recommends the top ones.</a:t>
            </a:r>
          </a:p>
        </p:txBody>
      </p:sp>
    </p:spTree>
    <p:extLst>
      <p:ext uri="{BB962C8B-B14F-4D97-AF65-F5344CB8AC3E}">
        <p14:creationId xmlns:p14="http://schemas.microsoft.com/office/powerpoint/2010/main" val="129242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CD02-A8BB-42E0-5EF5-6EF05BB527E8}"/>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9C2D61C2-911D-F687-6E25-BCF4F994C7AB}"/>
              </a:ext>
            </a:extLst>
          </p:cNvPr>
          <p:cNvSpPr>
            <a:spLocks noGrp="1"/>
          </p:cNvSpPr>
          <p:nvPr>
            <p:ph idx="1"/>
          </p:nvPr>
        </p:nvSpPr>
        <p:spPr/>
        <p:txBody>
          <a:bodyPr/>
          <a:lstStyle/>
          <a:p>
            <a:r>
              <a:rPr lang="en-IN" dirty="0"/>
              <a:t>Collaborative Approach</a:t>
            </a:r>
          </a:p>
          <a:p>
            <a:endParaRPr lang="en-IN" dirty="0"/>
          </a:p>
          <a:p>
            <a:endParaRPr lang="en-IN" dirty="0"/>
          </a:p>
          <a:p>
            <a:endParaRPr lang="en-IN" dirty="0"/>
          </a:p>
          <a:p>
            <a:endParaRPr lang="en-IN" dirty="0"/>
          </a:p>
          <a:p>
            <a:endParaRPr lang="en-IN" dirty="0"/>
          </a:p>
          <a:p>
            <a:endParaRPr lang="en-IN" dirty="0"/>
          </a:p>
          <a:p>
            <a:endParaRPr lang="en-IN" dirty="0"/>
          </a:p>
          <a:p>
            <a:r>
              <a:rPr lang="en-US" sz="1600" b="1" dirty="0"/>
              <a:t>Simple Analogy</a:t>
            </a:r>
            <a:r>
              <a:rPr lang="en-US" sz="1600" dirty="0"/>
              <a:t>: </a:t>
            </a:r>
            <a:r>
              <a:rPr lang="en-US" sz="1600" i="1" dirty="0"/>
              <a:t>"If students similar to you liked these courses, you’ll probably like them too!"</a:t>
            </a:r>
            <a:endParaRPr lang="en-IN" sz="1600" dirty="0"/>
          </a:p>
        </p:txBody>
      </p:sp>
      <p:pic>
        <p:nvPicPr>
          <p:cNvPr id="5" name="Picture 4">
            <a:extLst>
              <a:ext uri="{FF2B5EF4-FFF2-40B4-BE49-F238E27FC236}">
                <a16:creationId xmlns:a16="http://schemas.microsoft.com/office/drawing/2014/main" id="{4AC81DF4-DF0D-73B4-C761-202027EB9D7C}"/>
              </a:ext>
            </a:extLst>
          </p:cNvPr>
          <p:cNvPicPr>
            <a:picLocks noChangeAspect="1"/>
          </p:cNvPicPr>
          <p:nvPr/>
        </p:nvPicPr>
        <p:blipFill>
          <a:blip r:embed="rId2"/>
          <a:stretch>
            <a:fillRect/>
          </a:stretch>
        </p:blipFill>
        <p:spPr>
          <a:xfrm>
            <a:off x="2865001" y="2056005"/>
            <a:ext cx="6258798" cy="1790950"/>
          </a:xfrm>
          <a:prstGeom prst="rect">
            <a:avLst/>
          </a:prstGeom>
        </p:spPr>
      </p:pic>
    </p:spTree>
    <p:extLst>
      <p:ext uri="{BB962C8B-B14F-4D97-AF65-F5344CB8AC3E}">
        <p14:creationId xmlns:p14="http://schemas.microsoft.com/office/powerpoint/2010/main" val="141970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a:extLst>
              <a:ext uri="{FF2B5EF4-FFF2-40B4-BE49-F238E27FC236}">
                <a16:creationId xmlns:a16="http://schemas.microsoft.com/office/drawing/2014/main" id="{5AE07C9B-19BE-842C-CF76-54F41F00FF52}"/>
              </a:ext>
            </a:extLst>
          </p:cNvPr>
          <p:cNvPicPr>
            <a:picLocks noGrp="1" noChangeAspect="1"/>
          </p:cNvPicPr>
          <p:nvPr>
            <p:ph idx="1"/>
          </p:nvPr>
        </p:nvPicPr>
        <p:blipFill>
          <a:blip r:embed="rId2"/>
          <a:stretch>
            <a:fillRect/>
          </a:stretch>
        </p:blipFill>
        <p:spPr>
          <a:xfrm>
            <a:off x="1838960" y="1233154"/>
            <a:ext cx="7955280" cy="4772691"/>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lnSpcReduction="10000"/>
          </a:bodyPr>
          <a:lstStyle/>
          <a:p>
            <a:pPr marL="0" indent="0">
              <a:buNone/>
            </a:pPr>
            <a:r>
              <a:rPr lang="en-IN" sz="1400" dirty="0">
                <a:effectLst/>
                <a:latin typeface="Times New Roman" panose="02020603050405020304" pitchFamily="18" charset="0"/>
                <a:ea typeface="Times New Roman" panose="02020603050405020304" pitchFamily="18" charset="0"/>
              </a:rPr>
              <a:t>The Elective Recommendation System developed using collaborative filtering aims to deliver the following key outcomes:</a:t>
            </a:r>
          </a:p>
          <a:p>
            <a:pPr marL="0" indent="0">
              <a:buNone/>
            </a:pPr>
            <a:r>
              <a:rPr lang="en-IN" sz="1400" dirty="0">
                <a:effectLst/>
                <a:latin typeface="Times New Roman" panose="02020603050405020304" pitchFamily="18" charset="0"/>
                <a:ea typeface="Times New Roman" panose="02020603050405020304" pitchFamily="18" charset="0"/>
              </a:rPr>
              <a:t> </a:t>
            </a:r>
          </a:p>
          <a:p>
            <a:pPr marL="342900" lvl="0" indent="-342900">
              <a:tabLst>
                <a:tab pos="457200" algn="l"/>
              </a:tabLst>
            </a:pPr>
            <a:r>
              <a:rPr lang="en-IN" sz="1400" b="1" dirty="0">
                <a:effectLst/>
                <a:latin typeface="Times New Roman" panose="02020603050405020304" pitchFamily="18" charset="0"/>
                <a:ea typeface="Times New Roman" panose="02020603050405020304" pitchFamily="18" charset="0"/>
              </a:rPr>
              <a:t>Improved Elective Allocation</a:t>
            </a:r>
          </a:p>
          <a:p>
            <a:pPr marL="457200" lvl="1" indent="0">
              <a:buSzPts val="1000"/>
              <a:buNone/>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The system provides personalized elective recommendations to students based on their past preferences and academic history. This  </a:t>
            </a:r>
          </a:p>
          <a:p>
            <a:pPr marL="457200" lvl="1" indent="0">
              <a:buSzPts val="1000"/>
              <a:buNone/>
              <a:tabLst>
                <a:tab pos="9144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reduces  the likelihood of students being arbitrarily assigned electives, thus ensuring higher student satisfaction with their elective  </a:t>
            </a:r>
          </a:p>
          <a:p>
            <a:pPr marL="457200" lvl="1" indent="0">
              <a:buSzPts val="1000"/>
              <a:buNone/>
              <a:tabLst>
                <a:tab pos="9144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choices.</a:t>
            </a:r>
          </a:p>
          <a:p>
            <a:pPr marL="457200" lvl="1" indent="0">
              <a:buSzPts val="1000"/>
              <a:buNone/>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1400" b="1" dirty="0">
                <a:effectLst/>
                <a:latin typeface="Times New Roman" panose="02020603050405020304" pitchFamily="18" charset="0"/>
                <a:ea typeface="Times New Roman" panose="02020603050405020304" pitchFamily="18" charset="0"/>
              </a:rPr>
              <a:t>Enhanced Student Experience and Satisfaction</a:t>
            </a:r>
          </a:p>
          <a:p>
            <a:pPr marL="0" indent="0">
              <a:buNone/>
            </a:pPr>
            <a:r>
              <a:rPr lang="en-IN" sz="1400" dirty="0">
                <a:latin typeface="Times New Roman" panose="02020603050405020304" pitchFamily="18" charset="0"/>
                <a:ea typeface="Times New Roman" panose="02020603050405020304" pitchFamily="18" charset="0"/>
              </a:rPr>
              <a:t>             By offering students recommendations tailored to their academic interests and past choices, the system enhances the overall student   </a:t>
            </a:r>
          </a:p>
          <a:p>
            <a:pPr marL="0" indent="0">
              <a:buNone/>
            </a:pPr>
            <a:r>
              <a:rPr lang="en-IN" sz="1400" dirty="0">
                <a:latin typeface="Times New Roman" panose="02020603050405020304" pitchFamily="18" charset="0"/>
                <a:ea typeface="Times New Roman" panose="02020603050405020304" pitchFamily="18" charset="0"/>
              </a:rPr>
              <a:t>             experience, reducing confusion and frustration related to elective selection. Students are more likely to receive electives aligned with their  </a:t>
            </a:r>
          </a:p>
          <a:p>
            <a:pPr marL="0" indent="0">
              <a:buNone/>
            </a:pPr>
            <a:r>
              <a:rPr lang="en-IN" sz="1400" dirty="0">
                <a:latin typeface="Times New Roman" panose="02020603050405020304" pitchFamily="18" charset="0"/>
                <a:ea typeface="Times New Roman" panose="02020603050405020304" pitchFamily="18" charset="0"/>
              </a:rPr>
              <a:t>              preferences, improving satisfaction levels.</a:t>
            </a:r>
            <a:endParaRPr lang="en-IN" sz="1400" dirty="0">
              <a:effectLst/>
              <a:latin typeface="Times New Roman" panose="02020603050405020304" pitchFamily="18" charset="0"/>
              <a:ea typeface="Times New Roman" panose="02020603050405020304" pitchFamily="18" charset="0"/>
            </a:endParaRPr>
          </a:p>
          <a:p>
            <a:pPr marL="0" indent="0">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IN" sz="1400" b="1" dirty="0">
                <a:effectLst/>
                <a:latin typeface="Times New Roman" panose="02020603050405020304" pitchFamily="18" charset="0"/>
                <a:ea typeface="Times New Roman" panose="02020603050405020304" pitchFamily="18" charset="0"/>
              </a:rPr>
              <a:t>Reduction in Arbitrary Assignment</a:t>
            </a:r>
          </a:p>
          <a:p>
            <a:pPr marL="0" lvl="0" indent="0">
              <a:buSzPts val="1000"/>
              <a:buNone/>
              <a:tabLst>
                <a:tab pos="457200" algn="l"/>
              </a:tabLst>
            </a:pPr>
            <a:r>
              <a:rPr lang="en-IN" sz="1400" dirty="0">
                <a:effectLst/>
                <a:latin typeface="Times New Roman" panose="02020603050405020304" pitchFamily="18" charset="0"/>
                <a:ea typeface="Times New Roman" panose="02020603050405020304" pitchFamily="18" charset="0"/>
              </a:rPr>
              <a:t>             By minimizing the need for manual assignment of electives to students, the system decreases instances where students receive electives</a:t>
            </a:r>
          </a:p>
          <a:p>
            <a:pPr marL="0" lvl="0" indent="0">
              <a:buSzPts val="1000"/>
              <a:buNone/>
              <a:tabLst>
                <a:tab pos="457200" algn="l"/>
              </a:tabLst>
            </a:pPr>
            <a:r>
              <a:rPr lang="en-IN" sz="1400" dirty="0">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they have no interest in. This fosters a more engaging academic environment where students are enrolled in courses that match their</a:t>
            </a:r>
          </a:p>
          <a:p>
            <a:pPr marL="0" lvl="0" indent="0">
              <a:buSzPts val="1000"/>
              <a:buNone/>
              <a:tabLst>
                <a:tab pos="457200" algn="l"/>
              </a:tabLst>
            </a:pPr>
            <a:r>
              <a:rPr lang="en-IN" sz="1400" dirty="0">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interests and career goals.</a:t>
            </a:r>
          </a:p>
          <a:p>
            <a:pPr marL="0" indent="0">
              <a:buNone/>
            </a:pPr>
            <a:endParaRPr lang="en-IN" sz="1400" dirty="0">
              <a:effectLst/>
              <a:latin typeface="Times New Roman" panose="02020603050405020304" pitchFamily="18" charset="0"/>
              <a:ea typeface="Times New Roman" panose="02020603050405020304" pitchFamily="18" charset="0"/>
            </a:endParaRPr>
          </a:p>
          <a:p>
            <a:r>
              <a:rPr lang="en-IN" sz="1400" b="1" dirty="0">
                <a:effectLst/>
                <a:latin typeface="Times New Roman" panose="02020603050405020304" pitchFamily="18" charset="0"/>
                <a:ea typeface="Times New Roman" panose="02020603050405020304" pitchFamily="18" charset="0"/>
              </a:rPr>
              <a:t>Data-Driven Decision Making for </a:t>
            </a:r>
            <a:r>
              <a:rPr lang="en-IN" sz="1400" b="1" dirty="0" err="1">
                <a:effectLst/>
                <a:latin typeface="Times New Roman" panose="02020603050405020304" pitchFamily="18" charset="0"/>
                <a:ea typeface="Times New Roman" panose="02020603050405020304" pitchFamily="18" charset="0"/>
              </a:rPr>
              <a:t>HoDs</a:t>
            </a:r>
            <a:endParaRPr lang="en-IN" sz="1400" b="1" dirty="0">
              <a:effectLst/>
              <a:latin typeface="Times New Roman" panose="02020603050405020304" pitchFamily="18" charset="0"/>
              <a:ea typeface="Times New Roman" panose="02020603050405020304" pitchFamily="18" charset="0"/>
            </a:endParaRPr>
          </a:p>
          <a:p>
            <a:pPr marL="0" indent="0">
              <a:buNone/>
            </a:pP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HoDs</a:t>
            </a:r>
            <a:r>
              <a:rPr lang="en-IN" sz="1400" dirty="0">
                <a:effectLst/>
                <a:latin typeface="Times New Roman" panose="02020603050405020304" pitchFamily="18" charset="0"/>
                <a:ea typeface="Times New Roman" panose="02020603050405020304" pitchFamily="18" charset="0"/>
              </a:rPr>
              <a:t> can view real-time data on elective demand and student distribution, enabling them to make informed decisions about elective</a:t>
            </a:r>
          </a:p>
          <a:p>
            <a:pPr marL="0" indent="0">
              <a:buNone/>
            </a:pPr>
            <a:r>
              <a:rPr lang="en-IN" sz="1400" dirty="0">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assignments and better manage class sizes, minimizing conflicts between student demand and available seats.</a:t>
            </a:r>
            <a:endParaRPr lang="en-GB" sz="1400"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Elective Recommendation System developed using collaborative filtering addresses a significant challenge faced by students and administrators at Presidency University: the arbitrary assignment of electives and the misalignment of student preferences with available courses. Through personalized recommendations, the system enhances the decision-making process for both students and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HoDs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ensuring a fairer and more efficient elective allocation process.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project demonstrates how data-driven approaches can be applied to solve complex allocation problems in academic environments, making the elective selection process more transparent and reducing manual intervention. The system is scalable, allowing it to improve over time as more data is collected, and can be adapted to future academic cycles, offering long-term benefits to both students and academic administrators.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this recommendation system provides a practical, scalable solution to elective assignment issues, improving the overall academic experience for students while optimizing administrative efficiency at Presidency University.</a:t>
            </a:r>
          </a:p>
          <a:p>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Future Works </a:t>
            </a:r>
          </a:p>
          <a:p>
            <a:pPr marL="0" indent="0">
              <a:buNone/>
            </a:pPr>
            <a:r>
              <a:rPr lang="en-US" sz="1400" dirty="0">
                <a:latin typeface="Times New Roman" panose="02020603050405020304" pitchFamily="18" charset="0"/>
                <a:cs typeface="Times New Roman" panose="02020603050405020304" pitchFamily="18" charset="0"/>
              </a:rPr>
              <a:t>➢ Expanding the dataset to include additional parameters such as course prerequisites, student feedback, and career aspirations. </a:t>
            </a:r>
          </a:p>
          <a:p>
            <a:pPr marL="0" indent="0">
              <a:buNone/>
            </a:pPr>
            <a:r>
              <a:rPr lang="en-US" sz="1400" dirty="0">
                <a:latin typeface="Times New Roman" panose="02020603050405020304" pitchFamily="18" charset="0"/>
                <a:cs typeface="Times New Roman" panose="02020603050405020304" pitchFamily="18" charset="0"/>
              </a:rPr>
              <a:t>➢ Incorporating machine learning models like matrix factorization or deep learning for more nuanced recommendations.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results demonstrate that this recommendation system is a promising tool for educational institutions, providing both scalability and customization. Future iterations can further refine its capabilities to achieve an even broader impact Project Timeline.</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7" name="Content Placeholder 6">
            <a:extLst>
              <a:ext uri="{FF2B5EF4-FFF2-40B4-BE49-F238E27FC236}">
                <a16:creationId xmlns:a16="http://schemas.microsoft.com/office/drawing/2014/main" id="{E6B0FFBD-97EA-7D61-F622-8E1D664C68DF}"/>
              </a:ext>
            </a:extLst>
          </p:cNvPr>
          <p:cNvSpPr>
            <a:spLocks noGrp="1"/>
          </p:cNvSpPr>
          <p:nvPr>
            <p:ph idx="1"/>
          </p:nvPr>
        </p:nvSpPr>
        <p:spPr/>
        <p:txBody>
          <a:bodyPr>
            <a:normAutofit/>
          </a:bodyPr>
          <a:lstStyle/>
          <a:p>
            <a:r>
              <a:rPr lang="en-IN" sz="1200" i="1" dirty="0">
                <a:latin typeface="Times New Roman" panose="02020603050405020304" pitchFamily="18" charset="0"/>
                <a:cs typeface="Times New Roman" panose="02020603050405020304" pitchFamily="18" charset="0"/>
              </a:rPr>
              <a:t>"Helping university students to choose elective courses by using a hybrid multi-criteria recommendation system“ </a:t>
            </a:r>
          </a:p>
          <a:p>
            <a:pPr marL="0" indent="0">
              <a:buNone/>
            </a:pPr>
            <a:r>
              <a:rPr lang="en-IN" sz="1200" dirty="0">
                <a:latin typeface="Times New Roman" panose="02020603050405020304" pitchFamily="18" charset="0"/>
                <a:cs typeface="Times New Roman" panose="02020603050405020304" pitchFamily="18" charset="0"/>
              </a:rPr>
              <a:t>         Published in </a:t>
            </a:r>
            <a:r>
              <a:rPr lang="en-IN" sz="1200" i="1" dirty="0">
                <a:latin typeface="Times New Roman" panose="02020603050405020304" pitchFamily="18" charset="0"/>
                <a:cs typeface="Times New Roman" panose="02020603050405020304" pitchFamily="18" charset="0"/>
              </a:rPr>
              <a:t>Knowledge-Based Systems</a:t>
            </a:r>
            <a:r>
              <a:rPr lang="en-IN" sz="1200" dirty="0">
                <a:latin typeface="Times New Roman" panose="02020603050405020304" pitchFamily="18" charset="0"/>
                <a:cs typeface="Times New Roman" panose="02020603050405020304" pitchFamily="18" charset="0"/>
              </a:rPr>
              <a:t> (2020)    DOI: </a:t>
            </a:r>
            <a:r>
              <a:rPr lang="en-IN" sz="1200" dirty="0">
                <a:latin typeface="Times New Roman" panose="02020603050405020304" pitchFamily="18" charset="0"/>
                <a:cs typeface="Times New Roman" panose="02020603050405020304" pitchFamily="18" charset="0"/>
                <a:hlinkClick r:id="rId2"/>
              </a:rPr>
              <a:t>10.1016/j.knosys.2019.105385</a:t>
            </a: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A Collaborative Filtering Based Approach for Recommending Elective Courses</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This study explores how collaborative filtering can be used to predict grades and assist in elective selection, helping students choose based on performance potential.</a:t>
            </a:r>
          </a:p>
          <a:p>
            <a:pPr marL="0" indent="0">
              <a:buNone/>
            </a:pPr>
            <a:r>
              <a:rPr lang="en-US" sz="1200" dirty="0">
                <a:latin typeface="Times New Roman" panose="02020603050405020304" pitchFamily="18" charset="0"/>
                <a:cs typeface="Times New Roman" panose="02020603050405020304" pitchFamily="18" charset="0"/>
              </a:rPr>
              <a:t>       Published by </a:t>
            </a:r>
            <a:r>
              <a:rPr lang="en-US" sz="1200" i="1" dirty="0">
                <a:latin typeface="Times New Roman" panose="02020603050405020304" pitchFamily="18" charset="0"/>
                <a:cs typeface="Times New Roman" panose="02020603050405020304" pitchFamily="18" charset="0"/>
              </a:rPr>
              <a:t>Springer</a:t>
            </a:r>
            <a:r>
              <a:rPr lang="en-US" sz="1200" dirty="0">
                <a:latin typeface="Times New Roman" panose="02020603050405020304" pitchFamily="18" charset="0"/>
                <a:cs typeface="Times New Roman" panose="02020603050405020304" pitchFamily="18" charset="0"/>
              </a:rPr>
              <a:t> (2020)          DOI: 10.1007/s00500-020-05178-6</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A Matrix Factorization-based Collaborative Filtering Framework for University Course Recommendation</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This framework applies matrix factorization to recommend courses based on academic history and preferences, focusing on adaptability and personalization.</a:t>
            </a:r>
          </a:p>
          <a:p>
            <a:pPr marL="0" indent="0">
              <a:buNone/>
            </a:pPr>
            <a:r>
              <a:rPr lang="en-US" sz="1200" dirty="0">
                <a:latin typeface="Times New Roman" panose="02020603050405020304" pitchFamily="18" charset="0"/>
                <a:cs typeface="Times New Roman" panose="02020603050405020304" pitchFamily="18" charset="0"/>
              </a:rPr>
              <a:t>       Published by </a:t>
            </a:r>
            <a:r>
              <a:rPr lang="en-US" sz="1200" i="1" dirty="0">
                <a:latin typeface="Times New Roman" panose="02020603050405020304" pitchFamily="18" charset="0"/>
                <a:cs typeface="Times New Roman" panose="02020603050405020304" pitchFamily="18" charset="0"/>
              </a:rPr>
              <a:t>IEEE Xplore</a:t>
            </a:r>
            <a:r>
              <a:rPr lang="en-US" sz="1200" dirty="0">
                <a:latin typeface="Times New Roman" panose="02020603050405020304" pitchFamily="18" charset="0"/>
                <a:cs typeface="Times New Roman" panose="02020603050405020304" pitchFamily="18" charset="0"/>
              </a:rPr>
              <a:t> (2020)      DOI: 10.1109/ACCESS.2020.3012287</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Amsaad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Fathi</a:t>
            </a:r>
            <a:r>
              <a:rPr lang="en-IN" sz="1200" dirty="0">
                <a:latin typeface="Times New Roman" panose="02020603050405020304" pitchFamily="18" charset="0"/>
                <a:cs typeface="Times New Roman" panose="02020603050405020304" pitchFamily="18" charset="0"/>
              </a:rPr>
              <a:t>, et al. (2023). "E-Learning Course Recommender System Using Collaborative Filtering Models." </a:t>
            </a:r>
            <a:r>
              <a:rPr lang="en-IN" sz="1200" i="1" dirty="0">
                <a:latin typeface="Times New Roman" panose="02020603050405020304" pitchFamily="18" charset="0"/>
                <a:cs typeface="Times New Roman" panose="02020603050405020304" pitchFamily="18" charset="0"/>
              </a:rPr>
              <a:t>Electronics</a:t>
            </a:r>
            <a:r>
              <a:rPr lang="en-IN" sz="1200" dirty="0">
                <a:latin typeface="Times New Roman" panose="02020603050405020304" pitchFamily="18" charset="0"/>
                <a:cs typeface="Times New Roman" panose="02020603050405020304" pitchFamily="18" charset="0"/>
              </a:rPr>
              <a:t>. This paper explores the implementation of collaborative filtering models such as K-Nearest </a:t>
            </a:r>
            <a:r>
              <a:rPr lang="en-IN" sz="1200" dirty="0" err="1">
                <a:latin typeface="Times New Roman" panose="02020603050405020304" pitchFamily="18" charset="0"/>
                <a:cs typeface="Times New Roman" panose="02020603050405020304" pitchFamily="18" charset="0"/>
              </a:rPr>
              <a:t>Neighbors</a:t>
            </a:r>
            <a:r>
              <a:rPr lang="en-IN" sz="1200" dirty="0">
                <a:latin typeface="Times New Roman" panose="02020603050405020304" pitchFamily="18" charset="0"/>
                <a:cs typeface="Times New Roman" panose="02020603050405020304" pitchFamily="18" charset="0"/>
              </a:rPr>
              <a:t> (KNN), Singular Value Decomposition (SVD), and neural network–based models for recommending e-learning courses based on student preferences. [MDPI, DOI: 10.3390/electronics12010157]​</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Lee, Eric L., et al. (2017). "A Collaborative Filtering-Based Two Stage Model with Item Dependency for Course Recommendation." </a:t>
            </a:r>
            <a:r>
              <a:rPr lang="en-US" sz="1200" i="1" dirty="0">
                <a:latin typeface="Times New Roman" panose="02020603050405020304" pitchFamily="18" charset="0"/>
                <a:cs typeface="Times New Roman" panose="02020603050405020304" pitchFamily="18" charset="0"/>
              </a:rPr>
              <a:t>IEEE International Conference on Data Science and Advanced Analytics (DSAA)</a:t>
            </a:r>
            <a:r>
              <a:rPr lang="en-US" sz="1200" dirty="0">
                <a:latin typeface="Times New Roman" panose="02020603050405020304" pitchFamily="18" charset="0"/>
                <a:cs typeface="Times New Roman" panose="02020603050405020304" pitchFamily="18" charset="0"/>
              </a:rPr>
              <a:t>. [DOI: 10.1109/DSAA.2017.18]​</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C2AC-98C9-2457-562E-0A30A6188FBD}"/>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IN" dirty="0"/>
          </a:p>
        </p:txBody>
      </p:sp>
      <p:sp>
        <p:nvSpPr>
          <p:cNvPr id="3" name="Content Placeholder 2">
            <a:extLst>
              <a:ext uri="{FF2B5EF4-FFF2-40B4-BE49-F238E27FC236}">
                <a16:creationId xmlns:a16="http://schemas.microsoft.com/office/drawing/2014/main" id="{FCB1EE8D-B9B5-4110-B51B-59632B95ADDA}"/>
              </a:ext>
            </a:extLst>
          </p:cNvPr>
          <p:cNvSpPr>
            <a:spLocks noGrp="1"/>
          </p:cNvSpPr>
          <p:nvPr>
            <p:ph idx="1"/>
          </p:nvPr>
        </p:nvSpPr>
        <p:spPr/>
        <p:txBody>
          <a:bodyPr/>
          <a:lstStyle/>
          <a:p>
            <a:pPr marL="0" indent="0">
              <a:buNone/>
            </a:pPr>
            <a:r>
              <a:rPr lang="en-IN" dirty="0">
                <a:hlinkClick r:id="rId2"/>
              </a:rPr>
              <a:t>https://github.com/Abhinit006/Elective-Recommendation-System</a:t>
            </a:r>
            <a:endParaRPr lang="en-IN" dirty="0"/>
          </a:p>
          <a:p>
            <a:pPr marL="0" indent="0">
              <a:buNone/>
            </a:pPr>
            <a:endParaRPr lang="en-IN" dirty="0"/>
          </a:p>
          <a:p>
            <a:pPr marL="0" indent="0">
              <a:buNone/>
            </a:pPr>
            <a:endParaRPr lang="en-IN" dirty="0"/>
          </a:p>
          <a:p>
            <a:pPr marL="0" indent="0">
              <a:buNone/>
            </a:pPr>
            <a:r>
              <a:rPr lang="en-US" sz="1400" dirty="0">
                <a:latin typeface="Times New Roman" panose="02020603050405020304" pitchFamily="18" charset="0"/>
                <a:cs typeface="Times New Roman" panose="02020603050405020304" pitchFamily="18" charset="0"/>
              </a:rPr>
              <a:t>The provided link is a public GitHub repository where the complete project has been uploaded. It contains all the necessary files, code, and documentation required for the project. This repository serves as a centralized location for accessing, reviewing, and managing the project resources.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745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96491" y="1084007"/>
            <a:ext cx="10668000" cy="4952997"/>
          </a:xfrm>
        </p:spPr>
        <p:txBody>
          <a:bodyPr>
            <a:normAutofit/>
          </a:bodyPr>
          <a:lstStyle/>
          <a:p>
            <a:pPr marL="0" indent="0" algn="just">
              <a:buNone/>
            </a:pPr>
            <a:r>
              <a:rPr lang="en-US" sz="1400" dirty="0"/>
              <a:t>As the number of elective courses available in institutions of higher learning climbs to the sky, decision making for students on which to focus on has become more and more difficult. This problem is made worse by differences in academic qualifications, interests, and career goals of students. Conventionally, the elective selection process is done manually and therefore does not take into consideration an individual’s preferences, which results in dissatisfaction, separation of academic objectives, and inefficient utilization of students’ capabilities. These inefficiencies can also lead to an unequal allocation of students to courses leading to logistical problems for university departments. </a:t>
            </a:r>
          </a:p>
          <a:p>
            <a:pPr marL="0" indent="0" algn="just">
              <a:buNone/>
            </a:pPr>
            <a:endParaRPr lang="en-US" sz="1400" dirty="0"/>
          </a:p>
          <a:p>
            <a:pPr marL="0" indent="0" algn="just">
              <a:buNone/>
            </a:pPr>
            <a:r>
              <a:rPr lang="en-US" sz="1400" dirty="0"/>
              <a:t>With the help of new AI based strategies, the Elective Recommendation System proposes to mitigate such problems. The system recommends students' best courses suited to their personalities thus bridging the gap between the students and their courses. The system combines both content-based and collaborative filtering approaches to ensure that students use an online system to assist them in choosing courses, thereby making the entire process less personal and descriptive. </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t>The problem of efficient distribution of elective courses for students and academic colleges is resolved by this model Its scope covers: </a:t>
            </a:r>
          </a:p>
          <a:p>
            <a:pPr marL="0" indent="0" algn="just">
              <a:buNone/>
            </a:pPr>
            <a:r>
              <a:rPr lang="en-US" sz="1400" b="1" dirty="0"/>
              <a:t>Individual Feedback</a:t>
            </a:r>
            <a:r>
              <a:rPr lang="en-US" sz="1400" dirty="0"/>
              <a:t>: The system employs a content-based approach and a collaborative filtering-based approach to recommend the courses that best fit the student's academic results together with his/her area of specialization. </a:t>
            </a:r>
          </a:p>
          <a:p>
            <a:pPr marL="0" indent="0" algn="just">
              <a:buNone/>
            </a:pPr>
            <a:r>
              <a:rPr lang="en-US" sz="1400" b="1" dirty="0"/>
              <a:t>Graphical User Interface: </a:t>
            </a:r>
            <a:r>
              <a:rPr lang="en-US" sz="1400" dirty="0"/>
              <a:t>The use of React, HTML, CSS, and Java Script enhances the user interface thus eliminating the experience while reducing the learning duration for both students and administrators.</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Table 9">
            <a:extLst>
              <a:ext uri="{FF2B5EF4-FFF2-40B4-BE49-F238E27FC236}">
                <a16:creationId xmlns:a16="http://schemas.microsoft.com/office/drawing/2014/main" id="{5F47DFBD-3DF0-720B-FC82-64B3F2517359}"/>
              </a:ext>
            </a:extLst>
          </p:cNvPr>
          <p:cNvGraphicFramePr>
            <a:graphicFrameLocks noGrp="1"/>
          </p:cNvGraphicFramePr>
          <p:nvPr>
            <p:extLst>
              <p:ext uri="{D42A27DB-BD31-4B8C-83A1-F6EECF244321}">
                <p14:modId xmlns:p14="http://schemas.microsoft.com/office/powerpoint/2010/main" val="1301351889"/>
              </p:ext>
            </p:extLst>
          </p:nvPr>
        </p:nvGraphicFramePr>
        <p:xfrm>
          <a:off x="185172" y="1132620"/>
          <a:ext cx="11821655" cy="4825728"/>
        </p:xfrm>
        <a:graphic>
          <a:graphicData uri="http://schemas.openxmlformats.org/drawingml/2006/table">
            <a:tbl>
              <a:tblPr firstRow="1" bandRow="1">
                <a:tableStyleId>{5C22544A-7EE6-4342-B048-85BDC9FD1C3A}</a:tableStyleId>
              </a:tblPr>
              <a:tblGrid>
                <a:gridCol w="701370">
                  <a:extLst>
                    <a:ext uri="{9D8B030D-6E8A-4147-A177-3AD203B41FA5}">
                      <a16:colId xmlns:a16="http://schemas.microsoft.com/office/drawing/2014/main" val="1799118987"/>
                    </a:ext>
                  </a:extLst>
                </a:gridCol>
                <a:gridCol w="3376541">
                  <a:extLst>
                    <a:ext uri="{9D8B030D-6E8A-4147-A177-3AD203B41FA5}">
                      <a16:colId xmlns:a16="http://schemas.microsoft.com/office/drawing/2014/main" val="1201207032"/>
                    </a:ext>
                  </a:extLst>
                </a:gridCol>
                <a:gridCol w="1832916">
                  <a:extLst>
                    <a:ext uri="{9D8B030D-6E8A-4147-A177-3AD203B41FA5}">
                      <a16:colId xmlns:a16="http://schemas.microsoft.com/office/drawing/2014/main" val="1277769531"/>
                    </a:ext>
                  </a:extLst>
                </a:gridCol>
                <a:gridCol w="1970276">
                  <a:extLst>
                    <a:ext uri="{9D8B030D-6E8A-4147-A177-3AD203B41FA5}">
                      <a16:colId xmlns:a16="http://schemas.microsoft.com/office/drawing/2014/main" val="1370783508"/>
                    </a:ext>
                  </a:extLst>
                </a:gridCol>
                <a:gridCol w="1970276">
                  <a:extLst>
                    <a:ext uri="{9D8B030D-6E8A-4147-A177-3AD203B41FA5}">
                      <a16:colId xmlns:a16="http://schemas.microsoft.com/office/drawing/2014/main" val="3598672024"/>
                    </a:ext>
                  </a:extLst>
                </a:gridCol>
                <a:gridCol w="1970276">
                  <a:extLst>
                    <a:ext uri="{9D8B030D-6E8A-4147-A177-3AD203B41FA5}">
                      <a16:colId xmlns:a16="http://schemas.microsoft.com/office/drawing/2014/main" val="3031829661"/>
                    </a:ext>
                  </a:extLst>
                </a:gridCol>
              </a:tblGrid>
              <a:tr h="739539">
                <a:tc>
                  <a:txBody>
                    <a:bodyPr/>
                    <a:lstStyle/>
                    <a:p>
                      <a:pPr algn="ctr"/>
                      <a:r>
                        <a:rPr lang="en-IN" sz="1600" dirty="0"/>
                        <a:t>Sl. No</a:t>
                      </a:r>
                    </a:p>
                  </a:txBody>
                  <a:tcPr anchor="ctr"/>
                </a:tc>
                <a:tc>
                  <a:txBody>
                    <a:bodyPr/>
                    <a:lstStyle/>
                    <a:p>
                      <a:pPr algn="ctr"/>
                      <a:r>
                        <a:rPr lang="en-IN" sz="1600" dirty="0"/>
                        <a:t>Title of the Paper</a:t>
                      </a:r>
                    </a:p>
                  </a:txBody>
                  <a:tcPr anchor="ctr"/>
                </a:tc>
                <a:tc>
                  <a:txBody>
                    <a:bodyPr/>
                    <a:lstStyle/>
                    <a:p>
                      <a:pPr algn="ctr"/>
                      <a:r>
                        <a:rPr lang="en-IN" sz="1600" dirty="0"/>
                        <a:t>Authors</a:t>
                      </a:r>
                    </a:p>
                  </a:txBody>
                  <a:tcPr anchor="ctr"/>
                </a:tc>
                <a:tc>
                  <a:txBody>
                    <a:bodyPr/>
                    <a:lstStyle/>
                    <a:p>
                      <a:pPr algn="ctr"/>
                      <a:r>
                        <a:rPr lang="en-IN" sz="1600" dirty="0"/>
                        <a:t>Technology/</a:t>
                      </a:r>
                    </a:p>
                    <a:p>
                      <a:pPr algn="ctr"/>
                      <a:r>
                        <a:rPr lang="en-IN" sz="1600" dirty="0"/>
                        <a:t>Concept Used</a:t>
                      </a:r>
                    </a:p>
                  </a:txBody>
                  <a:tcPr anchor="ctr"/>
                </a:tc>
                <a:tc>
                  <a:txBody>
                    <a:bodyPr/>
                    <a:lstStyle/>
                    <a:p>
                      <a:pPr algn="ctr"/>
                      <a:r>
                        <a:rPr lang="en-IN" sz="1600" dirty="0"/>
                        <a:t>Results/</a:t>
                      </a:r>
                    </a:p>
                    <a:p>
                      <a:pPr algn="ctr"/>
                      <a:r>
                        <a:rPr lang="en-IN" sz="1600" dirty="0"/>
                        <a:t>Findings</a:t>
                      </a:r>
                    </a:p>
                  </a:txBody>
                  <a:tcPr anchor="ctr"/>
                </a:tc>
                <a:tc>
                  <a:txBody>
                    <a:bodyPr/>
                    <a:lstStyle/>
                    <a:p>
                      <a:pPr algn="ctr"/>
                      <a:r>
                        <a:rPr lang="en-IN" sz="1600" dirty="0"/>
                        <a:t>Limitations/</a:t>
                      </a:r>
                    </a:p>
                    <a:p>
                      <a:pPr algn="ctr"/>
                      <a:r>
                        <a:rPr lang="en-IN" sz="1600" dirty="0"/>
                        <a:t>Challenges</a:t>
                      </a:r>
                    </a:p>
                  </a:txBody>
                  <a:tcPr anchor="ctr"/>
                </a:tc>
                <a:extLst>
                  <a:ext uri="{0D108BD9-81ED-4DB2-BD59-A6C34878D82A}">
                    <a16:rowId xmlns:a16="http://schemas.microsoft.com/office/drawing/2014/main" val="710429224"/>
                  </a:ext>
                </a:extLst>
              </a:tr>
              <a:tr h="979535">
                <a:tc>
                  <a:txBody>
                    <a:bodyPr/>
                    <a:lstStyle/>
                    <a:p>
                      <a:pPr algn="ctr"/>
                      <a:r>
                        <a:rPr lang="en-IN" dirty="0"/>
                        <a:t>1</a:t>
                      </a:r>
                    </a:p>
                  </a:txBody>
                  <a:tcPr anchor="ctr"/>
                </a:tc>
                <a:tc>
                  <a:txBody>
                    <a:bodyPr/>
                    <a:lstStyle/>
                    <a:p>
                      <a:pPr algn="ctr"/>
                      <a:r>
                        <a:rPr lang="en-US" sz="1200" b="0" dirty="0"/>
                        <a:t>A Systematic Review of Recommendation Systems for Course Selection</a:t>
                      </a:r>
                    </a:p>
                  </a:txBody>
                  <a:tcPr anchor="ctr"/>
                </a:tc>
                <a:tc>
                  <a:txBody>
                    <a:bodyPr/>
                    <a:lstStyle/>
                    <a:p>
                      <a:pPr algn="ctr"/>
                      <a:r>
                        <a:rPr lang="en-IN" sz="1200" dirty="0" err="1"/>
                        <a:t>Sharoq</a:t>
                      </a:r>
                      <a:r>
                        <a:rPr lang="en-IN" sz="1200" dirty="0"/>
                        <a:t> </a:t>
                      </a:r>
                      <a:r>
                        <a:rPr lang="en-IN" sz="1200" dirty="0" err="1"/>
                        <a:t>Algarni</a:t>
                      </a:r>
                      <a:r>
                        <a:rPr lang="en-IN" sz="1200" dirty="0"/>
                        <a:t>, Fredrick Sheldon (2023)</a:t>
                      </a:r>
                    </a:p>
                  </a:txBody>
                  <a:tcPr anchor="ctr"/>
                </a:tc>
                <a:tc>
                  <a:txBody>
                    <a:bodyPr/>
                    <a:lstStyle/>
                    <a:p>
                      <a:pPr algn="ctr"/>
                      <a:r>
                        <a:rPr lang="en-US" sz="1200" dirty="0"/>
                        <a:t>Collaborative filtering, content-based filtering, hybrid methods</a:t>
                      </a:r>
                      <a:endParaRPr lang="en-IN" sz="1200" dirty="0"/>
                    </a:p>
                  </a:txBody>
                  <a:tcPr anchor="ctr"/>
                </a:tc>
                <a:tc>
                  <a:txBody>
                    <a:bodyPr/>
                    <a:lstStyle/>
                    <a:p>
                      <a:pPr algn="ctr"/>
                      <a:r>
                        <a:rPr lang="en-US" sz="1100" dirty="0"/>
                        <a:t>Identified gaps in elective recommendation systems focusing on datasets used and preprocessing methods</a:t>
                      </a:r>
                      <a:endParaRPr lang="en-IN" sz="1100" dirty="0"/>
                    </a:p>
                  </a:txBody>
                  <a:tcPr anchor="ctr"/>
                </a:tc>
                <a:tc>
                  <a:txBody>
                    <a:bodyPr/>
                    <a:lstStyle/>
                    <a:p>
                      <a:pPr algn="ctr"/>
                      <a:r>
                        <a:rPr lang="en-US" sz="1200" dirty="0"/>
                        <a:t>Lack of public datasets and clear preprocessing methods in most studies</a:t>
                      </a:r>
                      <a:endParaRPr lang="en-IN" sz="1200" dirty="0"/>
                    </a:p>
                  </a:txBody>
                  <a:tcPr anchor="ctr"/>
                </a:tc>
                <a:extLst>
                  <a:ext uri="{0D108BD9-81ED-4DB2-BD59-A6C34878D82A}">
                    <a16:rowId xmlns:a16="http://schemas.microsoft.com/office/drawing/2014/main" val="2619854752"/>
                  </a:ext>
                </a:extLst>
              </a:tr>
              <a:tr h="979535">
                <a:tc>
                  <a:txBody>
                    <a:bodyPr/>
                    <a:lstStyle/>
                    <a:p>
                      <a:pPr algn="ctr"/>
                      <a:r>
                        <a:rPr lang="en-IN" dirty="0"/>
                        <a:t>2</a:t>
                      </a:r>
                    </a:p>
                  </a:txBody>
                  <a:tcPr anchor="ctr"/>
                </a:tc>
                <a:tc>
                  <a:txBody>
                    <a:bodyPr/>
                    <a:lstStyle/>
                    <a:p>
                      <a:pPr algn="ctr"/>
                      <a:r>
                        <a:rPr lang="en-US" sz="1200" dirty="0"/>
                        <a:t>A Review of Recommender Systems for Choosing Elective Courses</a:t>
                      </a:r>
                      <a:endParaRPr lang="en-IN" sz="1200" dirty="0"/>
                    </a:p>
                  </a:txBody>
                  <a:tcPr anchor="ctr"/>
                </a:tc>
                <a:tc>
                  <a:txBody>
                    <a:bodyPr/>
                    <a:lstStyle/>
                    <a:p>
                      <a:pPr algn="ctr"/>
                      <a:r>
                        <a:rPr lang="en-IN" sz="1200" dirty="0" err="1"/>
                        <a:t>Mfowabo</a:t>
                      </a:r>
                      <a:r>
                        <a:rPr lang="en-IN" sz="1200" dirty="0"/>
                        <a:t> Maphosa et al. (2020)</a:t>
                      </a:r>
                    </a:p>
                  </a:txBody>
                  <a:tcPr anchor="ctr"/>
                </a:tc>
                <a:tc>
                  <a:txBody>
                    <a:bodyPr/>
                    <a:lstStyle/>
                    <a:p>
                      <a:pPr algn="ctr"/>
                      <a:r>
                        <a:rPr lang="en-US" sz="1200" dirty="0"/>
                        <a:t>Content-based and hybrid recommendation systems</a:t>
                      </a:r>
                      <a:endParaRPr lang="en-IN" sz="1200" dirty="0"/>
                    </a:p>
                  </a:txBody>
                  <a:tcPr anchor="ctr"/>
                </a:tc>
                <a:tc>
                  <a:txBody>
                    <a:bodyPr/>
                    <a:lstStyle/>
                    <a:p>
                      <a:pPr algn="ctr"/>
                      <a:r>
                        <a:rPr lang="en-US" sz="1100" dirty="0"/>
                        <a:t>Systematic literature review revealing a focus on academic choice, particularly elective courses</a:t>
                      </a:r>
                      <a:endParaRPr lang="en-IN" sz="1100" dirty="0"/>
                    </a:p>
                  </a:txBody>
                  <a:tcPr anchor="ctr"/>
                </a:tc>
                <a:tc>
                  <a:txBody>
                    <a:bodyPr/>
                    <a:lstStyle/>
                    <a:p>
                      <a:pPr algn="ctr"/>
                      <a:r>
                        <a:rPr lang="en-US" sz="1200" dirty="0"/>
                        <a:t>Ambiguity in emerging data mining trends and limitations in scalability</a:t>
                      </a:r>
                      <a:endParaRPr lang="en-IN" sz="1200" dirty="0"/>
                    </a:p>
                  </a:txBody>
                  <a:tcPr anchor="ctr"/>
                </a:tc>
                <a:extLst>
                  <a:ext uri="{0D108BD9-81ED-4DB2-BD59-A6C34878D82A}">
                    <a16:rowId xmlns:a16="http://schemas.microsoft.com/office/drawing/2014/main" val="1942154755"/>
                  </a:ext>
                </a:extLst>
              </a:tr>
              <a:tr h="935724">
                <a:tc>
                  <a:txBody>
                    <a:bodyPr/>
                    <a:lstStyle/>
                    <a:p>
                      <a:pPr algn="ctr"/>
                      <a:r>
                        <a:rPr lang="en-IN" dirty="0"/>
                        <a:t>3</a:t>
                      </a:r>
                    </a:p>
                  </a:txBody>
                  <a:tcPr anchor="ctr"/>
                </a:tc>
                <a:tc>
                  <a:txBody>
                    <a:bodyPr/>
                    <a:lstStyle/>
                    <a:p>
                      <a:pPr algn="ctr"/>
                      <a:r>
                        <a:rPr lang="en-IN" sz="1200" dirty="0"/>
                        <a:t>Collaborative Filtering Approaches for Elective Course Recommendations</a:t>
                      </a:r>
                    </a:p>
                  </a:txBody>
                  <a:tcPr anchor="ctr"/>
                </a:tc>
                <a:tc>
                  <a:txBody>
                    <a:bodyPr/>
                    <a:lstStyle/>
                    <a:p>
                      <a:pPr algn="ctr"/>
                      <a:r>
                        <a:rPr lang="en-IN" sz="1200" dirty="0"/>
                        <a:t>Cai et al. (2022)</a:t>
                      </a:r>
                    </a:p>
                  </a:txBody>
                  <a:tcPr anchor="ctr"/>
                </a:tc>
                <a:tc>
                  <a:txBody>
                    <a:bodyPr/>
                    <a:lstStyle/>
                    <a:p>
                      <a:pPr algn="ctr"/>
                      <a:r>
                        <a:rPr lang="en-US" sz="1200" dirty="0"/>
                        <a:t>Memory-based and model-based collaborative filtering</a:t>
                      </a:r>
                      <a:endParaRPr lang="en-IN" sz="1200" dirty="0"/>
                    </a:p>
                  </a:txBody>
                  <a:tcPr anchor="ctr"/>
                </a:tc>
                <a:tc>
                  <a:txBody>
                    <a:bodyPr/>
                    <a:lstStyle/>
                    <a:p>
                      <a:pPr algn="ctr"/>
                      <a:r>
                        <a:rPr lang="en-US" sz="1100" dirty="0"/>
                        <a:t>Found collaborative filtering methods effectively predict student course preferences</a:t>
                      </a:r>
                      <a:endParaRPr lang="en-IN" sz="1100" dirty="0"/>
                    </a:p>
                  </a:txBody>
                  <a:tcPr anchor="ctr"/>
                </a:tc>
                <a:tc>
                  <a:txBody>
                    <a:bodyPr/>
                    <a:lstStyle/>
                    <a:p>
                      <a:pPr algn="ctr"/>
                      <a:r>
                        <a:rPr lang="en-US" sz="1200" dirty="0"/>
                        <a:t>Overreliance on historical data limits adaptability</a:t>
                      </a:r>
                      <a:endParaRPr lang="en-IN" sz="1200" dirty="0"/>
                    </a:p>
                  </a:txBody>
                  <a:tcPr anchor="ctr"/>
                </a:tc>
                <a:extLst>
                  <a:ext uri="{0D108BD9-81ED-4DB2-BD59-A6C34878D82A}">
                    <a16:rowId xmlns:a16="http://schemas.microsoft.com/office/drawing/2014/main" val="4058280888"/>
                  </a:ext>
                </a:extLst>
              </a:tr>
              <a:tr h="1191395">
                <a:tc>
                  <a:txBody>
                    <a:bodyPr/>
                    <a:lstStyle/>
                    <a:p>
                      <a:pPr algn="ctr"/>
                      <a:r>
                        <a:rPr lang="en-IN" dirty="0"/>
                        <a:t>4</a:t>
                      </a:r>
                    </a:p>
                  </a:txBody>
                  <a:tcPr anchor="ctr"/>
                </a:tc>
                <a:tc>
                  <a:txBody>
                    <a:bodyPr/>
                    <a:lstStyle/>
                    <a:p>
                      <a:pPr algn="ctr"/>
                      <a:r>
                        <a:rPr lang="en-US" sz="1200" dirty="0"/>
                        <a:t>Personalized Course Recommendation Using User-Based Collaborative Filtering</a:t>
                      </a:r>
                      <a:endParaRPr lang="en-IN" sz="1200" dirty="0"/>
                    </a:p>
                  </a:txBody>
                  <a:tcPr anchor="ctr"/>
                </a:tc>
                <a:tc>
                  <a:txBody>
                    <a:bodyPr/>
                    <a:lstStyle/>
                    <a:p>
                      <a:pPr algn="ctr"/>
                      <a:r>
                        <a:rPr lang="en-IN" sz="1200" dirty="0"/>
                        <a:t>Kim et al. (2019)</a:t>
                      </a:r>
                    </a:p>
                  </a:txBody>
                  <a:tcPr anchor="ctr"/>
                </a:tc>
                <a:tc>
                  <a:txBody>
                    <a:bodyPr/>
                    <a:lstStyle/>
                    <a:p>
                      <a:pPr algn="ctr"/>
                      <a:r>
                        <a:rPr lang="en-IN" sz="1200" dirty="0"/>
                        <a:t>User-based collaborative filtering</a:t>
                      </a:r>
                    </a:p>
                  </a:txBody>
                  <a:tcPr anchor="ctr"/>
                </a:tc>
                <a:tc>
                  <a:txBody>
                    <a:bodyPr/>
                    <a:lstStyle/>
                    <a:p>
                      <a:pPr algn="ctr"/>
                      <a:r>
                        <a:rPr lang="en-US" sz="1200" dirty="0"/>
                        <a:t>Personalization improved the relevance of course recommendations for students</a:t>
                      </a:r>
                      <a:endParaRPr lang="en-IN" sz="1200" dirty="0"/>
                    </a:p>
                  </a:txBody>
                  <a:tcPr anchor="ctr"/>
                </a:tc>
                <a:tc>
                  <a:txBody>
                    <a:bodyPr/>
                    <a:lstStyle/>
                    <a:p>
                      <a:pPr algn="ctr"/>
                      <a:r>
                        <a:rPr lang="en-US" sz="1200" dirty="0"/>
                        <a:t>Cold-start problem for new students with insufficient data</a:t>
                      </a:r>
                      <a:endParaRPr lang="en-IN" sz="1200" dirty="0"/>
                    </a:p>
                  </a:txBody>
                  <a:tcPr anchor="ctr"/>
                </a:tc>
                <a:extLst>
                  <a:ext uri="{0D108BD9-81ED-4DB2-BD59-A6C34878D82A}">
                    <a16:rowId xmlns:a16="http://schemas.microsoft.com/office/drawing/2014/main" val="337935944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F42BF7-EF66-A0F6-C694-A0417A7179FE}"/>
              </a:ext>
            </a:extLst>
          </p:cNvPr>
          <p:cNvGraphicFramePr>
            <a:graphicFrameLocks noGrp="1"/>
          </p:cNvGraphicFramePr>
          <p:nvPr>
            <p:extLst>
              <p:ext uri="{D42A27DB-BD31-4B8C-83A1-F6EECF244321}">
                <p14:modId xmlns:p14="http://schemas.microsoft.com/office/powerpoint/2010/main" val="1658483583"/>
              </p:ext>
            </p:extLst>
          </p:nvPr>
        </p:nvGraphicFramePr>
        <p:xfrm>
          <a:off x="0" y="0"/>
          <a:ext cx="12192000" cy="6243485"/>
        </p:xfrm>
        <a:graphic>
          <a:graphicData uri="http://schemas.openxmlformats.org/drawingml/2006/table">
            <a:tbl>
              <a:tblPr firstRow="1" bandRow="1">
                <a:tableStyleId>{5C22544A-7EE6-4342-B048-85BDC9FD1C3A}</a:tableStyleId>
              </a:tblPr>
              <a:tblGrid>
                <a:gridCol w="620290">
                  <a:extLst>
                    <a:ext uri="{9D8B030D-6E8A-4147-A177-3AD203B41FA5}">
                      <a16:colId xmlns:a16="http://schemas.microsoft.com/office/drawing/2014/main" val="2106388056"/>
                    </a:ext>
                  </a:extLst>
                </a:gridCol>
                <a:gridCol w="3443710">
                  <a:extLst>
                    <a:ext uri="{9D8B030D-6E8A-4147-A177-3AD203B41FA5}">
                      <a16:colId xmlns:a16="http://schemas.microsoft.com/office/drawing/2014/main" val="3100647809"/>
                    </a:ext>
                  </a:extLst>
                </a:gridCol>
                <a:gridCol w="2032000">
                  <a:extLst>
                    <a:ext uri="{9D8B030D-6E8A-4147-A177-3AD203B41FA5}">
                      <a16:colId xmlns:a16="http://schemas.microsoft.com/office/drawing/2014/main" val="3722501500"/>
                    </a:ext>
                  </a:extLst>
                </a:gridCol>
                <a:gridCol w="2032000">
                  <a:extLst>
                    <a:ext uri="{9D8B030D-6E8A-4147-A177-3AD203B41FA5}">
                      <a16:colId xmlns:a16="http://schemas.microsoft.com/office/drawing/2014/main" val="3867419878"/>
                    </a:ext>
                  </a:extLst>
                </a:gridCol>
                <a:gridCol w="2032000">
                  <a:extLst>
                    <a:ext uri="{9D8B030D-6E8A-4147-A177-3AD203B41FA5}">
                      <a16:colId xmlns:a16="http://schemas.microsoft.com/office/drawing/2014/main" val="1071712379"/>
                    </a:ext>
                  </a:extLst>
                </a:gridCol>
                <a:gridCol w="2032000">
                  <a:extLst>
                    <a:ext uri="{9D8B030D-6E8A-4147-A177-3AD203B41FA5}">
                      <a16:colId xmlns:a16="http://schemas.microsoft.com/office/drawing/2014/main" val="1469214469"/>
                    </a:ext>
                  </a:extLst>
                </a:gridCol>
              </a:tblGrid>
              <a:tr h="681622">
                <a:tc>
                  <a:txBody>
                    <a:bodyPr/>
                    <a:lstStyle/>
                    <a:p>
                      <a:pPr algn="ctr"/>
                      <a:r>
                        <a:rPr lang="en-IN" sz="1600" dirty="0"/>
                        <a:t>Sl. No</a:t>
                      </a:r>
                    </a:p>
                  </a:txBody>
                  <a:tcPr anchor="ctr"/>
                </a:tc>
                <a:tc>
                  <a:txBody>
                    <a:bodyPr/>
                    <a:lstStyle/>
                    <a:p>
                      <a:pPr algn="ctr"/>
                      <a:r>
                        <a:rPr lang="en-IN" sz="1600" dirty="0"/>
                        <a:t>Title of the Paper</a:t>
                      </a:r>
                    </a:p>
                  </a:txBody>
                  <a:tcPr anchor="ctr"/>
                </a:tc>
                <a:tc>
                  <a:txBody>
                    <a:bodyPr/>
                    <a:lstStyle/>
                    <a:p>
                      <a:pPr algn="ctr"/>
                      <a:r>
                        <a:rPr lang="en-IN" sz="1600" dirty="0"/>
                        <a:t>Authors</a:t>
                      </a:r>
                    </a:p>
                  </a:txBody>
                  <a:tcPr anchor="ctr"/>
                </a:tc>
                <a:tc>
                  <a:txBody>
                    <a:bodyPr/>
                    <a:lstStyle/>
                    <a:p>
                      <a:pPr algn="ctr"/>
                      <a:r>
                        <a:rPr lang="en-IN" sz="1600" dirty="0"/>
                        <a:t>Technology/</a:t>
                      </a:r>
                    </a:p>
                    <a:p>
                      <a:pPr algn="ctr"/>
                      <a:r>
                        <a:rPr lang="en-IN" sz="1600" dirty="0"/>
                        <a:t>Concept Used</a:t>
                      </a:r>
                    </a:p>
                  </a:txBody>
                  <a:tcPr anchor="ctr"/>
                </a:tc>
                <a:tc>
                  <a:txBody>
                    <a:bodyPr/>
                    <a:lstStyle/>
                    <a:p>
                      <a:pPr algn="ctr"/>
                      <a:r>
                        <a:rPr lang="en-IN" sz="1600" dirty="0"/>
                        <a:t>Results/</a:t>
                      </a:r>
                    </a:p>
                    <a:p>
                      <a:pPr algn="ctr"/>
                      <a:r>
                        <a:rPr lang="en-IN" sz="1600" dirty="0"/>
                        <a:t>Findings</a:t>
                      </a:r>
                    </a:p>
                  </a:txBody>
                  <a:tcPr anchor="ctr"/>
                </a:tc>
                <a:tc>
                  <a:txBody>
                    <a:bodyPr/>
                    <a:lstStyle/>
                    <a:p>
                      <a:pPr algn="ctr"/>
                      <a:r>
                        <a:rPr lang="en-IN" sz="1600" dirty="0"/>
                        <a:t>Limitations/</a:t>
                      </a:r>
                    </a:p>
                    <a:p>
                      <a:pPr algn="ctr"/>
                      <a:r>
                        <a:rPr lang="en-IN" sz="1600" dirty="0"/>
                        <a:t>Challenges</a:t>
                      </a:r>
                    </a:p>
                  </a:txBody>
                  <a:tcPr anchor="ctr"/>
                </a:tc>
                <a:extLst>
                  <a:ext uri="{0D108BD9-81ED-4DB2-BD59-A6C34878D82A}">
                    <a16:rowId xmlns:a16="http://schemas.microsoft.com/office/drawing/2014/main" val="4106657533"/>
                  </a:ext>
                </a:extLst>
              </a:tr>
              <a:tr h="949404">
                <a:tc>
                  <a:txBody>
                    <a:bodyPr/>
                    <a:lstStyle/>
                    <a:p>
                      <a:pPr algn="ctr"/>
                      <a:r>
                        <a:rPr lang="en-IN" dirty="0"/>
                        <a:t>5</a:t>
                      </a:r>
                    </a:p>
                  </a:txBody>
                  <a:tcPr anchor="ctr"/>
                </a:tc>
                <a:tc>
                  <a:txBody>
                    <a:bodyPr/>
                    <a:lstStyle/>
                    <a:p>
                      <a:pPr algn="ctr"/>
                      <a:r>
                        <a:rPr lang="en-US" sz="1200" dirty="0"/>
                        <a:t>A Comparative Study on Recommender Systems for Academic Courses</a:t>
                      </a:r>
                      <a:endParaRPr lang="en-IN" sz="1200" dirty="0"/>
                    </a:p>
                  </a:txBody>
                  <a:tcPr anchor="ctr"/>
                </a:tc>
                <a:tc>
                  <a:txBody>
                    <a:bodyPr/>
                    <a:lstStyle/>
                    <a:p>
                      <a:pPr algn="ctr"/>
                      <a:r>
                        <a:rPr lang="en-IN" sz="1200" dirty="0"/>
                        <a:t>Sharma and Mehta (2021)</a:t>
                      </a:r>
                    </a:p>
                  </a:txBody>
                  <a:tcPr anchor="ctr"/>
                </a:tc>
                <a:tc>
                  <a:txBody>
                    <a:bodyPr/>
                    <a:lstStyle/>
                    <a:p>
                      <a:pPr algn="ctr"/>
                      <a:r>
                        <a:rPr lang="en-IN" sz="1200" dirty="0"/>
                        <a:t>Collaborative filtering, matrix factorization</a:t>
                      </a:r>
                    </a:p>
                  </a:txBody>
                  <a:tcPr anchor="ctr"/>
                </a:tc>
                <a:tc>
                  <a:txBody>
                    <a:bodyPr/>
                    <a:lstStyle/>
                    <a:p>
                      <a:pPr algn="ctr"/>
                      <a:r>
                        <a:rPr lang="en-US" sz="1050" dirty="0"/>
                        <a:t>Comparison of algorithms showed matrix factorization models performed better for large datasets</a:t>
                      </a:r>
                      <a:endParaRPr lang="en-IN" sz="1050" dirty="0"/>
                    </a:p>
                  </a:txBody>
                  <a:tcPr anchor="ctr"/>
                </a:tc>
                <a:tc>
                  <a:txBody>
                    <a:bodyPr/>
                    <a:lstStyle/>
                    <a:p>
                      <a:pPr algn="ctr"/>
                      <a:r>
                        <a:rPr lang="en-US" sz="1200" dirty="0"/>
                        <a:t>Computational complexity of matrix factorization</a:t>
                      </a:r>
                      <a:endParaRPr lang="en-IN" sz="1200" dirty="0"/>
                    </a:p>
                  </a:txBody>
                  <a:tcPr anchor="ctr"/>
                </a:tc>
                <a:extLst>
                  <a:ext uri="{0D108BD9-81ED-4DB2-BD59-A6C34878D82A}">
                    <a16:rowId xmlns:a16="http://schemas.microsoft.com/office/drawing/2014/main" val="2389976444"/>
                  </a:ext>
                </a:extLst>
              </a:tr>
              <a:tr h="949404">
                <a:tc>
                  <a:txBody>
                    <a:bodyPr/>
                    <a:lstStyle/>
                    <a:p>
                      <a:pPr algn="ctr"/>
                      <a:r>
                        <a:rPr lang="en-IN" dirty="0"/>
                        <a:t>6</a:t>
                      </a:r>
                    </a:p>
                  </a:txBody>
                  <a:tcPr anchor="ctr"/>
                </a:tc>
                <a:tc>
                  <a:txBody>
                    <a:bodyPr/>
                    <a:lstStyle/>
                    <a:p>
                      <a:pPr algn="ctr"/>
                      <a:r>
                        <a:rPr lang="en-US" sz="1200" dirty="0"/>
                        <a:t>A Machine Learning Approach for Elective Course Recommendation</a:t>
                      </a:r>
                      <a:endParaRPr lang="en-IN" sz="1200" dirty="0"/>
                    </a:p>
                  </a:txBody>
                  <a:tcPr anchor="ctr"/>
                </a:tc>
                <a:tc>
                  <a:txBody>
                    <a:bodyPr/>
                    <a:lstStyle/>
                    <a:p>
                      <a:pPr algn="ctr"/>
                      <a:r>
                        <a:rPr lang="en-IN" sz="1200" dirty="0"/>
                        <a:t>Rahman et al. (2020)</a:t>
                      </a:r>
                    </a:p>
                  </a:txBody>
                  <a:tcPr anchor="ctr"/>
                </a:tc>
                <a:tc>
                  <a:txBody>
                    <a:bodyPr/>
                    <a:lstStyle/>
                    <a:p>
                      <a:pPr algn="ctr"/>
                      <a:r>
                        <a:rPr lang="en-IN" sz="1200" dirty="0"/>
                        <a:t>Machine learning, collaborative filtering</a:t>
                      </a:r>
                    </a:p>
                  </a:txBody>
                  <a:tcPr anchor="ctr"/>
                </a:tc>
                <a:tc>
                  <a:txBody>
                    <a:bodyPr/>
                    <a:lstStyle/>
                    <a:p>
                      <a:pPr algn="ctr"/>
                      <a:r>
                        <a:rPr lang="en-US" sz="1050" dirty="0"/>
                        <a:t>Combined machine learning techniques with collaborative filtering to improve recommendation accuracy</a:t>
                      </a:r>
                      <a:endParaRPr lang="en-IN" sz="1050" dirty="0"/>
                    </a:p>
                  </a:txBody>
                  <a:tcPr anchor="ctr"/>
                </a:tc>
                <a:tc>
                  <a:txBody>
                    <a:bodyPr/>
                    <a:lstStyle/>
                    <a:p>
                      <a:pPr algn="ctr"/>
                      <a:r>
                        <a:rPr lang="en-US" sz="1200" dirty="0"/>
                        <a:t>High dependency on feature selection and training data quality</a:t>
                      </a:r>
                      <a:endParaRPr lang="en-IN" sz="1200" dirty="0"/>
                    </a:p>
                  </a:txBody>
                  <a:tcPr anchor="ctr"/>
                </a:tc>
                <a:extLst>
                  <a:ext uri="{0D108BD9-81ED-4DB2-BD59-A6C34878D82A}">
                    <a16:rowId xmlns:a16="http://schemas.microsoft.com/office/drawing/2014/main" val="1579772614"/>
                  </a:ext>
                </a:extLst>
              </a:tr>
              <a:tr h="949404">
                <a:tc>
                  <a:txBody>
                    <a:bodyPr/>
                    <a:lstStyle/>
                    <a:p>
                      <a:pPr algn="ctr"/>
                      <a:r>
                        <a:rPr lang="en-IN" dirty="0"/>
                        <a:t>7</a:t>
                      </a:r>
                    </a:p>
                  </a:txBody>
                  <a:tcPr anchor="ctr"/>
                </a:tc>
                <a:tc>
                  <a:txBody>
                    <a:bodyPr/>
                    <a:lstStyle/>
                    <a:p>
                      <a:pPr algn="ctr"/>
                      <a:r>
                        <a:rPr lang="en-US" sz="1200" dirty="0"/>
                        <a:t>Course Recommender Systems in Higher Education: Trends and Applications</a:t>
                      </a:r>
                      <a:endParaRPr lang="en-IN" sz="1200" dirty="0"/>
                    </a:p>
                  </a:txBody>
                  <a:tcPr anchor="ctr"/>
                </a:tc>
                <a:tc>
                  <a:txBody>
                    <a:bodyPr/>
                    <a:lstStyle/>
                    <a:p>
                      <a:pPr algn="ctr"/>
                      <a:r>
                        <a:rPr lang="en-IN" sz="1200" dirty="0"/>
                        <a:t>Wong et al. (2020)</a:t>
                      </a:r>
                    </a:p>
                  </a:txBody>
                  <a:tcPr anchor="ctr"/>
                </a:tc>
                <a:tc>
                  <a:txBody>
                    <a:bodyPr/>
                    <a:lstStyle/>
                    <a:p>
                      <a:pPr algn="ctr"/>
                      <a:r>
                        <a:rPr lang="en-IN" sz="1200" dirty="0"/>
                        <a:t>Hybrid recommendation systems</a:t>
                      </a:r>
                    </a:p>
                  </a:txBody>
                  <a:tcPr anchor="ctr"/>
                </a:tc>
                <a:tc>
                  <a:txBody>
                    <a:bodyPr/>
                    <a:lstStyle/>
                    <a:p>
                      <a:pPr algn="ctr"/>
                      <a:r>
                        <a:rPr lang="en-US" sz="1050" dirty="0"/>
                        <a:t>Found hybrid models combining collaborative and content-based filtering achieved better accuracy</a:t>
                      </a:r>
                      <a:endParaRPr lang="en-IN" sz="1050" dirty="0"/>
                    </a:p>
                  </a:txBody>
                  <a:tcPr anchor="ctr"/>
                </a:tc>
                <a:tc>
                  <a:txBody>
                    <a:bodyPr/>
                    <a:lstStyle/>
                    <a:p>
                      <a:pPr algn="ctr"/>
                      <a:r>
                        <a:rPr lang="en-US" sz="1200" dirty="0"/>
                        <a:t>Hybrid systems require more computational resources</a:t>
                      </a:r>
                      <a:endParaRPr lang="en-IN" sz="1200" dirty="0"/>
                    </a:p>
                  </a:txBody>
                  <a:tcPr anchor="ctr"/>
                </a:tc>
                <a:extLst>
                  <a:ext uri="{0D108BD9-81ED-4DB2-BD59-A6C34878D82A}">
                    <a16:rowId xmlns:a16="http://schemas.microsoft.com/office/drawing/2014/main" val="47323604"/>
                  </a:ext>
                </a:extLst>
              </a:tr>
              <a:tr h="876373">
                <a:tc>
                  <a:txBody>
                    <a:bodyPr/>
                    <a:lstStyle/>
                    <a:p>
                      <a:pPr algn="ctr"/>
                      <a:r>
                        <a:rPr lang="en-IN" dirty="0"/>
                        <a:t>8</a:t>
                      </a:r>
                    </a:p>
                  </a:txBody>
                  <a:tcPr anchor="ctr"/>
                </a:tc>
                <a:tc>
                  <a:txBody>
                    <a:bodyPr/>
                    <a:lstStyle/>
                    <a:p>
                      <a:pPr algn="ctr"/>
                      <a:r>
                        <a:rPr lang="en-US" sz="1200" dirty="0"/>
                        <a:t>Enhancing Academic Course Recommendation Using Social Network Analysis</a:t>
                      </a:r>
                      <a:endParaRPr lang="en-IN" sz="1200" dirty="0"/>
                    </a:p>
                  </a:txBody>
                  <a:tcPr anchor="ctr"/>
                </a:tc>
                <a:tc>
                  <a:txBody>
                    <a:bodyPr/>
                    <a:lstStyle/>
                    <a:p>
                      <a:pPr algn="ctr"/>
                      <a:r>
                        <a:rPr lang="en-IN" sz="1200" dirty="0"/>
                        <a:t>Li and Liu (2021)</a:t>
                      </a:r>
                    </a:p>
                  </a:txBody>
                  <a:tcPr anchor="ctr"/>
                </a:tc>
                <a:tc>
                  <a:txBody>
                    <a:bodyPr/>
                    <a:lstStyle/>
                    <a:p>
                      <a:pPr algn="ctr"/>
                      <a:r>
                        <a:rPr lang="en-US" sz="1200" dirty="0"/>
                        <a:t>Social network analysis, collaborative filtering</a:t>
                      </a:r>
                      <a:endParaRPr lang="en-IN" sz="1200" dirty="0"/>
                    </a:p>
                  </a:txBody>
                  <a:tcPr anchor="ctr"/>
                </a:tc>
                <a:tc>
                  <a:txBody>
                    <a:bodyPr/>
                    <a:lstStyle/>
                    <a:p>
                      <a:pPr algn="ctr"/>
                      <a:r>
                        <a:rPr lang="en-IN" sz="1050" dirty="0"/>
                        <a:t>Incorporated social interaction data to enhance course recommendation accuracy</a:t>
                      </a:r>
                    </a:p>
                  </a:txBody>
                  <a:tcPr anchor="ctr"/>
                </a:tc>
                <a:tc>
                  <a:txBody>
                    <a:bodyPr/>
                    <a:lstStyle/>
                    <a:p>
                      <a:pPr algn="ctr"/>
                      <a:r>
                        <a:rPr lang="en-US" sz="1200" dirty="0"/>
                        <a:t>Difficulty in collecting and integrating social network data with academic data</a:t>
                      </a:r>
                      <a:endParaRPr lang="en-IN" sz="1200" dirty="0"/>
                    </a:p>
                  </a:txBody>
                  <a:tcPr anchor="ctr"/>
                </a:tc>
                <a:extLst>
                  <a:ext uri="{0D108BD9-81ED-4DB2-BD59-A6C34878D82A}">
                    <a16:rowId xmlns:a16="http://schemas.microsoft.com/office/drawing/2014/main" val="940371991"/>
                  </a:ext>
                </a:extLst>
              </a:tr>
              <a:tr h="949404">
                <a:tc>
                  <a:txBody>
                    <a:bodyPr/>
                    <a:lstStyle/>
                    <a:p>
                      <a:pPr algn="ctr"/>
                      <a:r>
                        <a:rPr lang="en-IN" dirty="0"/>
                        <a:t>9</a:t>
                      </a:r>
                    </a:p>
                  </a:txBody>
                  <a:tcPr anchor="ctr"/>
                </a:tc>
                <a:tc>
                  <a:txBody>
                    <a:bodyPr/>
                    <a:lstStyle/>
                    <a:p>
                      <a:pPr algn="ctr"/>
                      <a:r>
                        <a:rPr lang="en-US" sz="1200" dirty="0"/>
                        <a:t>Elective Course Recommendation Based on Student Performance and Preferences</a:t>
                      </a:r>
                      <a:endParaRPr lang="en-IN" sz="1200" dirty="0"/>
                    </a:p>
                  </a:txBody>
                  <a:tcPr anchor="ctr"/>
                </a:tc>
                <a:tc>
                  <a:txBody>
                    <a:bodyPr/>
                    <a:lstStyle/>
                    <a:p>
                      <a:pPr algn="ctr"/>
                      <a:r>
                        <a:rPr lang="en-IN" sz="1200" dirty="0"/>
                        <a:t>Singh and Patel (2022)</a:t>
                      </a:r>
                    </a:p>
                  </a:txBody>
                  <a:tcPr anchor="ctr"/>
                </a:tc>
                <a:tc>
                  <a:txBody>
                    <a:bodyPr/>
                    <a:lstStyle/>
                    <a:p>
                      <a:pPr algn="ctr"/>
                      <a:r>
                        <a:rPr lang="en-IN" sz="1200" dirty="0"/>
                        <a:t>Content-based filtering, collaborative filtering</a:t>
                      </a:r>
                    </a:p>
                  </a:txBody>
                  <a:tcPr anchor="ctr"/>
                </a:tc>
                <a:tc>
                  <a:txBody>
                    <a:bodyPr/>
                    <a:lstStyle/>
                    <a:p>
                      <a:pPr algn="ctr"/>
                      <a:r>
                        <a:rPr lang="en-US" sz="1050" dirty="0"/>
                        <a:t>Enhanced recommendations by considering both student performance and preferences</a:t>
                      </a:r>
                      <a:endParaRPr lang="en-IN" sz="1050" dirty="0"/>
                    </a:p>
                  </a:txBody>
                  <a:tcPr anchor="ctr"/>
                </a:tc>
                <a:tc>
                  <a:txBody>
                    <a:bodyPr/>
                    <a:lstStyle/>
                    <a:p>
                      <a:pPr algn="ctr"/>
                      <a:r>
                        <a:rPr lang="en-US" sz="1200" dirty="0"/>
                        <a:t>Scalability issues with large datasets and diverse course offerings</a:t>
                      </a:r>
                      <a:endParaRPr lang="en-IN" sz="1200" dirty="0"/>
                    </a:p>
                  </a:txBody>
                  <a:tcPr anchor="ctr"/>
                </a:tc>
                <a:extLst>
                  <a:ext uri="{0D108BD9-81ED-4DB2-BD59-A6C34878D82A}">
                    <a16:rowId xmlns:a16="http://schemas.microsoft.com/office/drawing/2014/main" val="1518692790"/>
                  </a:ext>
                </a:extLst>
              </a:tr>
              <a:tr h="887874">
                <a:tc>
                  <a:txBody>
                    <a:bodyPr/>
                    <a:lstStyle/>
                    <a:p>
                      <a:pPr algn="ctr"/>
                      <a:r>
                        <a:rPr lang="en-IN" dirty="0"/>
                        <a:t>10</a:t>
                      </a:r>
                    </a:p>
                  </a:txBody>
                  <a:tcPr anchor="ctr"/>
                </a:tc>
                <a:tc>
                  <a:txBody>
                    <a:bodyPr/>
                    <a:lstStyle/>
                    <a:p>
                      <a:pPr algn="ctr"/>
                      <a:r>
                        <a:rPr lang="en-US" sz="1200" dirty="0"/>
                        <a:t>Recommending Elective Courses Using Deep Learning Techniques</a:t>
                      </a:r>
                      <a:endParaRPr lang="en-IN" sz="1200" dirty="0"/>
                    </a:p>
                  </a:txBody>
                  <a:tcPr anchor="ctr"/>
                </a:tc>
                <a:tc>
                  <a:txBody>
                    <a:bodyPr/>
                    <a:lstStyle/>
                    <a:p>
                      <a:pPr algn="ctr"/>
                      <a:r>
                        <a:rPr lang="en-IN" sz="1200" dirty="0"/>
                        <a:t>Chen et al. (2021)</a:t>
                      </a:r>
                    </a:p>
                  </a:txBody>
                  <a:tcPr anchor="ctr"/>
                </a:tc>
                <a:tc>
                  <a:txBody>
                    <a:bodyPr/>
                    <a:lstStyle/>
                    <a:p>
                      <a:pPr algn="ctr"/>
                      <a:r>
                        <a:rPr lang="en-IN" sz="1200" dirty="0"/>
                        <a:t>Deep learning, collaborative filtering</a:t>
                      </a:r>
                    </a:p>
                  </a:txBody>
                  <a:tcPr anchor="ctr"/>
                </a:tc>
                <a:tc>
                  <a:txBody>
                    <a:bodyPr/>
                    <a:lstStyle/>
                    <a:p>
                      <a:pPr algn="ctr"/>
                      <a:r>
                        <a:rPr lang="en-US" sz="1050" dirty="0"/>
                        <a:t>Deep learning techniques improved recommendations for complex student profiles</a:t>
                      </a:r>
                      <a:endParaRPr lang="en-IN" sz="1050" dirty="0"/>
                    </a:p>
                  </a:txBody>
                  <a:tcPr anchor="ctr"/>
                </a:tc>
                <a:tc>
                  <a:txBody>
                    <a:bodyPr/>
                    <a:lstStyle/>
                    <a:p>
                      <a:pPr algn="ctr"/>
                      <a:r>
                        <a:rPr lang="en-US" sz="1200" dirty="0"/>
                        <a:t>Requires large amounts of training data and high computational power</a:t>
                      </a:r>
                      <a:endParaRPr lang="en-IN" sz="1200" dirty="0"/>
                    </a:p>
                  </a:txBody>
                  <a:tcPr anchor="ctr"/>
                </a:tc>
                <a:extLst>
                  <a:ext uri="{0D108BD9-81ED-4DB2-BD59-A6C34878D82A}">
                    <a16:rowId xmlns:a16="http://schemas.microsoft.com/office/drawing/2014/main" val="2568924337"/>
                  </a:ext>
                </a:extLst>
              </a:tr>
            </a:tbl>
          </a:graphicData>
        </a:graphic>
      </p:graphicFrame>
    </p:spTree>
    <p:extLst>
      <p:ext uri="{BB962C8B-B14F-4D97-AF65-F5344CB8AC3E}">
        <p14:creationId xmlns:p14="http://schemas.microsoft.com/office/powerpoint/2010/main" val="14410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gn="just"/>
            <a:r>
              <a:rPr lang="en-IN" dirty="0"/>
              <a:t>Personalized Course Recommendations</a:t>
            </a:r>
          </a:p>
          <a:p>
            <a:pPr marL="0" indent="0" algn="just">
              <a:buNone/>
            </a:pPr>
            <a:endParaRPr lang="en-IN" dirty="0"/>
          </a:p>
          <a:p>
            <a:pPr algn="just"/>
            <a:r>
              <a:rPr lang="en-IN" dirty="0"/>
              <a:t>Incorporation of Advanced Algorithms</a:t>
            </a:r>
          </a:p>
          <a:p>
            <a:pPr algn="just"/>
            <a:endParaRPr lang="en-IN" dirty="0"/>
          </a:p>
          <a:p>
            <a:pPr algn="just"/>
            <a:r>
              <a:rPr lang="en-IN" dirty="0"/>
              <a:t>Scalability and Flexibility</a:t>
            </a:r>
          </a:p>
          <a:p>
            <a:pPr algn="just"/>
            <a:endParaRPr lang="en-IN" dirty="0"/>
          </a:p>
          <a:p>
            <a:pPr algn="just"/>
            <a:r>
              <a:rPr lang="en-IN" dirty="0"/>
              <a:t>User-Friendly Interface</a:t>
            </a:r>
          </a:p>
          <a:p>
            <a:pPr algn="just"/>
            <a:endParaRPr lang="en-IN" dirty="0"/>
          </a:p>
          <a:p>
            <a:pPr algn="just"/>
            <a:r>
              <a:rPr lang="en-IN" dirty="0"/>
              <a:t>Data-Driven Decision Making</a:t>
            </a:r>
          </a:p>
          <a:p>
            <a:pPr marL="0" indent="0">
              <a:buNone/>
            </a:pPr>
            <a:endParaRPr lang="en-IN"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586658" y="1093840"/>
            <a:ext cx="10668000" cy="4952997"/>
          </a:xfrm>
        </p:spPr>
        <p:txBody>
          <a:bodyPr>
            <a:normAutofit/>
          </a:bodyPr>
          <a:lstStyle/>
          <a:p>
            <a:pPr marL="0" indent="0">
              <a:buNone/>
            </a:pPr>
            <a:r>
              <a:rPr lang="en-US" sz="1400" dirty="0">
                <a:effectLst/>
                <a:latin typeface="Times New Roman" panose="02020603050405020304" pitchFamily="18" charset="0"/>
                <a:ea typeface="Times New Roman" panose="02020603050405020304" pitchFamily="18" charset="0"/>
              </a:rPr>
              <a:t>In this project, collaborative filtering is applied to recommend electives to students based on their preferences and academic history. The methodology is broken down into several stages: data collection, preprocessing, model development, and evaluation. Below is a detailed description of the methodology used:</a:t>
            </a:r>
          </a:p>
          <a:p>
            <a:pPr marL="0" indent="0">
              <a:buNone/>
            </a:pPr>
            <a:r>
              <a:rPr lang="en-IN" sz="1400" dirty="0">
                <a:effectLst/>
                <a:latin typeface="Times New Roman" panose="02020603050405020304" pitchFamily="18" charset="0"/>
                <a:ea typeface="Times New Roman" panose="02020603050405020304" pitchFamily="18" charset="0"/>
              </a:rPr>
              <a:t> </a:t>
            </a:r>
          </a:p>
          <a:p>
            <a:pPr marL="0" lvl="0" indent="0">
              <a:buNone/>
              <a:tabLst>
                <a:tab pos="457200" algn="l"/>
              </a:tabLst>
            </a:pPr>
            <a:r>
              <a:rPr lang="en-IN" sz="1400" b="1" dirty="0">
                <a:effectLst/>
                <a:latin typeface="Times New Roman" panose="02020603050405020304" pitchFamily="18" charset="0"/>
                <a:ea typeface="Times New Roman" panose="02020603050405020304" pitchFamily="18" charset="0"/>
              </a:rPr>
              <a:t>1.    Data Collection:</a:t>
            </a:r>
          </a:p>
          <a:p>
            <a:pPr marL="114300" indent="0">
              <a:buNone/>
            </a:pPr>
            <a:r>
              <a:rPr lang="en-IN" sz="1400" dirty="0">
                <a:effectLst/>
                <a:latin typeface="Times New Roman" panose="02020603050405020304" pitchFamily="18" charset="0"/>
                <a:ea typeface="Times New Roman" panose="02020603050405020304" pitchFamily="18" charset="0"/>
              </a:rPr>
              <a:t>     The first step is to collect the necessary data required for the recommendation system. This includes:</a:t>
            </a:r>
          </a:p>
          <a:p>
            <a:pPr marL="0" lvl="0" indent="0">
              <a:buSzPts val="1000"/>
              <a:buNone/>
              <a:tabLst>
                <a:tab pos="457200" algn="l"/>
              </a:tabLst>
            </a:pPr>
            <a:r>
              <a:rPr lang="en-IN" sz="1400" dirty="0">
                <a:effectLst/>
                <a:latin typeface="Times New Roman" panose="02020603050405020304" pitchFamily="18" charset="0"/>
                <a:ea typeface="Times New Roman" panose="02020603050405020304" pitchFamily="18" charset="0"/>
              </a:rPr>
              <a:t>        Student Profile Data:</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Student IDs, academic year, department, and other basic demographic information.</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Past elective choices, including which electives were taken by each student and their performance (if available).</a:t>
            </a:r>
          </a:p>
          <a:p>
            <a:pPr marL="742950" lvl="1" indent="-285750">
              <a:buSzPts val="1000"/>
              <a:buFont typeface="Courier New" panose="02070309020205020404" pitchFamily="49" charset="0"/>
              <a:buChar char="o"/>
              <a:tabLst>
                <a:tab pos="91440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1400" dirty="0">
                <a:effectLst/>
                <a:latin typeface="Times New Roman" panose="02020603050405020304" pitchFamily="18" charset="0"/>
                <a:ea typeface="Times New Roman" panose="02020603050405020304" pitchFamily="18" charset="0"/>
              </a:rPr>
              <a:t>        Elective Data:</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Information on available electives, such as course titles, course codes, prerequisites, and elective capacities.</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Historical popularity of each elective, measured by the number of students enrolled in previous semesters.</a:t>
            </a:r>
          </a:p>
          <a:p>
            <a:pPr marL="742950" lvl="1" indent="-285750">
              <a:buSzPts val="1000"/>
              <a:buFont typeface="Courier New" panose="02070309020205020404" pitchFamily="49" charset="0"/>
              <a:buChar char="o"/>
              <a:tabLst>
                <a:tab pos="91440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1400" dirty="0">
                <a:effectLst/>
                <a:latin typeface="Times New Roman" panose="02020603050405020304" pitchFamily="18" charset="0"/>
                <a:ea typeface="Times New Roman" panose="02020603050405020304" pitchFamily="18" charset="0"/>
              </a:rPr>
              <a:t>        Student Preferences:</a:t>
            </a:r>
          </a:p>
          <a:p>
            <a:pPr marL="742950" lvl="1" indent="-285750">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Historical data on student preferences (ranked list of electives) or direct feedback on electives if available.</a:t>
            </a:r>
          </a:p>
          <a:p>
            <a:pPr marL="114300" indent="0">
              <a:buNone/>
            </a:pPr>
            <a:r>
              <a:rPr lang="en-IN" sz="1400" dirty="0">
                <a:effectLst/>
                <a:latin typeface="Times New Roman" panose="02020603050405020304" pitchFamily="18" charset="0"/>
                <a:ea typeface="Times New Roman" panose="02020603050405020304" pitchFamily="18" charset="0"/>
              </a:rPr>
              <a:t>      </a:t>
            </a:r>
          </a:p>
          <a:p>
            <a:pPr marL="114300" indent="0">
              <a:buNone/>
            </a:pPr>
            <a:r>
              <a:rPr lang="en-IN" sz="1400" dirty="0">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The data can be collected from existing university databases, academic records, or student surveys.</a:t>
            </a: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A30C-DC12-B098-C859-FBA1209697D9}"/>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4E3AF1B0-F9AC-C077-9E8D-43504835BBC3}"/>
              </a:ext>
            </a:extLst>
          </p:cNvPr>
          <p:cNvSpPr>
            <a:spLocks noGrp="1"/>
          </p:cNvSpPr>
          <p:nvPr>
            <p:ph idx="1"/>
          </p:nvPr>
        </p:nvSpPr>
        <p:spPr>
          <a:xfrm>
            <a:off x="412955" y="1111045"/>
            <a:ext cx="11067845" cy="4984953"/>
          </a:xfrm>
        </p:spPr>
        <p:txBody>
          <a:bodyPr>
            <a:normAutofit/>
          </a:bodyPr>
          <a:lstStyle/>
          <a:p>
            <a:pPr marL="0" lvl="0" indent="0">
              <a:buNone/>
              <a:tabLst>
                <a:tab pos="457200" algn="l"/>
              </a:tabLst>
            </a:pPr>
            <a:r>
              <a:rPr lang="en-IN" sz="1500" b="1" dirty="0">
                <a:effectLst/>
                <a:latin typeface="Times New Roman" panose="02020603050405020304" pitchFamily="18" charset="0"/>
                <a:ea typeface="Times New Roman" panose="02020603050405020304" pitchFamily="18" charset="0"/>
              </a:rPr>
              <a:t>2.       Data Preprocessing:</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Clean the data (handling missing values, normalization).</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Transform the data into a student-elective matrix for collaborative filtering.</a:t>
            </a:r>
          </a:p>
          <a:p>
            <a:pPr marL="742950" lvl="1" indent="-285750">
              <a:buSzPts val="1000"/>
              <a:buFont typeface="Courier New" panose="02070309020205020404" pitchFamily="49" charset="0"/>
              <a:buChar char="o"/>
              <a:tabLst>
                <a:tab pos="91440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IN" sz="1500" b="1" dirty="0">
                <a:effectLst/>
                <a:latin typeface="Times New Roman" panose="02020603050405020304" pitchFamily="18" charset="0"/>
                <a:ea typeface="Times New Roman" panose="02020603050405020304" pitchFamily="18" charset="0"/>
              </a:rPr>
              <a:t>3.      Collaborative Filtering Model:</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Implement user-based collaborative filtering to find similar students based on elective preferences.</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Implement item-based collaborative filtering to recommend electives based on similar electives the student has already taken.</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Use similarity measures like cosine similarity or Pearson correlation to compute similarities between users or items.</a:t>
            </a:r>
          </a:p>
          <a:p>
            <a:pPr marL="742950" lvl="1" indent="-285750">
              <a:buSzPts val="1000"/>
              <a:buFont typeface="Courier New" panose="02070309020205020404" pitchFamily="49" charset="0"/>
              <a:buChar char="o"/>
              <a:tabLst>
                <a:tab pos="91440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IN" sz="1500" b="1" dirty="0">
                <a:effectLst/>
                <a:latin typeface="Times New Roman" panose="02020603050405020304" pitchFamily="18" charset="0"/>
                <a:ea typeface="Times New Roman" panose="02020603050405020304" pitchFamily="18" charset="0"/>
              </a:rPr>
              <a:t>4.     Recommendation Generation:</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Predict electives for students based on similar students (user-based) or electives (item-based).</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Factor in constraints like elective capacity and prerequisites.</a:t>
            </a:r>
          </a:p>
          <a:p>
            <a:pPr marL="742950" lvl="1" indent="-285750">
              <a:buSzPts val="1000"/>
              <a:buFont typeface="Courier New" panose="02070309020205020404" pitchFamily="49" charset="0"/>
              <a:buChar char="o"/>
              <a:tabLst>
                <a:tab pos="91440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228600" algn="l"/>
              </a:tabLst>
            </a:pPr>
            <a:r>
              <a:rPr lang="en-IN" sz="1500" b="1" dirty="0">
                <a:effectLst/>
                <a:latin typeface="Times New Roman" panose="02020603050405020304" pitchFamily="18" charset="0"/>
                <a:ea typeface="Times New Roman" panose="02020603050405020304" pitchFamily="18" charset="0"/>
              </a:rPr>
              <a:t>5.      System Deployment:</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Build the backend and integrate the recommendation model into the web application.</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Deploy the system using cloud services (Heroku or AWS) and make it available for testing.</a:t>
            </a:r>
          </a:p>
          <a:p>
            <a:pPr marL="742950" lvl="1" indent="-285750">
              <a:buSzPts val="1000"/>
              <a:buFont typeface="Courier New" panose="02070309020205020404" pitchFamily="49" charset="0"/>
              <a:buChar char="o"/>
              <a:tabLst>
                <a:tab pos="91440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228600" algn="l"/>
              </a:tabLst>
            </a:pPr>
            <a:r>
              <a:rPr lang="en-IN" sz="1500" b="1" dirty="0">
                <a:effectLst/>
                <a:latin typeface="Times New Roman" panose="02020603050405020304" pitchFamily="18" charset="0"/>
                <a:ea typeface="Times New Roman" panose="02020603050405020304" pitchFamily="18" charset="0"/>
              </a:rPr>
              <a:t>6.        Evaluation:</a:t>
            </a:r>
          </a:p>
          <a:p>
            <a:pPr marL="742950" lvl="1" indent="-285750">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Conduct user testing to assess student satisfaction with the recommendations.</a:t>
            </a:r>
          </a:p>
          <a:p>
            <a:pPr marL="742950" lvl="1" indent="-285750">
              <a:buSzPts val="1000"/>
              <a:buFont typeface="Courier New" panose="02070309020205020404" pitchFamily="49" charset="0"/>
              <a:buChar char="o"/>
              <a:tabLst>
                <a:tab pos="914400" algn="l"/>
              </a:tabLst>
            </a:pP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412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B902-0D8D-D515-8896-F320472ADEFE}"/>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E8C7CADD-22B2-1861-CBCF-8871CEA96335}"/>
              </a:ext>
            </a:extLst>
          </p:cNvPr>
          <p:cNvSpPr>
            <a:spLocks noGrp="1"/>
          </p:cNvSpPr>
          <p:nvPr>
            <p:ph idx="1"/>
          </p:nvPr>
        </p:nvSpPr>
        <p:spPr>
          <a:xfrm>
            <a:off x="626188" y="952501"/>
            <a:ext cx="10668000" cy="4952997"/>
          </a:xfrm>
        </p:spPr>
        <p:txBody>
          <a:bodyPr>
            <a:normAutofit fontScale="92500" lnSpcReduction="20000"/>
          </a:bodyPr>
          <a:lstStyle/>
          <a:p>
            <a:r>
              <a:rPr lang="en-IN" dirty="0"/>
              <a:t>Content Based Approach : </a:t>
            </a:r>
          </a:p>
          <a:p>
            <a:endParaRPr lang="en-IN" dirty="0"/>
          </a:p>
          <a:p>
            <a:endParaRPr lang="en-IN" dirty="0"/>
          </a:p>
          <a:p>
            <a:endParaRPr lang="en-IN" dirty="0"/>
          </a:p>
          <a:p>
            <a:endParaRPr lang="en-IN" dirty="0"/>
          </a:p>
          <a:p>
            <a:endParaRPr lang="en-IN" dirty="0"/>
          </a:p>
          <a:p>
            <a:endParaRPr lang="en-IN" dirty="0"/>
          </a:p>
          <a:p>
            <a:pPr algn="just"/>
            <a:r>
              <a:rPr lang="en-US" sz="1500" dirty="0"/>
              <a:t>Input: The aggregate marks of the student are given as input data. </a:t>
            </a:r>
          </a:p>
          <a:p>
            <a:pPr algn="just"/>
            <a:endParaRPr lang="en-US" sz="1500" dirty="0"/>
          </a:p>
          <a:p>
            <a:pPr algn="just"/>
            <a:endParaRPr lang="en-US" sz="1500" dirty="0"/>
          </a:p>
          <a:p>
            <a:pPr algn="just"/>
            <a:r>
              <a:rPr lang="en-US" sz="1500" dirty="0"/>
              <a:t>Methodology </a:t>
            </a:r>
          </a:p>
          <a:p>
            <a:pPr algn="just">
              <a:buFont typeface="Wingdings" panose="05000000000000000000" pitchFamily="2" charset="2"/>
              <a:buChar char="Ø"/>
            </a:pPr>
            <a:r>
              <a:rPr lang="en-US" sz="1500" dirty="0"/>
              <a:t>Calculate the average scoring potential for each course in the dataset. </a:t>
            </a:r>
          </a:p>
          <a:p>
            <a:pPr algn="just">
              <a:buFont typeface="Wingdings" panose="05000000000000000000" pitchFamily="2" charset="2"/>
              <a:buChar char="Ø"/>
            </a:pPr>
            <a:r>
              <a:rPr lang="en-US" sz="1500" dirty="0"/>
              <a:t>Compare the marks given by the student against these scoring potentials(</a:t>
            </a:r>
            <a:r>
              <a:rPr lang="en-US" sz="1500"/>
              <a:t>user input). </a:t>
            </a:r>
            <a:endParaRPr lang="en-US" sz="1500" dirty="0"/>
          </a:p>
          <a:p>
            <a:pPr>
              <a:buFont typeface="Wingdings" panose="05000000000000000000" pitchFamily="2" charset="2"/>
              <a:buChar char="Ø"/>
            </a:pPr>
            <a:r>
              <a:rPr lang="en-US" sz="1500" dirty="0"/>
              <a:t>Identify courses where the scoring potential closely matches the input marks of the student, with threshold.  </a:t>
            </a:r>
          </a:p>
          <a:p>
            <a:pPr algn="just">
              <a:buFont typeface="Wingdings" panose="05000000000000000000" pitchFamily="2" charset="2"/>
              <a:buChar char="Ø"/>
            </a:pPr>
            <a:r>
              <a:rPr lang="en-US" sz="1500" dirty="0"/>
              <a:t>Present a ranked list of recommended courses. </a:t>
            </a:r>
          </a:p>
          <a:p>
            <a:pPr marL="0" indent="0" algn="just">
              <a:buNone/>
            </a:pPr>
            <a:endParaRPr lang="en-US" sz="1500" dirty="0"/>
          </a:p>
          <a:p>
            <a:pPr marL="0" indent="0" algn="just">
              <a:buNone/>
            </a:pPr>
            <a:r>
              <a:rPr lang="en-US" sz="1500" dirty="0"/>
              <a:t>Example: In the case of a course with an average scoring capability of 152, if a student submits a cumulative score of 150, the course would be appropriate for recommendation. </a:t>
            </a:r>
            <a:endParaRPr lang="en-IN" sz="1500" dirty="0"/>
          </a:p>
        </p:txBody>
      </p:sp>
      <p:pic>
        <p:nvPicPr>
          <p:cNvPr id="7" name="Picture 6">
            <a:extLst>
              <a:ext uri="{FF2B5EF4-FFF2-40B4-BE49-F238E27FC236}">
                <a16:creationId xmlns:a16="http://schemas.microsoft.com/office/drawing/2014/main" id="{A5C623A0-961B-F1BD-32DB-F8D9CF4586B4}"/>
              </a:ext>
            </a:extLst>
          </p:cNvPr>
          <p:cNvPicPr>
            <a:picLocks noChangeAspect="1"/>
          </p:cNvPicPr>
          <p:nvPr/>
        </p:nvPicPr>
        <p:blipFill>
          <a:blip r:embed="rId2"/>
          <a:stretch>
            <a:fillRect/>
          </a:stretch>
        </p:blipFill>
        <p:spPr>
          <a:xfrm>
            <a:off x="2467968" y="1584347"/>
            <a:ext cx="6658904" cy="1543265"/>
          </a:xfrm>
          <a:prstGeom prst="rect">
            <a:avLst/>
          </a:prstGeom>
        </p:spPr>
      </p:pic>
    </p:spTree>
    <p:extLst>
      <p:ext uri="{BB962C8B-B14F-4D97-AF65-F5344CB8AC3E}">
        <p14:creationId xmlns:p14="http://schemas.microsoft.com/office/powerpoint/2010/main" val="35453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7A4C-F449-8783-43DC-348FD1318D45}"/>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AF3F67F2-350F-B2CB-02A7-C5DCF371CD43}"/>
              </a:ext>
            </a:extLst>
          </p:cNvPr>
          <p:cNvSpPr>
            <a:spLocks noGrp="1"/>
          </p:cNvSpPr>
          <p:nvPr>
            <p:ph idx="1"/>
          </p:nvPr>
        </p:nvSpPr>
        <p:spPr/>
        <p:txBody>
          <a:bodyPr/>
          <a:lstStyle/>
          <a:p>
            <a:r>
              <a:rPr lang="en-IN" dirty="0"/>
              <a:t>Content based Approach :</a:t>
            </a:r>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0ABF6A40-8C28-EFBF-B9DB-4C26E03A975F}"/>
              </a:ext>
            </a:extLst>
          </p:cNvPr>
          <p:cNvPicPr>
            <a:picLocks noChangeAspect="1"/>
          </p:cNvPicPr>
          <p:nvPr/>
        </p:nvPicPr>
        <p:blipFill>
          <a:blip r:embed="rId2"/>
          <a:stretch>
            <a:fillRect/>
          </a:stretch>
        </p:blipFill>
        <p:spPr>
          <a:xfrm>
            <a:off x="2571258" y="1604864"/>
            <a:ext cx="7049484" cy="4115217"/>
          </a:xfrm>
          <a:prstGeom prst="rect">
            <a:avLst/>
          </a:prstGeom>
        </p:spPr>
      </p:pic>
    </p:spTree>
    <p:extLst>
      <p:ext uri="{BB962C8B-B14F-4D97-AF65-F5344CB8AC3E}">
        <p14:creationId xmlns:p14="http://schemas.microsoft.com/office/powerpoint/2010/main" val="37658035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384</TotalTime>
  <Words>2191</Words>
  <Application>Microsoft Office PowerPoint</Application>
  <PresentationFormat>Widescreen</PresentationFormat>
  <Paragraphs>266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Cambria</vt:lpstr>
      <vt:lpstr>Courier New</vt:lpstr>
      <vt:lpstr>Times New Roman</vt:lpstr>
      <vt:lpstr>Verdana</vt:lpstr>
      <vt:lpstr>Wingdings</vt:lpstr>
      <vt:lpstr>Bioinformatics</vt:lpstr>
      <vt:lpstr>Elective Recommendation System</vt:lpstr>
      <vt:lpstr>Introduction</vt:lpstr>
      <vt:lpstr>Literature Review</vt:lpstr>
      <vt:lpstr>PowerPoint Presentation</vt:lpstr>
      <vt:lpstr>Objectives</vt:lpstr>
      <vt:lpstr>Methodology</vt:lpstr>
      <vt:lpstr>Methodology</vt:lpstr>
      <vt:lpstr>Methodology</vt:lpstr>
      <vt:lpstr>Methodology</vt:lpstr>
      <vt:lpstr>   Methodology</vt:lpstr>
      <vt:lpstr>Methodology</vt:lpstr>
      <vt:lpstr>Timeline of Project</vt:lpstr>
      <vt:lpstr>Expected Outcomes</vt:lpstr>
      <vt:lpstr>Conclusion</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manjunath konu</cp:lastModifiedBy>
  <cp:revision>16</cp:revision>
  <dcterms:created xsi:type="dcterms:W3CDTF">2023-03-16T03:26:27Z</dcterms:created>
  <dcterms:modified xsi:type="dcterms:W3CDTF">2025-01-15T16:52:44Z</dcterms:modified>
</cp:coreProperties>
</file>