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4861DC2-70AC-4545-91CB-4C1A3A928A70}">
  <a:tblStyle styleId="{F4861DC2-70AC-4545-91CB-4C1A3A928A7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c72f0d5a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c72f0d5a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dc72f0d5a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dc72f0d5a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dc72f0d5a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dc72f0d5a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dcb3b80e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dcb3b80e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dcb3b80e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dcb3b80e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dc72f0d5a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dc72f0d5a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dc3a738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dc3a738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dc72f0d5a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dc72f0d5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dc72f0d5a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dc72f0d5a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dc3a738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dc3a738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dc3a7380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dc3a7380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dc72f0d5a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dc72f0d5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dc72f0d5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dc72f0d5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dc72f0d5a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dc72f0d5a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dc3a7380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dc3a7380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dc3a7380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dc3a7380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dc72f0d5a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dc72f0d5a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Relationship Id="rId4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1700" y="436300"/>
            <a:ext cx="8520600" cy="9807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Corbel"/>
                <a:ea typeface="Corbel"/>
                <a:cs typeface="Corbel"/>
                <a:sym typeface="Corbel"/>
              </a:rPr>
              <a:t>Influence of G</a:t>
            </a:r>
            <a:r>
              <a:rPr lang="en" sz="2400">
                <a:solidFill>
                  <a:srgbClr val="F3F3F3"/>
                </a:solidFill>
                <a:latin typeface="Corbel"/>
                <a:ea typeface="Corbel"/>
                <a:cs typeface="Corbel"/>
                <a:sym typeface="Corbel"/>
              </a:rPr>
              <a:t>lobal Population, Fossil Fuel Consumption and GDP  on CO2 Emissions</a:t>
            </a:r>
            <a:endParaRPr sz="2400">
              <a:solidFill>
                <a:srgbClr val="F3F3F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1638250"/>
            <a:ext cx="8520600" cy="2754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62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Team JAST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3F3F3"/>
                </a:solidFill>
              </a:rPr>
              <a:t>J</a:t>
            </a:r>
            <a:r>
              <a:rPr lang="en" sz="1800">
                <a:solidFill>
                  <a:srgbClr val="3D85C6"/>
                </a:solidFill>
              </a:rPr>
              <a:t>ulie Winkle</a:t>
            </a:r>
            <a:endParaRPr sz="1800">
              <a:solidFill>
                <a:srgbClr val="3D85C6"/>
              </a:solidFill>
            </a:endParaRPr>
          </a:p>
          <a:p>
            <a:pPr indent="0" lvl="0" marL="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3F3F3"/>
                </a:solidFill>
              </a:rPr>
              <a:t>A</a:t>
            </a:r>
            <a:r>
              <a:rPr lang="en" sz="1800">
                <a:solidFill>
                  <a:srgbClr val="3D85C6"/>
                </a:solidFill>
              </a:rPr>
              <a:t>bhiniti Mahendrakar</a:t>
            </a:r>
            <a:endParaRPr sz="1800">
              <a:solidFill>
                <a:srgbClr val="3D85C6"/>
              </a:solidFill>
            </a:endParaRPr>
          </a:p>
          <a:p>
            <a:pPr indent="0" lvl="0" marL="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3F3F3"/>
                </a:solidFill>
              </a:rPr>
              <a:t>S</a:t>
            </a:r>
            <a:r>
              <a:rPr lang="en" sz="1800">
                <a:solidFill>
                  <a:srgbClr val="3D85C6"/>
                </a:solidFill>
              </a:rPr>
              <a:t>olanda Dufresne</a:t>
            </a:r>
            <a:endParaRPr sz="1800">
              <a:solidFill>
                <a:srgbClr val="3D85C6"/>
              </a:solidFill>
            </a:endParaRPr>
          </a:p>
          <a:p>
            <a:pPr indent="0" lvl="0" marL="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3F3F3"/>
                </a:solidFill>
              </a:rPr>
              <a:t>T</a:t>
            </a:r>
            <a:r>
              <a:rPr lang="en" sz="1800">
                <a:solidFill>
                  <a:srgbClr val="3D85C6"/>
                </a:solidFill>
              </a:rPr>
              <a:t>anzeania Saylor</a:t>
            </a:r>
            <a:endParaRPr sz="1800">
              <a:solidFill>
                <a:srgbClr val="3D85C6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13"/>
          <p:cNvCxnSpPr/>
          <p:nvPr/>
        </p:nvCxnSpPr>
        <p:spPr>
          <a:xfrm>
            <a:off x="403400" y="2193475"/>
            <a:ext cx="2985300" cy="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513" y="1638250"/>
            <a:ext cx="3381375" cy="2609850"/>
          </a:xfrm>
          <a:prstGeom prst="rect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Contributing factors: GDP</a:t>
            </a:r>
            <a:endParaRPr/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50" y="936338"/>
            <a:ext cx="5238800" cy="3879774"/>
          </a:xfrm>
          <a:prstGeom prst="rect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6796E6"/>
            </a:outerShdw>
          </a:effectLst>
        </p:spPr>
      </p:pic>
      <p:pic>
        <p:nvPicPr>
          <p:cNvPr id="203" name="Google Shape;20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900" y="2942975"/>
            <a:ext cx="3329750" cy="1003350"/>
          </a:xfrm>
          <a:prstGeom prst="rect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6796E6"/>
            </a:outerShdw>
          </a:effectLst>
        </p:spPr>
      </p:pic>
      <p:sp>
        <p:nvSpPr>
          <p:cNvPr id="204" name="Google Shape;204;p22"/>
          <p:cNvSpPr txBox="1"/>
          <p:nvPr/>
        </p:nvSpPr>
        <p:spPr>
          <a:xfrm>
            <a:off x="5425850" y="1531763"/>
            <a:ext cx="34065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96E6"/>
                </a:solidFill>
                <a:latin typeface="Lato"/>
                <a:ea typeface="Lato"/>
                <a:cs typeface="Lato"/>
                <a:sym typeface="Lato"/>
              </a:rPr>
              <a:t> 98.97% of the total variability in CO2 emissions is explained by its regression on GDP.</a:t>
            </a:r>
            <a:endParaRPr>
              <a:solidFill>
                <a:srgbClr val="6796E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Contributing factors: GDP Growth</a:t>
            </a:r>
            <a:endParaRPr/>
          </a:p>
        </p:txBody>
      </p:sp>
      <p:pic>
        <p:nvPicPr>
          <p:cNvPr id="210" name="Google Shape;2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75" y="952990"/>
            <a:ext cx="5092825" cy="3833060"/>
          </a:xfrm>
          <a:prstGeom prst="rect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6796E6"/>
            </a:outerShdw>
          </a:effectLst>
        </p:spPr>
      </p:pic>
      <p:pic>
        <p:nvPicPr>
          <p:cNvPr id="211" name="Google Shape;21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7263" y="3001300"/>
            <a:ext cx="3305175" cy="1047750"/>
          </a:xfrm>
          <a:prstGeom prst="rect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6796E6">
                <a:alpha val="50000"/>
              </a:srgbClr>
            </a:outerShdw>
          </a:effectLst>
        </p:spPr>
      </p:pic>
      <p:sp>
        <p:nvSpPr>
          <p:cNvPr id="212" name="Google Shape;212;p23"/>
          <p:cNvSpPr txBox="1"/>
          <p:nvPr/>
        </p:nvSpPr>
        <p:spPr>
          <a:xfrm>
            <a:off x="5363650" y="1717175"/>
            <a:ext cx="34524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96E6"/>
                </a:solidFill>
                <a:latin typeface="Lato"/>
                <a:ea typeface="Lato"/>
                <a:cs typeface="Lato"/>
                <a:sym typeface="Lato"/>
              </a:rPr>
              <a:t>14.84% of the total variability in CO2 emissions is explained by its regression on X GDP Growth.</a:t>
            </a:r>
            <a:endParaRPr>
              <a:solidFill>
                <a:srgbClr val="6796E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vs GDP Comparison</a:t>
            </a:r>
            <a:endParaRPr/>
          </a:p>
        </p:txBody>
      </p:sp>
      <p:pic>
        <p:nvPicPr>
          <p:cNvPr id="218" name="Google Shape;2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300" y="1017800"/>
            <a:ext cx="5454825" cy="3636550"/>
          </a:xfrm>
          <a:prstGeom prst="rect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6796E6"/>
            </a:outerShdw>
          </a:effectLst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analysis: </a:t>
            </a:r>
            <a:r>
              <a:rPr lang="en"/>
              <a:t>CO2 Emissions vs Fossil Fuel Consumption</a:t>
            </a: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072" y="1449503"/>
            <a:ext cx="5289676" cy="3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/>
          <p:nvPr/>
        </p:nvSpPr>
        <p:spPr>
          <a:xfrm>
            <a:off x="1614075" y="1449503"/>
            <a:ext cx="5289600" cy="3211800"/>
          </a:xfrm>
          <a:prstGeom prst="rect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6796E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96E6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" name="Google Shape;230;p26"/>
          <p:cNvGraphicFramePr/>
          <p:nvPr/>
        </p:nvGraphicFramePr>
        <p:xfrm>
          <a:off x="1965488" y="18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{F4861DC2-70AC-4545-91CB-4C1A3A928A70}</a:tableStyleId>
              </a:tblPr>
              <a:tblGrid>
                <a:gridCol w="1104900"/>
                <a:gridCol w="2219325"/>
                <a:gridCol w="1066800"/>
                <a:gridCol w="657225"/>
              </a:tblGrid>
              <a:tr h="24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Dep. Variable: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Total CO2 Fossil Fuel emissions (MtCO2)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R-squared: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0.998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Model: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OLS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Adj. R-squared: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0.998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Method: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Least Squares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F-statistic: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1.008e+04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Date: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Sat, 28 Jul 2018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Prob (F-statistic):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8.23e-65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Time: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10:57:26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Log-Likelihood: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-346.38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No. Observations: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50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AIC: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700.8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Df Residuals: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46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BIC: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708.4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Df Model: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3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Covariance Type: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nonrobust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1" name="Google Shape;231;p26"/>
          <p:cNvGraphicFramePr/>
          <p:nvPr/>
        </p:nvGraphicFramePr>
        <p:xfrm>
          <a:off x="1785938" y="30969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{F4861DC2-70AC-4545-91CB-4C1A3A928A70}</a:tableStyleId>
              </a:tblPr>
              <a:tblGrid>
                <a:gridCol w="2390775"/>
                <a:gridCol w="600075"/>
                <a:gridCol w="533400"/>
                <a:gridCol w="466725"/>
                <a:gridCol w="409575"/>
                <a:gridCol w="571500"/>
                <a:gridCol w="600075"/>
              </a:tblGrid>
              <a:tr h="24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coef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std err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t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P&gt;|t|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[0.025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0.975]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const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449.6660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404.421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1.112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0.272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-364.392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1263.724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Coal consumption (terawatt-hours)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0.3698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0.019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19.053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0.000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0.331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0.409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Crude oil consumption (terawatt-hours)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0.1941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0.019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10.425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0.000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0.157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0.232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Natural gas consumption (terawatt-hours)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0.2044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0.032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6.341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0.000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0.140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0.269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9700"/>
            <a:ext cx="5751875" cy="3834575"/>
          </a:xfrm>
          <a:prstGeom prst="rect">
            <a:avLst/>
          </a:prstGeom>
          <a:noFill/>
          <a:ln cap="flat" cmpd="sng" w="28575">
            <a:solidFill>
              <a:srgbClr val="6796E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7" name="Google Shape;237;p27"/>
          <p:cNvSpPr txBox="1"/>
          <p:nvPr/>
        </p:nvSpPr>
        <p:spPr>
          <a:xfrm>
            <a:off x="5904275" y="14388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</a:rPr>
              <a:t>Coal Slope value is: 0.7159557159035506</a:t>
            </a:r>
            <a:br>
              <a:rPr lang="en" sz="1050">
                <a:solidFill>
                  <a:srgbClr val="FFFFFF"/>
                </a:solidFill>
              </a:rPr>
            </a:br>
            <a:r>
              <a:rPr lang="en" sz="1050">
                <a:solidFill>
                  <a:srgbClr val="FFFFFF"/>
                </a:solidFill>
              </a:rPr>
              <a:t>Coal Intercept value is: 2502.12593280504</a:t>
            </a:r>
            <a:br>
              <a:rPr lang="en" sz="1050">
                <a:solidFill>
                  <a:srgbClr val="FFFFFF"/>
                </a:solidFill>
              </a:rPr>
            </a:br>
            <a:r>
              <a:rPr lang="en" sz="1050">
                <a:solidFill>
                  <a:srgbClr val="FFFFFF"/>
                </a:solidFill>
              </a:rPr>
              <a:t>Coal R-value is: 0.9860780314166474</a:t>
            </a:r>
            <a:br>
              <a:rPr lang="en" sz="1050">
                <a:solidFill>
                  <a:srgbClr val="FFFFFF"/>
                </a:solidFill>
              </a:rPr>
            </a:br>
            <a:r>
              <a:rPr lang="en" sz="1050">
                <a:solidFill>
                  <a:srgbClr val="FFFFFF"/>
                </a:solidFill>
              </a:rPr>
              <a:t>Coal R-square value is: 0.972349884042306</a:t>
            </a:r>
            <a:br>
              <a:rPr lang="en" sz="1050">
                <a:solidFill>
                  <a:srgbClr val="FFFFFF"/>
                </a:solidFill>
              </a:rPr>
            </a:br>
            <a:r>
              <a:rPr lang="en" sz="1050">
                <a:solidFill>
                  <a:srgbClr val="FFFFFF"/>
                </a:solidFill>
              </a:rPr>
              <a:t>Coal P-value is: 4.6304870982307086e-39</a:t>
            </a:r>
            <a:br>
              <a:rPr lang="en" sz="1050">
                <a:solidFill>
                  <a:srgbClr val="FFFFFF"/>
                </a:solidFill>
              </a:rPr>
            </a:br>
            <a:r>
              <a:rPr lang="en" sz="1050">
                <a:solidFill>
                  <a:srgbClr val="FFFFFF"/>
                </a:solidFill>
              </a:rPr>
              <a:t>Coal Standard error value is: 0.017426201724543653</a:t>
            </a:r>
            <a:br>
              <a:rPr lang="en" sz="1050">
                <a:solidFill>
                  <a:srgbClr val="FFFFFF"/>
                </a:solidFill>
              </a:rPr>
            </a:br>
            <a:r>
              <a:rPr lang="en" sz="1050">
                <a:solidFill>
                  <a:srgbClr val="FFFFFF"/>
                </a:solidFill>
              </a:rPr>
              <a:t>-------------------------------------------------</a:t>
            </a:r>
            <a:br>
              <a:rPr lang="en" sz="1050">
                <a:solidFill>
                  <a:srgbClr val="FFFFFF"/>
                </a:solidFill>
              </a:rPr>
            </a:br>
            <a:r>
              <a:rPr lang="en" sz="1050">
                <a:solidFill>
                  <a:srgbClr val="FFFFFF"/>
                </a:solidFill>
              </a:rPr>
              <a:t>Oil Slope value is: 0.7626066781813275</a:t>
            </a:r>
            <a:br>
              <a:rPr lang="en" sz="1050">
                <a:solidFill>
                  <a:srgbClr val="FFFFFF"/>
                </a:solidFill>
              </a:rPr>
            </a:br>
            <a:r>
              <a:rPr lang="en" sz="1050">
                <a:solidFill>
                  <a:srgbClr val="FFFFFF"/>
                </a:solidFill>
              </a:rPr>
              <a:t>Oil Intercept value is: -6393.87773199279</a:t>
            </a:r>
            <a:br>
              <a:rPr lang="en" sz="1050">
                <a:solidFill>
                  <a:srgbClr val="FFFFFF"/>
                </a:solidFill>
              </a:rPr>
            </a:br>
            <a:r>
              <a:rPr lang="en" sz="1050">
                <a:solidFill>
                  <a:srgbClr val="FFFFFF"/>
                </a:solidFill>
              </a:rPr>
              <a:t>Oil R-value is: 0.9577155437463142</a:t>
            </a:r>
            <a:br>
              <a:rPr lang="en" sz="1050">
                <a:solidFill>
                  <a:srgbClr val="FFFFFF"/>
                </a:solidFill>
              </a:rPr>
            </a:br>
            <a:r>
              <a:rPr lang="en" sz="1050">
                <a:solidFill>
                  <a:srgbClr val="FFFFFF"/>
                </a:solidFill>
              </a:rPr>
              <a:t>Oil R-square value is: 0.9172190627332982</a:t>
            </a:r>
            <a:br>
              <a:rPr lang="en" sz="1050">
                <a:solidFill>
                  <a:srgbClr val="FFFFFF"/>
                </a:solidFill>
              </a:rPr>
            </a:br>
            <a:r>
              <a:rPr lang="en" sz="1050">
                <a:solidFill>
                  <a:srgbClr val="FFFFFF"/>
                </a:solidFill>
              </a:rPr>
              <a:t>Oil P-value is: 1.2804678831868618e-27</a:t>
            </a:r>
            <a:br>
              <a:rPr lang="en" sz="1050">
                <a:solidFill>
                  <a:srgbClr val="FFFFFF"/>
                </a:solidFill>
              </a:rPr>
            </a:br>
            <a:r>
              <a:rPr lang="en" sz="1050">
                <a:solidFill>
                  <a:srgbClr val="FFFFFF"/>
                </a:solidFill>
              </a:rPr>
              <a:t>Oil Standard error value is: 0.03306805253812809</a:t>
            </a:r>
            <a:br>
              <a:rPr lang="en" sz="1050">
                <a:solidFill>
                  <a:srgbClr val="FFFFFF"/>
                </a:solidFill>
              </a:rPr>
            </a:br>
            <a:r>
              <a:rPr lang="en" sz="1050">
                <a:solidFill>
                  <a:srgbClr val="FFFFFF"/>
                </a:solidFill>
              </a:rPr>
              <a:t>-----------------------------------------------------</a:t>
            </a:r>
            <a:br>
              <a:rPr lang="en" sz="1050">
                <a:solidFill>
                  <a:srgbClr val="FFFFFF"/>
                </a:solidFill>
              </a:rPr>
            </a:br>
            <a:r>
              <a:rPr lang="en" sz="1050">
                <a:solidFill>
                  <a:srgbClr val="FFFFFF"/>
                </a:solidFill>
              </a:rPr>
              <a:t>Gas Slope value is: 0.7672870431976115</a:t>
            </a:r>
            <a:br>
              <a:rPr lang="en" sz="1050">
                <a:solidFill>
                  <a:srgbClr val="FFFFFF"/>
                </a:solidFill>
              </a:rPr>
            </a:br>
            <a:r>
              <a:rPr lang="en" sz="1050">
                <a:solidFill>
                  <a:srgbClr val="FFFFFF"/>
                </a:solidFill>
              </a:rPr>
              <a:t>Gas Intercept value is: 5984.682281870968</a:t>
            </a:r>
            <a:br>
              <a:rPr lang="en" sz="1050">
                <a:solidFill>
                  <a:srgbClr val="FFFFFF"/>
                </a:solidFill>
              </a:rPr>
            </a:br>
            <a:r>
              <a:rPr lang="en" sz="1050">
                <a:solidFill>
                  <a:srgbClr val="FFFFFF"/>
                </a:solidFill>
              </a:rPr>
              <a:t>Gas R-value is: 0.99315923916755</a:t>
            </a:r>
            <a:br>
              <a:rPr lang="en" sz="1050">
                <a:solidFill>
                  <a:srgbClr val="FFFFFF"/>
                </a:solidFill>
              </a:rPr>
            </a:br>
            <a:r>
              <a:rPr lang="en" sz="1050">
                <a:solidFill>
                  <a:srgbClr val="FFFFFF"/>
                </a:solidFill>
              </a:rPr>
              <a:t>Gas R-square value is: 0.9863652743438668</a:t>
            </a:r>
            <a:br>
              <a:rPr lang="en" sz="1050">
                <a:solidFill>
                  <a:srgbClr val="FFFFFF"/>
                </a:solidFill>
              </a:rPr>
            </a:br>
            <a:r>
              <a:rPr lang="en" sz="1050">
                <a:solidFill>
                  <a:srgbClr val="FFFFFF"/>
                </a:solidFill>
              </a:rPr>
              <a:t>Gas P-value is: 1.9653163882239408e-46</a:t>
            </a:r>
            <a:br>
              <a:rPr lang="en" sz="1050">
                <a:solidFill>
                  <a:srgbClr val="FFFFFF"/>
                </a:solidFill>
              </a:rPr>
            </a:br>
            <a:r>
              <a:rPr lang="en" sz="1050">
                <a:solidFill>
                  <a:srgbClr val="FFFFFF"/>
                </a:solidFill>
              </a:rPr>
              <a:t>Gast Standard error value is: 0.013020916704700345</a:t>
            </a:r>
            <a:endParaRPr sz="105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1138625" y="320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findings</a:t>
            </a:r>
            <a:endParaRPr/>
          </a:p>
        </p:txBody>
      </p:sp>
      <p:sp>
        <p:nvSpPr>
          <p:cNvPr id="243" name="Google Shape;243;p28"/>
          <p:cNvSpPr txBox="1"/>
          <p:nvPr>
            <p:ph idx="1" type="body"/>
          </p:nvPr>
        </p:nvSpPr>
        <p:spPr>
          <a:xfrm>
            <a:off x="540200" y="1234800"/>
            <a:ext cx="8431500" cy="3709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96E6"/>
              </a:buClr>
              <a:buSzPts val="1400"/>
              <a:buChar char="●"/>
            </a:pPr>
            <a:r>
              <a:rPr lang="en" sz="1400">
                <a:solidFill>
                  <a:srgbClr val="6796E6"/>
                </a:solidFill>
              </a:rPr>
              <a:t>Understanding and analyzing  global carbon footprints by fossil fuel type by world region.</a:t>
            </a:r>
            <a:endParaRPr sz="1400">
              <a:solidFill>
                <a:srgbClr val="6796E6"/>
              </a:solidFill>
            </a:endParaRPr>
          </a:p>
          <a:p>
            <a:pPr indent="-317500" lvl="1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○"/>
            </a:pPr>
            <a:r>
              <a:rPr lang="en" sz="1400">
                <a:solidFill>
                  <a:srgbClr val="EFEFEF"/>
                </a:solidFill>
              </a:rPr>
              <a:t>At year 2015, coal makes up 45.2% of Total CO2 emissions from fossil fuels.</a:t>
            </a:r>
            <a:endParaRPr sz="1400">
              <a:solidFill>
                <a:srgbClr val="EFEFEF"/>
              </a:solidFill>
            </a:endParaRPr>
          </a:p>
          <a:p>
            <a:pPr indent="-317500" lvl="1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○"/>
            </a:pPr>
            <a:r>
              <a:rPr lang="en" sz="1400">
                <a:solidFill>
                  <a:srgbClr val="EFEFEF"/>
                </a:solidFill>
              </a:rPr>
              <a:t>China </a:t>
            </a:r>
            <a:r>
              <a:rPr lang="en" sz="1400">
                <a:solidFill>
                  <a:srgbClr val="EFEFEF"/>
                </a:solidFill>
              </a:rPr>
              <a:t>is </a:t>
            </a:r>
            <a:r>
              <a:rPr lang="en" sz="1400">
                <a:solidFill>
                  <a:srgbClr val="EFEFEF"/>
                </a:solidFill>
              </a:rPr>
              <a:t>the top emitter of CO2 emissions produced by coal total since 1971 (31.9%) and in year 2015 (51%).</a:t>
            </a:r>
            <a:endParaRPr sz="1400">
              <a:solidFill>
                <a:srgbClr val="EFEFEF"/>
              </a:solidFill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96E6"/>
              </a:buClr>
              <a:buSzPts val="1400"/>
              <a:buChar char="●"/>
            </a:pPr>
            <a:r>
              <a:rPr lang="en" sz="1400">
                <a:solidFill>
                  <a:srgbClr val="6796E6"/>
                </a:solidFill>
              </a:rPr>
              <a:t> What role does population and GDP have in CO2 emissions over time?</a:t>
            </a:r>
            <a:endParaRPr sz="1400">
              <a:solidFill>
                <a:srgbClr val="6796E6"/>
              </a:solidFill>
            </a:endParaRPr>
          </a:p>
          <a:p>
            <a:pPr indent="-317500" lvl="1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 sz="1400">
                <a:solidFill>
                  <a:srgbClr val="F3F3F3"/>
                </a:solidFill>
              </a:rPr>
              <a:t> Population and GDP have a positive correlation with CO2 emissions.</a:t>
            </a:r>
            <a:endParaRPr sz="1400">
              <a:solidFill>
                <a:srgbClr val="F3F3F3"/>
              </a:solidFill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96E6"/>
              </a:buClr>
              <a:buSzPts val="1400"/>
              <a:buChar char="●"/>
            </a:pPr>
            <a:r>
              <a:rPr lang="en" sz="1400">
                <a:solidFill>
                  <a:srgbClr val="6796E6"/>
                </a:solidFill>
              </a:rPr>
              <a:t>How has the world energy demand contributed to global CO2 emissions?</a:t>
            </a:r>
            <a:endParaRPr sz="1400">
              <a:solidFill>
                <a:srgbClr val="6796E6"/>
              </a:solidFill>
            </a:endParaRPr>
          </a:p>
          <a:p>
            <a:pPr indent="-317500" lvl="1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 sz="1400">
                <a:solidFill>
                  <a:srgbClr val="F3F3F3"/>
                </a:solidFill>
              </a:rPr>
              <a:t> World energy consumption has a positive correlation with  Global CO2 emissions.</a:t>
            </a:r>
            <a:endParaRPr sz="1400">
              <a:solidFill>
                <a:srgbClr val="F3F3F3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96E6"/>
                </a:solidFill>
              </a:rPr>
              <a:t> Implications of our findings:</a:t>
            </a:r>
            <a:endParaRPr sz="1400">
              <a:solidFill>
                <a:srgbClr val="6796E6"/>
              </a:solidFill>
            </a:endParaRPr>
          </a:p>
          <a:p>
            <a:pPr indent="-3175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</a:pPr>
            <a:r>
              <a:rPr lang="en" sz="1400">
                <a:solidFill>
                  <a:srgbClr val="F3F3F3"/>
                </a:solidFill>
              </a:rPr>
              <a:t>Based on our analysis, we can reject our Null hypotheses.</a:t>
            </a:r>
            <a:endParaRPr sz="1400">
              <a:solidFill>
                <a:srgbClr val="F3F3F3"/>
              </a:solidFill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</a:pPr>
            <a:r>
              <a:rPr lang="en" sz="1400">
                <a:solidFill>
                  <a:srgbClr val="F3F3F3"/>
                </a:solidFill>
              </a:rPr>
              <a:t>The relationship between fossil fuel consumption , population and GDP with CO2 emissions is significant. </a:t>
            </a:r>
            <a:endParaRPr sz="1400">
              <a:solidFill>
                <a:srgbClr val="F3F3F3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3F3F3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3F3F3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400">
                <a:solidFill>
                  <a:srgbClr val="6796E6"/>
                </a:solidFill>
              </a:rPr>
            </a:br>
            <a:endParaRPr sz="1400">
              <a:solidFill>
                <a:srgbClr val="6796E6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796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796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796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6796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796E6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Post Mortem</a:t>
            </a:r>
            <a:endParaRPr sz="2400"/>
          </a:p>
        </p:txBody>
      </p:sp>
      <p:sp>
        <p:nvSpPr>
          <p:cNvPr id="249" name="Google Shape;249;p29"/>
          <p:cNvSpPr txBox="1"/>
          <p:nvPr>
            <p:ph idx="1" type="body"/>
          </p:nvPr>
        </p:nvSpPr>
        <p:spPr>
          <a:xfrm>
            <a:off x="311700" y="1108150"/>
            <a:ext cx="8520600" cy="31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6796E6"/>
              </a:buClr>
              <a:buSzPts val="1400"/>
              <a:buChar char="●"/>
            </a:pPr>
            <a:r>
              <a:rPr lang="en" sz="1400">
                <a:solidFill>
                  <a:srgbClr val="6796E6"/>
                </a:solidFill>
              </a:rPr>
              <a:t>Problems Team JAST faced:</a:t>
            </a:r>
            <a:endParaRPr sz="1400">
              <a:solidFill>
                <a:srgbClr val="6796E6"/>
              </a:solidFill>
            </a:endParaRPr>
          </a:p>
          <a:p>
            <a:pPr indent="-317500" lvl="1" marL="9144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F3F3F3"/>
                </a:solidFill>
              </a:rPr>
              <a:t> Defining the scope of our project.</a:t>
            </a:r>
            <a:endParaRPr sz="1400">
              <a:solidFill>
                <a:srgbClr val="F3F3F3"/>
              </a:solidFill>
            </a:endParaRPr>
          </a:p>
          <a:p>
            <a:pPr indent="-317500" lvl="1" marL="9144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 sz="1400">
                <a:solidFill>
                  <a:srgbClr val="F3F3F3"/>
                </a:solidFill>
              </a:rPr>
              <a:t> Issues with locating data sets that related to project objectives.</a:t>
            </a:r>
            <a:endParaRPr sz="1400">
              <a:solidFill>
                <a:srgbClr val="F3F3F3"/>
              </a:solidFill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6796E6"/>
              </a:buClr>
              <a:buSzPts val="1400"/>
              <a:buChar char="●"/>
            </a:pPr>
            <a:r>
              <a:rPr lang="en" sz="1400">
                <a:solidFill>
                  <a:srgbClr val="6796E6"/>
                </a:solidFill>
              </a:rPr>
              <a:t>If we would have had more time we would have analyzed:</a:t>
            </a:r>
            <a:endParaRPr sz="1400">
              <a:solidFill>
                <a:srgbClr val="6796E6"/>
              </a:solidFill>
            </a:endParaRPr>
          </a:p>
          <a:p>
            <a:pPr indent="-317500" lvl="1" marL="9144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 sz="1400">
                <a:solidFill>
                  <a:srgbClr val="F3F3F3"/>
                </a:solidFill>
              </a:rPr>
              <a:t>CO2 emissions as it relates to global temperatures via time lapse model.</a:t>
            </a:r>
            <a:endParaRPr sz="1400">
              <a:solidFill>
                <a:srgbClr val="F3F3F3"/>
              </a:solidFill>
            </a:endParaRPr>
          </a:p>
          <a:p>
            <a:pPr indent="-317500" lvl="1" marL="9144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 sz="1400">
                <a:solidFill>
                  <a:srgbClr val="F3F3F3"/>
                </a:solidFill>
              </a:rPr>
              <a:t>CO2 emissions from non fossil fuel sources such as agriculture.</a:t>
            </a:r>
            <a:endParaRPr sz="1400">
              <a:solidFill>
                <a:srgbClr val="F3F3F3"/>
              </a:solidFill>
            </a:endParaRPr>
          </a:p>
          <a:p>
            <a:pPr indent="-317500" lvl="1" marL="9144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 sz="1400">
                <a:solidFill>
                  <a:srgbClr val="F3F3F3"/>
                </a:solidFill>
              </a:rPr>
              <a:t>Exponential modeling for variable population.</a:t>
            </a:r>
            <a:endParaRPr sz="1400">
              <a:solidFill>
                <a:srgbClr val="F3F3F3"/>
              </a:solidFill>
            </a:endParaRPr>
          </a:p>
          <a:p>
            <a:pPr indent="0" lvl="0" marL="4572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 sz="24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6796E6"/>
                </a:solidFill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b="1" sz="1400">
              <a:solidFill>
                <a:srgbClr val="6796E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3000" y="3035350"/>
            <a:ext cx="1855600" cy="1855600"/>
          </a:xfrm>
          <a:prstGeom prst="rect">
            <a:avLst/>
          </a:prstGeom>
          <a:noFill/>
          <a:ln cap="flat" cmpd="sng" w="28575">
            <a:solidFill>
              <a:srgbClr val="6796E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6" name="Google Shape;25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00" y="3035350"/>
            <a:ext cx="2444549" cy="1731851"/>
          </a:xfrm>
          <a:prstGeom prst="rect">
            <a:avLst/>
          </a:prstGeom>
          <a:noFill/>
          <a:ln cap="flat" cmpd="sng" w="28575">
            <a:solidFill>
              <a:srgbClr val="6796E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 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311700" y="1307850"/>
            <a:ext cx="8520600" cy="3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96E6"/>
                </a:solidFill>
              </a:rPr>
              <a:t>What is the purpose of our project? (Questions asked)</a:t>
            </a:r>
            <a:endParaRPr sz="1400">
              <a:solidFill>
                <a:srgbClr val="6796E6"/>
              </a:solidFill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</a:pPr>
            <a:r>
              <a:rPr lang="en" sz="1400">
                <a:solidFill>
                  <a:srgbClr val="F3F3F3"/>
                </a:solidFill>
              </a:rPr>
              <a:t>Understanding and analyzing global carbon footprints of fossil fuel types by world region. </a:t>
            </a:r>
            <a:endParaRPr sz="1400">
              <a:solidFill>
                <a:srgbClr val="F3F3F3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</a:pPr>
            <a:r>
              <a:rPr lang="en" sz="1400">
                <a:solidFill>
                  <a:srgbClr val="F3F3F3"/>
                </a:solidFill>
              </a:rPr>
              <a:t>What role does population and GDP have on CO2 emissions over time?</a:t>
            </a:r>
            <a:endParaRPr sz="1400">
              <a:solidFill>
                <a:srgbClr val="F3F3F3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</a:pPr>
            <a:r>
              <a:rPr lang="en" sz="1400">
                <a:solidFill>
                  <a:srgbClr val="F3F3F3"/>
                </a:solidFill>
              </a:rPr>
              <a:t>How has the world energy demand contributed to global CO2 emissions?</a:t>
            </a:r>
            <a:endParaRPr sz="1400">
              <a:solidFill>
                <a:srgbClr val="F3F3F3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96E6"/>
                </a:solidFill>
              </a:rPr>
              <a:t>Hypothesis: Increase in  global population will result in increased CO2 emissions.</a:t>
            </a:r>
            <a:endParaRPr sz="1400">
              <a:solidFill>
                <a:srgbClr val="6796E6"/>
              </a:solidFill>
            </a:endParaRPr>
          </a:p>
          <a:p>
            <a: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</a:pPr>
            <a:r>
              <a:rPr lang="en" sz="1400">
                <a:solidFill>
                  <a:srgbClr val="F3F3F3"/>
                </a:solidFill>
              </a:rPr>
              <a:t>Null Hypothesis: The relationship between global population and CO2 emissions is not significant.</a:t>
            </a:r>
            <a:endParaRPr sz="1400">
              <a:solidFill>
                <a:srgbClr val="F3F3F3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96E6"/>
                </a:solidFill>
              </a:rPr>
              <a:t>Hypothesis: Increase in global GDP will result in increased CO2 emissions.</a:t>
            </a:r>
            <a:endParaRPr sz="1400">
              <a:solidFill>
                <a:srgbClr val="6796E6"/>
              </a:solidFill>
            </a:endParaRPr>
          </a:p>
          <a:p>
            <a: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</a:pPr>
            <a:r>
              <a:rPr lang="en" sz="1400">
                <a:solidFill>
                  <a:srgbClr val="F3F3F3"/>
                </a:solidFill>
              </a:rPr>
              <a:t>Null Hypothesis: The relationship between GDP and CO2 emissions is not significant. </a:t>
            </a:r>
            <a:endParaRPr sz="1400">
              <a:solidFill>
                <a:srgbClr val="F3F3F3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96E6"/>
                </a:solidFill>
              </a:rPr>
              <a:t>Hypothesis: Increase in global fossil fuel consumption  will result in increased CO2 emissions.</a:t>
            </a:r>
            <a:endParaRPr sz="1400">
              <a:solidFill>
                <a:srgbClr val="6796E6"/>
              </a:solidFill>
            </a:endParaRPr>
          </a:p>
          <a:p>
            <a: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</a:pPr>
            <a:r>
              <a:rPr lang="en" sz="1400">
                <a:solidFill>
                  <a:srgbClr val="F3F3F3"/>
                </a:solidFill>
              </a:rPr>
              <a:t>Null Hypothesis: The relationship between fossil fuel consumption and CO2 emissions is not significant. </a:t>
            </a:r>
            <a:endParaRPr sz="1400">
              <a:solidFill>
                <a:srgbClr val="F3F3F3"/>
              </a:solidFill>
            </a:endParaRPr>
          </a:p>
          <a:p>
            <a:pPr indent="0" lvl="0" marL="0" rtl="0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Questions &amp; Data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51575" y="896625"/>
            <a:ext cx="85206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96E6"/>
              </a:buClr>
              <a:buSzPts val="1400"/>
              <a:buChar char="●"/>
            </a:pPr>
            <a:r>
              <a:rPr lang="en" sz="1400">
                <a:solidFill>
                  <a:srgbClr val="6796E6"/>
                </a:solidFill>
              </a:rPr>
              <a:t>Understanding and analyzing global carbon footprints by fossil fuel type by world region.</a:t>
            </a:r>
            <a:endParaRPr sz="1400">
              <a:solidFill>
                <a:srgbClr val="6796E6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</a:rPr>
              <a:t>Data set: Our source was the I</a:t>
            </a:r>
            <a:r>
              <a:rPr lang="en" sz="1400"/>
              <a:t>nternational Energy Agency, “IEA CO2 Emissions from Fuel Combustion, OECD/IEA, Paris, 2017”. Data set has a breakdown of CO2 emissions by fossil fuel by Region and Country.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796E6"/>
              </a:buClr>
              <a:buSzPts val="1400"/>
              <a:buChar char="●"/>
            </a:pPr>
            <a:r>
              <a:rPr lang="en" sz="1400">
                <a:solidFill>
                  <a:srgbClr val="6796E6"/>
                </a:solidFill>
              </a:rPr>
              <a:t>What role does population and GDP have in CO2 emissions over time?</a:t>
            </a:r>
            <a:endParaRPr sz="1400">
              <a:solidFill>
                <a:srgbClr val="6796E6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</a:rPr>
              <a:t>Data set: Our source was the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/>
              <a:t>World Bank, “World Development Indicators, GDP/Population Growth”. Time series by World Development Indicator.</a:t>
            </a:r>
            <a:endParaRPr sz="1400"/>
          </a:p>
          <a:p>
            <a: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796E6"/>
              </a:buClr>
              <a:buSzPts val="1400"/>
              <a:buChar char="●"/>
            </a:pPr>
            <a:r>
              <a:rPr lang="en" sz="1400">
                <a:solidFill>
                  <a:srgbClr val="6796E6"/>
                </a:solidFill>
              </a:rPr>
              <a:t>How has the world energy demand contributed to global CO2 emissions?</a:t>
            </a:r>
            <a:endParaRPr sz="1400">
              <a:solidFill>
                <a:srgbClr val="6796E6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</a:rPr>
              <a:t>Data sets: </a:t>
            </a:r>
            <a:r>
              <a:rPr lang="en" sz="1400"/>
              <a:t>World Resource Institute “CAIT Climate Data Explorer,  2017”,</a:t>
            </a:r>
            <a:endParaRPr sz="1400"/>
          </a:p>
          <a:p>
            <a:pPr indent="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Our World in Data “Global fossil fuel consumption”.  Time series by energy demand and Total fossil fuel emissions.</a:t>
            </a:r>
            <a:endParaRPr sz="1400"/>
          </a:p>
          <a:p>
            <a:pPr indent="0" lvl="0" marL="45720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Cleanup &amp; Exploration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311700" y="1471200"/>
            <a:ext cx="8520600" cy="31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6796E6"/>
              </a:buClr>
              <a:buSzPts val="1400"/>
              <a:buChar char="●"/>
            </a:pPr>
            <a:r>
              <a:rPr lang="en" sz="1400">
                <a:solidFill>
                  <a:srgbClr val="6796E6"/>
                </a:solidFill>
              </a:rPr>
              <a:t> Describe the exploration and cleanup process</a:t>
            </a:r>
            <a:endParaRPr sz="1400">
              <a:solidFill>
                <a:srgbClr val="6796E6"/>
              </a:solidFill>
            </a:endParaRPr>
          </a:p>
          <a:p>
            <a:pPr indent="-317500" lvl="1" marL="9144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Global warming is such a vast topic, so initially we were pulling data from many sources on different aspects of global warming.</a:t>
            </a:r>
            <a:endParaRPr sz="1400"/>
          </a:p>
          <a:p>
            <a:pPr indent="-317500" lvl="1" marL="9144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Since sources were credible and data was already probably cleaned up, our cleanup process mainly involved formatting to visualize the data.</a:t>
            </a:r>
            <a:endParaRPr sz="1400">
              <a:solidFill>
                <a:srgbClr val="6796E6"/>
              </a:solidFill>
            </a:endParaRPr>
          </a:p>
          <a:p>
            <a:pPr indent="-317500" lvl="0" marL="4572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6796E6"/>
              </a:buClr>
              <a:buSzPts val="1400"/>
              <a:buChar char="●"/>
            </a:pPr>
            <a:r>
              <a:rPr lang="en" sz="1400">
                <a:solidFill>
                  <a:srgbClr val="6796E6"/>
                </a:solidFill>
              </a:rPr>
              <a:t>Discuss insights you had while exploring the data that you didn't anticipate</a:t>
            </a:r>
            <a:endParaRPr sz="1400">
              <a:solidFill>
                <a:srgbClr val="6796E6"/>
              </a:solidFill>
            </a:endParaRPr>
          </a:p>
          <a:p>
            <a:pPr indent="-317500" lvl="1" marL="9144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 sz="1400">
                <a:solidFill>
                  <a:srgbClr val="F3F3F3"/>
                </a:solidFill>
              </a:rPr>
              <a:t>Cleaning our data set helped us fine tune our project topic.</a:t>
            </a:r>
            <a:endParaRPr sz="1400">
              <a:solidFill>
                <a:srgbClr val="F3F3F3"/>
              </a:solidFill>
            </a:endParaRPr>
          </a:p>
          <a:p>
            <a:pPr indent="-317500" lvl="0" marL="4572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6796E6"/>
              </a:buClr>
              <a:buSzPts val="1400"/>
              <a:buChar char="●"/>
            </a:pPr>
            <a:r>
              <a:rPr lang="en" sz="1400">
                <a:solidFill>
                  <a:srgbClr val="6796E6"/>
                </a:solidFill>
              </a:rPr>
              <a:t>Discuss any problems that arose after exploring the data, and how you resolved them</a:t>
            </a:r>
            <a:endParaRPr sz="1400">
              <a:solidFill>
                <a:srgbClr val="6796E6"/>
              </a:solidFill>
            </a:endParaRPr>
          </a:p>
          <a:p>
            <a:pPr indent="-317500" lvl="1" marL="9144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 sz="1400">
                <a:solidFill>
                  <a:srgbClr val="F3F3F3"/>
                </a:solidFill>
              </a:rPr>
              <a:t>From some organizations’ websites, data is sometimes not readily accessible/free</a:t>
            </a:r>
            <a:br>
              <a:rPr lang="en" sz="1400">
                <a:solidFill>
                  <a:srgbClr val="F3F3F3"/>
                </a:solidFill>
              </a:rPr>
            </a:br>
            <a:r>
              <a:rPr lang="en" sz="1400">
                <a:solidFill>
                  <a:srgbClr val="F3F3F3"/>
                </a:solidFill>
              </a:rPr>
              <a:t>NOAA website was down for maintenance</a:t>
            </a:r>
            <a:endParaRPr sz="1400">
              <a:solidFill>
                <a:srgbClr val="F3F3F3"/>
              </a:solidFill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6796E6"/>
                </a:solidFill>
              </a:rPr>
              <a:t> </a:t>
            </a:r>
            <a:endParaRPr sz="1400">
              <a:solidFill>
                <a:srgbClr val="6796E6"/>
              </a:solidFill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311700" y="1135500"/>
            <a:ext cx="8520600" cy="32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6796E6"/>
                </a:solidFill>
              </a:rPr>
              <a:t>Steps taken to analyze data:</a:t>
            </a:r>
            <a:endParaRPr sz="1400">
              <a:solidFill>
                <a:srgbClr val="6796E6"/>
              </a:solidFill>
            </a:endParaRPr>
          </a:p>
          <a:p>
            <a:pPr indent="-317500" lvl="0" marL="4572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AutoNum type="arabicPeriod"/>
            </a:pPr>
            <a:r>
              <a:rPr lang="en" sz="1400">
                <a:solidFill>
                  <a:srgbClr val="F3F3F3"/>
                </a:solidFill>
              </a:rPr>
              <a:t>Searched for data sets to answer project questions. Gathered data sets from the IEA, World Bank, World Resource </a:t>
            </a:r>
            <a:r>
              <a:rPr lang="en" sz="1400">
                <a:solidFill>
                  <a:srgbClr val="F3F3F3"/>
                </a:solidFill>
              </a:rPr>
              <a:t>Institute</a:t>
            </a:r>
            <a:r>
              <a:rPr lang="en" sz="1400">
                <a:solidFill>
                  <a:srgbClr val="F3F3F3"/>
                </a:solidFill>
              </a:rPr>
              <a:t> Resource and Our World in Data websites.</a:t>
            </a:r>
            <a:endParaRPr sz="1400">
              <a:solidFill>
                <a:srgbClr val="F3F3F3"/>
              </a:solidFill>
            </a:endParaRPr>
          </a:p>
          <a:p>
            <a:pPr indent="-317500" lvl="0" marL="4572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AutoNum type="arabicPeriod"/>
            </a:pPr>
            <a:r>
              <a:rPr lang="en" sz="1400">
                <a:solidFill>
                  <a:srgbClr val="F3F3F3"/>
                </a:solidFill>
              </a:rPr>
              <a:t>Decided what to measure and how to measure it.</a:t>
            </a:r>
            <a:endParaRPr sz="1400">
              <a:solidFill>
                <a:srgbClr val="F3F3F3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796E6"/>
              </a:buClr>
              <a:buSzPts val="1400"/>
              <a:buAutoNum type="alphaLcPeriod"/>
            </a:pPr>
            <a:r>
              <a:rPr lang="en" sz="1400">
                <a:solidFill>
                  <a:srgbClr val="6796E6"/>
                </a:solidFill>
              </a:rPr>
              <a:t>What role does population and GDP have in CO2 emissions over time?</a:t>
            </a:r>
            <a:endParaRPr sz="1400">
              <a:solidFill>
                <a:srgbClr val="6796E6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 sz="1400"/>
              <a:t>Created graphs that compares  the CO2 emissions over time to global population and GDP. 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796E6"/>
              </a:buClr>
              <a:buSzPts val="1400"/>
              <a:buAutoNum type="alphaLcPeriod"/>
            </a:pPr>
            <a:r>
              <a:rPr lang="en" sz="1400">
                <a:solidFill>
                  <a:srgbClr val="6796E6"/>
                </a:solidFill>
              </a:rPr>
              <a:t>How has the world energy demand contributed to global CO2 emissions?</a:t>
            </a:r>
            <a:endParaRPr sz="1400">
              <a:solidFill>
                <a:srgbClr val="6796E6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 sz="1400"/>
              <a:t>Compared the global CO2 emissions to the world’s demand for coal, crude oil, and natural gas.</a:t>
            </a:r>
            <a:endParaRPr sz="1400"/>
          </a:p>
          <a:p>
            <a:pPr indent="0" lvl="0" marL="13716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Global Energy sources</a:t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131875" y="4191875"/>
            <a:ext cx="594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96E6"/>
                </a:solidFill>
                <a:latin typeface="Lato"/>
                <a:ea typeface="Lato"/>
                <a:cs typeface="Lato"/>
                <a:sym typeface="Lato"/>
              </a:rPr>
              <a:t>*</a:t>
            </a:r>
            <a:r>
              <a:rPr lang="en">
                <a:solidFill>
                  <a:srgbClr val="6796E6"/>
                </a:solidFill>
                <a:latin typeface="Lato"/>
                <a:ea typeface="Lato"/>
                <a:cs typeface="Lato"/>
                <a:sym typeface="Lato"/>
              </a:rPr>
              <a:t>Fossil fuels account for 81.1% of total primary energy supply</a:t>
            </a:r>
            <a:endParaRPr>
              <a:solidFill>
                <a:srgbClr val="6796E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96E6"/>
                </a:solidFill>
                <a:latin typeface="Lato"/>
                <a:ea typeface="Lato"/>
                <a:cs typeface="Lato"/>
                <a:sym typeface="Lato"/>
              </a:rPr>
              <a:t>*At year 2015, coal makes up 45.2% of CO2 emissions from fossil fuels</a:t>
            </a:r>
            <a:endParaRPr>
              <a:solidFill>
                <a:srgbClr val="6796E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96E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300" y="1490250"/>
            <a:ext cx="4558876" cy="23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/>
          <p:nvPr/>
        </p:nvSpPr>
        <p:spPr>
          <a:xfrm>
            <a:off x="4246300" y="1490250"/>
            <a:ext cx="4558800" cy="2370900"/>
          </a:xfrm>
          <a:prstGeom prst="rect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6796E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899" y="1536601"/>
            <a:ext cx="3724750" cy="230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/>
          <p:nvPr/>
        </p:nvSpPr>
        <p:spPr>
          <a:xfrm>
            <a:off x="206650" y="1501800"/>
            <a:ext cx="3807300" cy="2370900"/>
          </a:xfrm>
          <a:prstGeom prst="rect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6796E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96E6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Global CO2 Emissions by region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63" y="3138175"/>
            <a:ext cx="3946124" cy="1921300"/>
          </a:xfrm>
          <a:prstGeom prst="rect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6796E6">
                <a:alpha val="50000"/>
              </a:srgbClr>
            </a:outerShdw>
          </a:effectLst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412" y="1118494"/>
            <a:ext cx="3991400" cy="1874412"/>
          </a:xfrm>
          <a:prstGeom prst="rect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6796E6">
                <a:alpha val="50000"/>
              </a:srgbClr>
            </a:outerShdw>
          </a:effectLst>
        </p:spPr>
      </p:pic>
      <p:pic>
        <p:nvPicPr>
          <p:cNvPr id="179" name="Google Shape;17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226" y="1113650"/>
            <a:ext cx="3991403" cy="1884100"/>
          </a:xfrm>
          <a:prstGeom prst="rect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6796E6">
                <a:alpha val="50000"/>
              </a:srgbClr>
            </a:outerShdw>
          </a:effectLst>
        </p:spPr>
      </p:pic>
      <p:sp>
        <p:nvSpPr>
          <p:cNvPr id="180" name="Google Shape;180;p19"/>
          <p:cNvSpPr txBox="1"/>
          <p:nvPr/>
        </p:nvSpPr>
        <p:spPr>
          <a:xfrm>
            <a:off x="4646475" y="3195850"/>
            <a:ext cx="4332900" cy="14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Top emitter by fossil fuel</a:t>
            </a:r>
            <a:endParaRPr b="1" u="sng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96E6"/>
                </a:solidFill>
                <a:latin typeface="Lato"/>
                <a:ea typeface="Lato"/>
                <a:cs typeface="Lato"/>
                <a:sym typeface="Lato"/>
              </a:rPr>
              <a:t>Coal: China 31.9% (total over time) 51.0% (2015)</a:t>
            </a:r>
            <a:endParaRPr>
              <a:solidFill>
                <a:srgbClr val="6796E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96E6"/>
                </a:solidFill>
                <a:latin typeface="Lato"/>
                <a:ea typeface="Lato"/>
                <a:cs typeface="Lato"/>
                <a:sym typeface="Lato"/>
              </a:rPr>
              <a:t>Oil:    *OECD Americas 30.8% (US, CA, MX, CL)</a:t>
            </a:r>
            <a:endParaRPr>
              <a:solidFill>
                <a:srgbClr val="6796E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96E6"/>
                </a:solidFill>
                <a:latin typeface="Lato"/>
                <a:ea typeface="Lato"/>
                <a:cs typeface="Lato"/>
                <a:sym typeface="Lato"/>
              </a:rPr>
              <a:t>Gas:   OECD Americas 33.7% , </a:t>
            </a:r>
            <a:endParaRPr>
              <a:solidFill>
                <a:srgbClr val="6796E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96E6"/>
                </a:solidFill>
                <a:latin typeface="Lato"/>
                <a:ea typeface="Lato"/>
                <a:cs typeface="Lato"/>
                <a:sym typeface="Lato"/>
              </a:rPr>
              <a:t>             Non-OECD Europe and Eurasia 25.5% (Russia)</a:t>
            </a:r>
            <a:endParaRPr>
              <a:solidFill>
                <a:srgbClr val="6796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4416450" y="4746450"/>
            <a:ext cx="43329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</a:rPr>
              <a:t>*OECD (Organization for Economic Co-operation and Development)</a:t>
            </a:r>
            <a:endParaRPr sz="1000">
              <a:solidFill>
                <a:srgbClr val="4A86E8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311700" y="264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Contributing factors: Population</a:t>
            </a: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22" y="837600"/>
            <a:ext cx="4911505" cy="3820975"/>
          </a:xfrm>
          <a:prstGeom prst="rect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6796E6"/>
            </a:outerShdw>
          </a:effectLst>
        </p:spPr>
      </p:pic>
      <p:pic>
        <p:nvPicPr>
          <p:cNvPr id="188" name="Google Shape;18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9275" y="3150600"/>
            <a:ext cx="3333750" cy="1123950"/>
          </a:xfrm>
          <a:prstGeom prst="rect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6796E6">
                <a:alpha val="50000"/>
              </a:srgbClr>
            </a:outerShdw>
          </a:effectLst>
        </p:spPr>
      </p:pic>
      <p:sp>
        <p:nvSpPr>
          <p:cNvPr id="189" name="Google Shape;189;p20"/>
          <p:cNvSpPr txBox="1"/>
          <p:nvPr/>
        </p:nvSpPr>
        <p:spPr>
          <a:xfrm>
            <a:off x="5639275" y="683125"/>
            <a:ext cx="3126300" cy="2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96E6"/>
                </a:solidFill>
                <a:latin typeface="Lato"/>
                <a:ea typeface="Lato"/>
                <a:cs typeface="Lato"/>
                <a:sym typeface="Lato"/>
              </a:rPr>
              <a:t>95.5% of the total variability in CO2 emissions is explained by its regression on Population.</a:t>
            </a:r>
            <a:endParaRPr>
              <a:solidFill>
                <a:srgbClr val="6796E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96E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96E6"/>
                </a:solidFill>
                <a:latin typeface="Lato"/>
                <a:ea typeface="Lato"/>
                <a:cs typeface="Lato"/>
                <a:sym typeface="Lato"/>
              </a:rPr>
              <a:t>If global population grows based on this linear model, we will emit approximately 46,812 (MtCO2) in 2055 once we reach a population of 10 billion people per UN estimates.</a:t>
            </a:r>
            <a:endParaRPr>
              <a:solidFill>
                <a:srgbClr val="6796E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297500" y="393750"/>
            <a:ext cx="7559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Contributing factors: CO2 emissions per capita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500" y="915738"/>
            <a:ext cx="5734050" cy="2676525"/>
          </a:xfrm>
          <a:prstGeom prst="rect">
            <a:avLst/>
          </a:prstGeom>
          <a:noFill/>
          <a:ln cap="flat" cmpd="sng" w="28575">
            <a:solidFill>
              <a:srgbClr val="6796E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6796E6"/>
            </a:outerShdw>
          </a:effectLst>
        </p:spPr>
      </p:pic>
      <p:sp>
        <p:nvSpPr>
          <p:cNvPr id="196" name="Google Shape;196;p21"/>
          <p:cNvSpPr txBox="1"/>
          <p:nvPr/>
        </p:nvSpPr>
        <p:spPr>
          <a:xfrm>
            <a:off x="1282075" y="3689125"/>
            <a:ext cx="7188900" cy="1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6796E6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796E6"/>
                </a:solidFill>
                <a:latin typeface="Lato"/>
                <a:ea typeface="Lato"/>
                <a:cs typeface="Lato"/>
                <a:sym typeface="Lato"/>
              </a:rPr>
              <a:t>In 1971, a person in the OECD Americas produced 17.3 times more tonnes of CO2 than a person in China.</a:t>
            </a:r>
            <a:endParaRPr>
              <a:solidFill>
                <a:srgbClr val="6796E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796E6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796E6"/>
                </a:solidFill>
                <a:latin typeface="Lato"/>
                <a:ea typeface="Lato"/>
                <a:cs typeface="Lato"/>
                <a:sym typeface="Lato"/>
              </a:rPr>
              <a:t>In 2015, a person in the OECD Americas produced 1.9 times more tonnes of CO2 than a person in China.</a:t>
            </a:r>
            <a:endParaRPr>
              <a:solidFill>
                <a:srgbClr val="6796E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96E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96E6"/>
                </a:solidFill>
                <a:latin typeface="Lato"/>
                <a:ea typeface="Lato"/>
                <a:cs typeface="Lato"/>
                <a:sym typeface="Lato"/>
              </a:rPr>
              <a:t>             *OECD Americas (United States, Canada, Mexico and Chile.</a:t>
            </a:r>
            <a:endParaRPr>
              <a:solidFill>
                <a:srgbClr val="6796E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