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261" r:id="rId3"/>
    <p:sldId id="266" r:id="rId4"/>
    <p:sldId id="267" r:id="rId5"/>
    <p:sldId id="307" r:id="rId6"/>
    <p:sldId id="270" r:id="rId7"/>
    <p:sldId id="308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10" r:id="rId29"/>
    <p:sldId id="311" r:id="rId30"/>
    <p:sldId id="315" r:id="rId31"/>
    <p:sldId id="316" r:id="rId32"/>
    <p:sldId id="317" r:id="rId33"/>
    <p:sldId id="313" r:id="rId34"/>
    <p:sldId id="312" r:id="rId35"/>
    <p:sldId id="314" r:id="rId36"/>
    <p:sldId id="287" r:id="rId37"/>
    <p:sldId id="306" r:id="rId38"/>
    <p:sldId id="2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34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2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When Apriori is used for heavy datasets in telecommunication and census data, (where the length of frequently occurring patterns is high), the performance of these algorithms degrades remarkably.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2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82F-7635-4ABE-B35E-35F7B92183BB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8E12-CBD6-4BF2-A4F3-78DFE42E21CB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3"/>
            <a:ext cx="9601200" cy="11423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59523"/>
            <a:ext cx="9601200" cy="43932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C925-3FAD-49BD-B34E-9F963E35E268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3487-722A-4CFC-8015-14AE17D53A46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58F-3196-45BB-AFFE-E2B681A42BC8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E-15F1-45B6-9E8E-9287B82127A1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E59-9516-4346-AEAC-0AA12C7B304A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416CF8-8DD5-40EF-A231-8FAE2BFC8FDE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069" y="344384"/>
            <a:ext cx="10179698" cy="3885449"/>
          </a:xfrm>
        </p:spPr>
        <p:txBody>
          <a:bodyPr>
            <a:noAutofit/>
          </a:bodyPr>
          <a:lstStyle/>
          <a:p>
            <a:pPr algn="ctr"/>
            <a:r>
              <a:rPr lang="en-US" sz="6200" dirty="0" smtClean="0">
                <a:solidFill>
                  <a:schemeClr val="accent1"/>
                </a:solidFill>
              </a:rPr>
              <a:t>Efficient Word2Vec Vectors </a:t>
            </a:r>
            <a:r>
              <a:rPr lang="en-US" sz="6200" dirty="0" smtClean="0"/>
              <a:t>for Sentiment Analysis to Improve Commercial Movie Success</a:t>
            </a:r>
            <a:endParaRPr lang="en-US" sz="62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587" y="5336931"/>
            <a:ext cx="4798197" cy="1194498"/>
          </a:xfrm>
        </p:spPr>
        <p:txBody>
          <a:bodyPr>
            <a:normAutofit/>
          </a:bodyPr>
          <a:lstStyle/>
          <a:p>
            <a:r>
              <a:rPr lang="en-US" dirty="0" smtClean="0"/>
              <a:t>Yash Parikh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U13CO108)</a:t>
            </a:r>
            <a:endParaRPr lang="en-US" dirty="0"/>
          </a:p>
          <a:p>
            <a:r>
              <a:rPr lang="en-US" dirty="0" err="1" smtClean="0"/>
              <a:t>Abhinivesh</a:t>
            </a:r>
            <a:r>
              <a:rPr lang="en-US" dirty="0" smtClean="0"/>
              <a:t> </a:t>
            </a:r>
            <a:r>
              <a:rPr lang="en-US" dirty="0" err="1" smtClean="0"/>
              <a:t>Palusa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U13CO057)</a:t>
            </a:r>
            <a:endParaRPr lang="en-US" dirty="0"/>
          </a:p>
          <a:p>
            <a:r>
              <a:rPr lang="en-US" dirty="0" err="1" smtClean="0"/>
              <a:t>Kasthuri</a:t>
            </a:r>
            <a:r>
              <a:rPr lang="en-US" dirty="0" smtClean="0"/>
              <a:t> </a:t>
            </a:r>
            <a:r>
              <a:rPr lang="en-US" dirty="0" err="1" smtClean="0"/>
              <a:t>Shravankumar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U13CO075)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15405" y="5364744"/>
            <a:ext cx="4089918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Guided </a:t>
            </a:r>
            <a:r>
              <a:rPr lang="en-US" dirty="0" smtClean="0"/>
              <a:t>By</a:t>
            </a:r>
          </a:p>
          <a:p>
            <a:r>
              <a:rPr lang="en-US" dirty="0"/>
              <a:t>Dr. </a:t>
            </a:r>
            <a:r>
              <a:rPr lang="en-US" dirty="0" err="1"/>
              <a:t>Rupa</a:t>
            </a:r>
            <a:r>
              <a:rPr lang="en-US" dirty="0"/>
              <a:t> G. Mehta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Dipti</a:t>
            </a:r>
            <a:r>
              <a:rPr lang="en-US" dirty="0"/>
              <a:t> </a:t>
            </a:r>
            <a:r>
              <a:rPr lang="en-US" dirty="0" smtClean="0"/>
              <a:t>P. </a:t>
            </a:r>
            <a:r>
              <a:rPr lang="en-US" dirty="0"/>
              <a:t>Rana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7114" y="6319741"/>
            <a:ext cx="5915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accent1"/>
                </a:solidFill>
              </a:rPr>
              <a:t>COED, SVNIT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1" y="304800"/>
            <a:ext cx="6347713" cy="838200"/>
          </a:xfrm>
        </p:spPr>
        <p:txBody>
          <a:bodyPr/>
          <a:lstStyle/>
          <a:p>
            <a:r>
              <a:rPr lang="en-US" dirty="0" smtClean="0"/>
              <a:t>Target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295401"/>
            <a:ext cx="7512131" cy="5105399"/>
          </a:xfrm>
        </p:spPr>
        <p:txBody>
          <a:bodyPr>
            <a:normAutofit/>
          </a:bodyPr>
          <a:lstStyle/>
          <a:p>
            <a:r>
              <a:rPr lang="en-US" sz="2800" dirty="0"/>
              <a:t>Nature of relative profit for producers</a:t>
            </a:r>
          </a:p>
          <a:p>
            <a:r>
              <a:rPr lang="en-US" sz="2800" dirty="0" err="1"/>
              <a:t>Norm_Gross</a:t>
            </a:r>
            <a:r>
              <a:rPr lang="en-US" sz="2800" dirty="0"/>
              <a:t> = Gross/Budget</a:t>
            </a:r>
          </a:p>
          <a:p>
            <a:r>
              <a:rPr lang="en-US" sz="2800" dirty="0"/>
              <a:t>Continuous distribution</a:t>
            </a:r>
          </a:p>
          <a:p>
            <a:r>
              <a:rPr lang="en-US" sz="2800" dirty="0" smtClean="0"/>
              <a:t>Distribute </a:t>
            </a:r>
            <a:r>
              <a:rPr lang="en-US" sz="2800" dirty="0"/>
              <a:t>into classes</a:t>
            </a:r>
          </a:p>
          <a:p>
            <a:pPr lvl="1"/>
            <a:r>
              <a:rPr lang="en-US" sz="2000" dirty="0" smtClean="0"/>
              <a:t>Way 1: Three Classes : [0,1) , [1,5) , Remaining</a:t>
            </a:r>
          </a:p>
          <a:p>
            <a:pPr lvl="1"/>
            <a:r>
              <a:rPr lang="en-US" sz="2000" dirty="0" smtClean="0"/>
              <a:t>Way 2: Four Classes : [0,0.5) , [0.5,1) , [1,5) , Remaining</a:t>
            </a:r>
            <a:endParaRPr lang="en-IN" sz="2000" dirty="0"/>
          </a:p>
          <a:p>
            <a:r>
              <a:rPr lang="en-US" sz="2800" dirty="0" smtClean="0"/>
              <a:t>Outliers</a:t>
            </a:r>
            <a:endParaRPr lang="en-US" sz="2000" dirty="0" smtClean="0"/>
          </a:p>
          <a:p>
            <a:pPr lvl="1"/>
            <a:r>
              <a:rPr lang="en-IN" sz="2400" dirty="0"/>
              <a:t>Remove </a:t>
            </a:r>
            <a:r>
              <a:rPr lang="en-IN" sz="2400" dirty="0" smtClean="0"/>
              <a:t>instances </a:t>
            </a:r>
            <a:r>
              <a:rPr lang="en-IN" sz="2400" dirty="0"/>
              <a:t>with </a:t>
            </a:r>
            <a:r>
              <a:rPr lang="en-IN" sz="2400" dirty="0" err="1"/>
              <a:t>Tot_fb_likes</a:t>
            </a:r>
            <a:r>
              <a:rPr lang="en-IN" sz="2400" dirty="0"/>
              <a:t> &lt; 500</a:t>
            </a:r>
            <a:endParaRPr lang="en-US" sz="2400" dirty="0" smtClean="0"/>
          </a:p>
          <a:p>
            <a:pPr lvl="1"/>
            <a:r>
              <a:rPr lang="en-IN" sz="2400" dirty="0"/>
              <a:t>Remove rows with </a:t>
            </a:r>
            <a:r>
              <a:rPr lang="en-IN" sz="2400" dirty="0" err="1"/>
              <a:t>Norm_Gross</a:t>
            </a:r>
            <a:r>
              <a:rPr lang="en-IN" sz="2400" dirty="0"/>
              <a:t> &gt; 5</a:t>
            </a:r>
            <a:endParaRPr lang="en-IN" sz="2400" dirty="0" smtClean="0"/>
          </a:p>
          <a:p>
            <a:pPr lvl="1"/>
            <a:endParaRPr lang="en-US" sz="2200" dirty="0"/>
          </a:p>
          <a:p>
            <a:pPr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endParaRPr lang="en-IN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8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Splitting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25 Genres</a:t>
            </a:r>
          </a:p>
          <a:p>
            <a:r>
              <a:rPr lang="en-US" sz="2500" dirty="0"/>
              <a:t>Previous Accuracy – 51.5%</a:t>
            </a:r>
          </a:p>
          <a:p>
            <a:r>
              <a:rPr lang="en-US" sz="2500" dirty="0"/>
              <a:t>Accuracy after including </a:t>
            </a:r>
            <a:r>
              <a:rPr lang="en-US" sz="2500" dirty="0" smtClean="0"/>
              <a:t>all genres </a:t>
            </a:r>
            <a:r>
              <a:rPr lang="en-US" sz="2500" dirty="0"/>
              <a:t>– 55.6%</a:t>
            </a:r>
          </a:p>
          <a:p>
            <a:r>
              <a:rPr lang="en-US" sz="2500" dirty="0"/>
              <a:t>Accuracy after including optimized number of </a:t>
            </a:r>
            <a:r>
              <a:rPr lang="en-US" sz="2500" dirty="0" smtClean="0"/>
              <a:t>genres </a:t>
            </a:r>
            <a:r>
              <a:rPr lang="en-US" sz="2500" dirty="0"/>
              <a:t>– 58%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5193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/>
              <a:t>Ipython</a:t>
            </a:r>
            <a:endParaRPr lang="en-US" sz="2500" dirty="0"/>
          </a:p>
          <a:p>
            <a:pPr lvl="1"/>
            <a:r>
              <a:rPr lang="en-US" sz="2100" dirty="0"/>
              <a:t>Python 3</a:t>
            </a:r>
          </a:p>
          <a:p>
            <a:pPr lvl="1"/>
            <a:endParaRPr lang="en-US" dirty="0"/>
          </a:p>
          <a:p>
            <a:r>
              <a:rPr lang="en-US" sz="2500" dirty="0" err="1"/>
              <a:t>Scikit</a:t>
            </a:r>
            <a:r>
              <a:rPr lang="en-US" sz="2500" dirty="0"/>
              <a:t> Machine learning Libraries</a:t>
            </a:r>
          </a:p>
          <a:p>
            <a:endParaRPr lang="en-US" dirty="0"/>
          </a:p>
          <a:p>
            <a:r>
              <a:rPr lang="en-US" sz="2500" dirty="0" err="1"/>
              <a:t>PyDotPlus</a:t>
            </a:r>
            <a:endParaRPr lang="en-US" sz="2500" dirty="0"/>
          </a:p>
          <a:p>
            <a:pPr lvl="1"/>
            <a:r>
              <a:rPr lang="en-US" sz="2100" dirty="0" err="1"/>
              <a:t>Graphviz</a:t>
            </a:r>
            <a:endParaRPr lang="en-US" sz="21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0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5517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900" dirty="0" smtClean="0"/>
              <a:t>Classifiers:</a:t>
            </a:r>
            <a:br>
              <a:rPr lang="en-US" sz="39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900" dirty="0" smtClean="0">
                <a:solidFill>
                  <a:schemeClr val="tx1"/>
                </a:solidFill>
              </a:rPr>
              <a:t>Logistic </a:t>
            </a:r>
            <a:r>
              <a:rPr lang="en-US" sz="2900" dirty="0" smtClean="0">
                <a:solidFill>
                  <a:schemeClr val="tx1"/>
                </a:solidFill>
              </a:rPr>
              <a:t>Regression</a:t>
            </a:r>
            <a:endParaRPr lang="en-IN" sz="29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7902"/>
            <a:ext cx="6592236" cy="1571767"/>
          </a:xfrm>
        </p:spPr>
        <p:txBody>
          <a:bodyPr>
            <a:normAutofit/>
          </a:bodyPr>
          <a:lstStyle/>
          <a:p>
            <a:r>
              <a:rPr lang="en-US" sz="2600" dirty="0"/>
              <a:t>Supervised Learning Algorithm</a:t>
            </a:r>
          </a:p>
          <a:p>
            <a:r>
              <a:rPr lang="en-IN" sz="2600" dirty="0"/>
              <a:t>Input is given to Sigmoid(Probability) </a:t>
            </a:r>
            <a:r>
              <a:rPr lang="en-IN" sz="2600" dirty="0" smtClean="0"/>
              <a:t>function</a:t>
            </a:r>
            <a:endParaRPr lang="en-IN" sz="2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2642877"/>
            <a:ext cx="9601200" cy="632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Artificial</a:t>
            </a:r>
            <a:r>
              <a:rPr lang="en-US" sz="2600" dirty="0">
                <a:solidFill>
                  <a:schemeClr val="tx1"/>
                </a:solidFill>
              </a:rPr>
              <a:t> Neural Networks (ANN)</a:t>
            </a:r>
            <a:endParaRPr lang="en-IN" sz="26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3867260"/>
            <a:ext cx="6592236" cy="157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600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94" y="3443844"/>
            <a:ext cx="5505542" cy="2465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2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967" y="182808"/>
            <a:ext cx="9601200" cy="1166699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Classifiers(Continued…)</a:t>
            </a:r>
            <a:br>
              <a:rPr lang="en-US" sz="3500" dirty="0" smtClean="0"/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Support </a:t>
            </a:r>
            <a:r>
              <a:rPr lang="en-US" sz="2600" dirty="0">
                <a:solidFill>
                  <a:schemeClr val="tx1"/>
                </a:solidFill>
              </a:rPr>
              <a:t>vector machine(SVM)</a:t>
            </a:r>
            <a:endParaRPr lang="en-IN" sz="2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6967" y="3867260"/>
            <a:ext cx="9601200" cy="509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solidFill>
                  <a:schemeClr val="tx1"/>
                </a:solidFill>
              </a:rPr>
              <a:t> Naive </a:t>
            </a:r>
            <a:r>
              <a:rPr lang="en-US" sz="2600" dirty="0">
                <a:solidFill>
                  <a:schemeClr val="tx1"/>
                </a:solidFill>
              </a:rPr>
              <a:t>Bayes</a:t>
            </a:r>
            <a:endParaRPr lang="en-IN" sz="26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3867260"/>
            <a:ext cx="6592236" cy="157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600" dirty="0"/>
          </a:p>
        </p:txBody>
      </p:sp>
      <p:pic>
        <p:nvPicPr>
          <p:cNvPr id="8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49" y="1487607"/>
            <a:ext cx="5459105" cy="21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410735" y="1736109"/>
            <a:ext cx="4156907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SVM with linear classification</a:t>
            </a:r>
          </a:p>
        </p:txBody>
      </p:sp>
      <p:pic>
        <p:nvPicPr>
          <p:cNvPr id="9" name="Content Placeholder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8345"/>
            <a:ext cx="4953000" cy="9906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7410735" y="433017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“Naive” assumption</a:t>
            </a:r>
          </a:p>
        </p:txBody>
      </p:sp>
    </p:spTree>
    <p:extLst>
      <p:ext uri="{BB962C8B-B14F-4D97-AF65-F5344CB8AC3E}">
        <p14:creationId xmlns:p14="http://schemas.microsoft.com/office/powerpoint/2010/main" val="21930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3"/>
            <a:ext cx="9601200" cy="860781"/>
          </a:xfrm>
        </p:spPr>
        <p:txBody>
          <a:bodyPr/>
          <a:lstStyle/>
          <a:p>
            <a:r>
              <a:rPr lang="en-US" dirty="0" smtClean="0"/>
              <a:t>Classifiers(Continued…)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459523"/>
            <a:ext cx="10288793" cy="4709265"/>
          </a:xfrm>
        </p:spPr>
        <p:txBody>
          <a:bodyPr>
            <a:normAutofit lnSpcReduction="10000"/>
          </a:bodyPr>
          <a:lstStyle/>
          <a:p>
            <a:r>
              <a:rPr lang="en-US" sz="2600" b="1" dirty="0"/>
              <a:t>Basic Decision Tree </a:t>
            </a:r>
            <a:r>
              <a:rPr lang="en-US" sz="2600" dirty="0"/>
              <a:t>– Splits the data into two or more sub populations based on a splitter (Gini Index</a:t>
            </a:r>
            <a:r>
              <a:rPr lang="en-US" sz="2600" dirty="0" smtClean="0"/>
              <a:t>)</a:t>
            </a:r>
          </a:p>
          <a:p>
            <a:r>
              <a:rPr lang="en-US" sz="2600" b="1" dirty="0"/>
              <a:t>Random Forest </a:t>
            </a:r>
            <a:r>
              <a:rPr lang="en-US" sz="2600" dirty="0"/>
              <a:t>– Grow multiple </a:t>
            </a:r>
            <a:r>
              <a:rPr lang="en-US" sz="2600" dirty="0" smtClean="0"/>
              <a:t>trees</a:t>
            </a:r>
          </a:p>
          <a:p>
            <a:pPr lvl="1"/>
            <a:r>
              <a:rPr lang="en-US" sz="2400" dirty="0"/>
              <a:t>Sample dataset – randomly with replacement</a:t>
            </a:r>
          </a:p>
          <a:p>
            <a:pPr lvl="1"/>
            <a:r>
              <a:rPr lang="en-US" sz="2400" dirty="0"/>
              <a:t>Vote System – majority voted class as final </a:t>
            </a:r>
            <a:r>
              <a:rPr lang="en-US" sz="2400" dirty="0" smtClean="0"/>
              <a:t>value</a:t>
            </a:r>
            <a:endParaRPr lang="en-US" sz="2400" dirty="0"/>
          </a:p>
          <a:p>
            <a:r>
              <a:rPr lang="en-US" sz="2600" b="1" dirty="0"/>
              <a:t>Gradient Boosting </a:t>
            </a:r>
          </a:p>
          <a:p>
            <a:pPr lvl="1"/>
            <a:r>
              <a:rPr lang="en-US" sz="2400" dirty="0"/>
              <a:t>Weak learner to Strong Learner</a:t>
            </a:r>
          </a:p>
          <a:p>
            <a:pPr lvl="1"/>
            <a:r>
              <a:rPr lang="en-US" sz="2400" dirty="0"/>
              <a:t>selection of sample is done more intelligently.</a:t>
            </a:r>
          </a:p>
          <a:p>
            <a:pPr lvl="1"/>
            <a:r>
              <a:rPr lang="en-US" sz="2400" dirty="0"/>
              <a:t> After the previous sample is trained and tested, the new sample training concentrates more on wrongly predicted rows.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918" y="345026"/>
            <a:ext cx="9601200" cy="732866"/>
          </a:xfrm>
        </p:spPr>
        <p:txBody>
          <a:bodyPr/>
          <a:lstStyle/>
          <a:p>
            <a:r>
              <a:rPr lang="en-US" dirty="0" smtClean="0"/>
              <a:t>Visualizing Decision Tree (A part of it)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90" y="1267023"/>
            <a:ext cx="8516856" cy="4833525"/>
          </a:xfrm>
        </p:spPr>
      </p:pic>
    </p:spTree>
    <p:extLst>
      <p:ext uri="{BB962C8B-B14F-4D97-AF65-F5344CB8AC3E}">
        <p14:creationId xmlns:p14="http://schemas.microsoft.com/office/powerpoint/2010/main" val="31803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Accuracies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596790"/>
          <a:ext cx="9601199" cy="413526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00045"/>
                <a:gridCol w="3200045"/>
                <a:gridCol w="3201109"/>
              </a:tblGrid>
              <a:tr h="1003128"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Three Classes</a:t>
                      </a:r>
                      <a:endParaRPr lang="en-US" sz="1100">
                        <a:effectLst/>
                      </a:endParaRPr>
                    </a:p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[0-0.5, 0.5-1, 1+]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Two Classes</a:t>
                      </a:r>
                      <a:endParaRPr lang="en-US" sz="1100">
                        <a:effectLst/>
                      </a:endParaRPr>
                    </a:p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 – 1, 1 + 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7551"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60.62%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76.37%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7551"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67.72%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78.74</a:t>
                      </a: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7551"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Gradient Boosting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66.14%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77.95%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7551"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Naïve Bayes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50.39%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62.99%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7551"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56.69%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59.05%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4385">
                <a:tc>
                  <a:txBody>
                    <a:bodyPr/>
                    <a:lstStyle/>
                    <a:p>
                      <a:pPr marL="0" marR="4826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 Vector Machine (kernel = ‘linear’)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53.54%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82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62.20%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for Movie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After predicting the Gross, prior to movie release, there will be trailer release, movie first looks, movie audio launch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So, people will be giving reviews on all the above things and these reviews have to be analyzed. 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We use sentiment analysis for this purpose and try to convert words into </a:t>
            </a:r>
            <a:r>
              <a:rPr lang="en-US" sz="2600" b="1" dirty="0"/>
              <a:t>vector space models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9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Vector Space Models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word or a sentence cannot be given as an input to any ML algorithm and it has to be converted into a datatype representation the algorithm understands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So we convert the word(s) into different types of mathematical representations or embedding or vectors and these are known as vector spaces spread across dimensions.</a:t>
            </a:r>
          </a:p>
          <a:p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dirty="0" smtClean="0"/>
              <a:t>Preprocessing</a:t>
            </a:r>
            <a:endParaRPr lang="en-IN" sz="2400" dirty="0"/>
          </a:p>
          <a:p>
            <a:r>
              <a:rPr lang="en-US" sz="2400" dirty="0" smtClean="0"/>
              <a:t>Gross Profit Prediction Model</a:t>
            </a:r>
            <a:endParaRPr lang="en-IN" sz="2400" dirty="0"/>
          </a:p>
          <a:p>
            <a:r>
              <a:rPr lang="en-US" sz="2400" dirty="0" smtClean="0"/>
              <a:t>Review Model</a:t>
            </a:r>
            <a:endParaRPr lang="en-US" sz="2400" dirty="0"/>
          </a:p>
          <a:p>
            <a:pPr lvl="1"/>
            <a:r>
              <a:rPr lang="en-US" sz="2200" dirty="0" smtClean="0"/>
              <a:t>Proposed approach</a:t>
            </a:r>
            <a:endParaRPr lang="en-US" sz="2200" dirty="0"/>
          </a:p>
          <a:p>
            <a:r>
              <a:rPr lang="en-IN" sz="2400" dirty="0" smtClean="0"/>
              <a:t>Conclusion </a:t>
            </a:r>
            <a:r>
              <a:rPr lang="en-US" sz="2400" dirty="0"/>
              <a:t>and Future Work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6DD-1DA9-46DA-848E-42DA41B3AFB3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(</a:t>
            </a:r>
            <a:r>
              <a:rPr lang="en-US" dirty="0" err="1" smtClean="0"/>
              <a:t>tf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59523"/>
            <a:ext cx="9601200" cy="4722913"/>
          </a:xfrm>
        </p:spPr>
        <p:txBody>
          <a:bodyPr>
            <a:normAutofit/>
          </a:bodyPr>
          <a:lstStyle/>
          <a:p>
            <a:r>
              <a:rPr lang="en-US" sz="2600" dirty="0"/>
              <a:t>Term frequency is nothing but the respective word count in respective documents.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2" descr="Image result for term frequency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952" y="2571845"/>
            <a:ext cx="51816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00952" y="5619846"/>
            <a:ext cx="50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Fig. Example to demonstrate term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Document Frequency (</a:t>
            </a:r>
            <a:r>
              <a:rPr lang="en-US" dirty="0" err="1" smtClean="0"/>
              <a:t>idf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Document Frequency is the ratio of number of documents in which a word occurs to total number of </a:t>
            </a:r>
            <a:r>
              <a:rPr lang="en-US" sz="2600" dirty="0" smtClean="0"/>
              <a:t>documents.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Inverse Doc. Freq. is reciprocating the Doc. Freq. and applying log to the obtained number so that the most frequently occurring terms will automatically be given less weights.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Representations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5875"/>
            <a:ext cx="9601200" cy="4393223"/>
          </a:xfrm>
        </p:spPr>
        <p:txBody>
          <a:bodyPr/>
          <a:lstStyle/>
          <a:p>
            <a:r>
              <a:rPr lang="en-US" sz="2600" dirty="0"/>
              <a:t>Word2Vec brings in context of a word and represents word vectors in a more intelligent manner.</a:t>
            </a:r>
          </a:p>
          <a:p>
            <a:r>
              <a:rPr lang="en-US" sz="2600" dirty="0"/>
              <a:t>All the words initially represented using one-hot encoded representation and are fed into neural network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34" y="3433362"/>
            <a:ext cx="4953000" cy="2025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9803" y="5459105"/>
            <a:ext cx="375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Fig. Demonstration of internal w2v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Models (CBOW and Skip-Gram)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There </a:t>
            </a:r>
            <a:r>
              <a:rPr lang="en-US" sz="2600" dirty="0"/>
              <a:t>are two main word2vec models: Continuous Bag of Words (CBOW) and Skip-Gram. 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 the CBOW model, we predict a word given a context (a context can be something like a sentence). 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Skip-Gram is the opposite: predict the context given an input word.</a:t>
            </a:r>
          </a:p>
          <a:p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Models (CBOW and Skip-Gram)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Let us consider the following sentence as corpus - ‘the quick brown fox jumped over the lazy dog</a:t>
            </a:r>
            <a:r>
              <a:rPr lang="en-US" sz="2600" dirty="0" smtClean="0"/>
              <a:t>’.</a:t>
            </a:r>
            <a:endParaRPr lang="en-US" sz="2600" dirty="0"/>
          </a:p>
          <a:p>
            <a:r>
              <a:rPr lang="en-US" sz="2600" dirty="0"/>
              <a:t>(context, target) pairs would be :          </a:t>
            </a:r>
            <a:r>
              <a:rPr lang="en-US" sz="2600" dirty="0" smtClean="0"/>
              <a:t>                                   ([</a:t>
            </a:r>
            <a:r>
              <a:rPr lang="en-US" sz="2600" dirty="0"/>
              <a:t>the, brown], quick), ([quick, fox], brown), ([brown, jumped], fox), </a:t>
            </a:r>
            <a:r>
              <a:rPr lang="en-US" sz="2600" dirty="0" smtClean="0"/>
              <a:t>...</a:t>
            </a:r>
            <a:endParaRPr lang="en-US" sz="2600" dirty="0"/>
          </a:p>
          <a:p>
            <a:r>
              <a:rPr lang="en-US" sz="2600" dirty="0"/>
              <a:t>(input, output) pairs would be :                </a:t>
            </a:r>
            <a:r>
              <a:rPr lang="en-US" sz="2600" dirty="0" smtClean="0"/>
              <a:t>                           (</a:t>
            </a:r>
            <a:r>
              <a:rPr lang="en-US" sz="2600" dirty="0"/>
              <a:t>quick, the), (quick, brown), (brown, quick), (brown, fox), 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Visualization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2" descr="https://www.tensorflow.org/images/linear-relationship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5969"/>
            <a:ext cx="8694761" cy="33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Embedding </a:t>
            </a:r>
            <a:r>
              <a:rPr lang="en-US" dirty="0" err="1" smtClean="0"/>
              <a:t>Vectorizer</a:t>
            </a:r>
            <a:r>
              <a:rPr lang="en-US" dirty="0" smtClean="0"/>
              <a:t> on 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 our dataset each document is represented as one row and so all words in the document are considered and mean of all word vectors are taken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This makes dimensions of each document(row) will be equal to dimension of each word </a:t>
            </a:r>
            <a:r>
              <a:rPr lang="en-US" sz="2600" dirty="0" smtClean="0"/>
              <a:t>vector.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These documents completely converted are fed as input to a classifier.</a:t>
            </a:r>
          </a:p>
          <a:p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3"/>
            <a:ext cx="9601200" cy="826467"/>
          </a:xfrm>
        </p:spPr>
        <p:txBody>
          <a:bodyPr/>
          <a:lstStyle/>
          <a:p>
            <a:r>
              <a:rPr lang="en-US" dirty="0" smtClean="0"/>
              <a:t>Doc2Vec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dirty="0"/>
              <a:t>Paragraph Vectors</a:t>
            </a:r>
          </a:p>
          <a:p>
            <a:r>
              <a:rPr lang="en-IN" sz="2600" dirty="0"/>
              <a:t>Two Types</a:t>
            </a:r>
          </a:p>
          <a:p>
            <a:pPr lvl="1"/>
            <a:r>
              <a:rPr lang="en-IN" sz="2600" dirty="0"/>
              <a:t>Distributed Memory</a:t>
            </a:r>
          </a:p>
          <a:p>
            <a:pPr lvl="1"/>
            <a:r>
              <a:rPr lang="en-IN" sz="2600" dirty="0"/>
              <a:t>Distributed Bag of Words</a:t>
            </a:r>
          </a:p>
          <a:p>
            <a:r>
              <a:rPr lang="en-US" sz="2600" dirty="0" smtClean="0"/>
              <a:t>Advantages</a:t>
            </a:r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rder of words recorded</a:t>
            </a:r>
          </a:p>
          <a:p>
            <a:pPr lvl="1"/>
            <a:r>
              <a:rPr lang="en-US" sz="2400" dirty="0" smtClean="0"/>
              <a:t>Semantics captured in a better way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729" y="1465384"/>
            <a:ext cx="4652871" cy="2477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1434" y="4108862"/>
            <a:ext cx="4714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Fig. Framework for learning paragraph vector[4]</a:t>
            </a:r>
            <a:endParaRPr lang="en-IN" sz="1500" b="1" dirty="0"/>
          </a:p>
        </p:txBody>
      </p:sp>
    </p:spTree>
    <p:extLst>
      <p:ext uri="{BB962C8B-B14F-4D97-AF65-F5344CB8AC3E}">
        <p14:creationId xmlns:p14="http://schemas.microsoft.com/office/powerpoint/2010/main" val="16013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4"/>
            <a:ext cx="9601200" cy="730152"/>
          </a:xfrm>
        </p:spPr>
        <p:txBody>
          <a:bodyPr/>
          <a:lstStyle/>
          <a:p>
            <a:pPr algn="ctr"/>
            <a:r>
              <a:rPr lang="en-US" dirty="0" smtClean="0"/>
              <a:t>Proposed Approach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45" y="1021278"/>
            <a:ext cx="6903510" cy="50099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07" y="3318517"/>
            <a:ext cx="2616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 smtClean="0">
                <a:solidFill>
                  <a:schemeClr val="accent6"/>
                </a:solidFill>
              </a:rPr>
              <a:t>Modified Approach</a:t>
            </a:r>
            <a:endParaRPr lang="en-IN" sz="2100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47755" y="3053979"/>
            <a:ext cx="23760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accent3">
                    <a:lumMod val="50000"/>
                  </a:schemeClr>
                </a:solidFill>
              </a:rPr>
              <a:t>Traditional Word2Vec/Doc2Vec Approach</a:t>
            </a:r>
            <a:endParaRPr lang="en-IN" sz="21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3"/>
            <a:ext cx="9601200" cy="826467"/>
          </a:xfrm>
        </p:spPr>
        <p:txBody>
          <a:bodyPr/>
          <a:lstStyle/>
          <a:p>
            <a:r>
              <a:rPr lang="en-US" dirty="0" smtClean="0"/>
              <a:t>Proposed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Only step is multiplying word vectors by their scalar weights</a:t>
            </a:r>
          </a:p>
          <a:p>
            <a:pPr lvl="1"/>
            <a:r>
              <a:rPr lang="en-US" sz="2400" dirty="0" smtClean="0"/>
              <a:t>No significant time taken.</a:t>
            </a:r>
          </a:p>
          <a:p>
            <a:pPr lvl="1"/>
            <a:r>
              <a:rPr lang="en-US" sz="2400" dirty="0" smtClean="0"/>
              <a:t>Time complexity same as Word2Vec</a:t>
            </a:r>
          </a:p>
          <a:p>
            <a:pPr lvl="1"/>
            <a:r>
              <a:rPr lang="en-US" sz="2400" dirty="0" smtClean="0"/>
              <a:t>Very less running time as compared to Doc2Vec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Word Vectors take the same memory needed to store as before</a:t>
            </a:r>
            <a:endParaRPr lang="en-US" sz="2400" dirty="0"/>
          </a:p>
          <a:p>
            <a:pPr lvl="1"/>
            <a:r>
              <a:rPr lang="en-US" sz="2400" dirty="0" smtClean="0"/>
              <a:t>Space complexity remains same</a:t>
            </a:r>
          </a:p>
          <a:p>
            <a:pPr lvl="1"/>
            <a:r>
              <a:rPr lang="en-US" sz="2400" dirty="0" smtClean="0"/>
              <a:t>No need to store any additional vectors like paragraph vectors in Doc2Vec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Movie </a:t>
            </a:r>
            <a:r>
              <a:rPr lang="en-US" sz="2600" dirty="0"/>
              <a:t>Industry</a:t>
            </a:r>
          </a:p>
          <a:p>
            <a:r>
              <a:rPr lang="en-US" sz="2600" dirty="0"/>
              <a:t>Problem of producers</a:t>
            </a:r>
          </a:p>
          <a:p>
            <a:pPr lvl="1"/>
            <a:r>
              <a:rPr lang="en-US" sz="2600" dirty="0"/>
              <a:t>Predict the gross amount</a:t>
            </a:r>
          </a:p>
          <a:p>
            <a:pPr lvl="1"/>
            <a:r>
              <a:rPr lang="en-US" sz="2600" dirty="0"/>
              <a:t>Change the marketing strategy based on changing gross</a:t>
            </a:r>
          </a:p>
          <a:p>
            <a:r>
              <a:rPr lang="en-US" sz="2600" dirty="0"/>
              <a:t>Proposed Solution</a:t>
            </a:r>
          </a:p>
          <a:p>
            <a:pPr lvl="1"/>
            <a:r>
              <a:rPr lang="en-US" sz="2600" dirty="0"/>
              <a:t>Predict the gross firstly on the attributes available</a:t>
            </a:r>
          </a:p>
          <a:p>
            <a:pPr lvl="1"/>
            <a:r>
              <a:rPr lang="en-US" sz="2600" dirty="0"/>
              <a:t>Predict the gross incrementally based on user reviews in </a:t>
            </a:r>
            <a:r>
              <a:rPr lang="en-US" sz="2600" dirty="0" smtClean="0"/>
              <a:t>chunks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11F4-A201-4397-A382-1733C2435A8B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0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3"/>
            <a:ext cx="9601200" cy="8264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59524"/>
            <a:ext cx="4072247" cy="299372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movie was good.</a:t>
            </a:r>
          </a:p>
          <a:p>
            <a:r>
              <a:rPr lang="en-IN" dirty="0"/>
              <a:t>The movie was great.</a:t>
            </a:r>
          </a:p>
          <a:p>
            <a:r>
              <a:rPr lang="en-IN" dirty="0"/>
              <a:t>The movie was extraordinary</a:t>
            </a:r>
            <a:r>
              <a:rPr lang="en-IN" dirty="0" smtClean="0"/>
              <a:t>.</a:t>
            </a:r>
          </a:p>
          <a:p>
            <a:r>
              <a:rPr lang="en-IN" dirty="0"/>
              <a:t>The movie was bad.</a:t>
            </a:r>
          </a:p>
          <a:p>
            <a:r>
              <a:rPr lang="en-IN" dirty="0"/>
              <a:t>The movie was worse.</a:t>
            </a:r>
          </a:p>
          <a:p>
            <a:r>
              <a:rPr lang="en-IN" dirty="0"/>
              <a:t>The movie was the worst I had seen till </a:t>
            </a:r>
            <a:r>
              <a:rPr lang="en-IN" dirty="0" smtClean="0"/>
              <a:t>date.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70" y="868243"/>
            <a:ext cx="6231849" cy="4250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1" y="4453248"/>
            <a:ext cx="28609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Polarity Weights:</a:t>
            </a:r>
          </a:p>
          <a:p>
            <a:r>
              <a:rPr lang="en-IN" sz="1500" dirty="0"/>
              <a:t>good 0.00664930290608</a:t>
            </a:r>
          </a:p>
          <a:p>
            <a:r>
              <a:rPr lang="en-IN" sz="1500" dirty="0"/>
              <a:t>great 1.09468232801</a:t>
            </a:r>
          </a:p>
          <a:p>
            <a:r>
              <a:rPr lang="en-IN" sz="1500" dirty="0"/>
              <a:t>extraordinary 1.49577402122</a:t>
            </a:r>
          </a:p>
          <a:p>
            <a:r>
              <a:rPr lang="en-IN" sz="1500" dirty="0"/>
              <a:t>bad -1.46371254094</a:t>
            </a:r>
          </a:p>
          <a:p>
            <a:r>
              <a:rPr lang="en-IN" sz="1500" dirty="0"/>
              <a:t>worse -1.85024877462</a:t>
            </a:r>
          </a:p>
          <a:p>
            <a:r>
              <a:rPr lang="en-IN" sz="1500" dirty="0"/>
              <a:t>worst -2.55498408869</a:t>
            </a:r>
          </a:p>
        </p:txBody>
      </p:sp>
    </p:spTree>
    <p:extLst>
      <p:ext uri="{BB962C8B-B14F-4D97-AF65-F5344CB8AC3E}">
        <p14:creationId xmlns:p14="http://schemas.microsoft.com/office/powerpoint/2010/main" val="20830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4"/>
            <a:ext cx="9601200" cy="908282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04406"/>
            <a:ext cx="9601200" cy="1105547"/>
          </a:xfrm>
        </p:spPr>
        <p:txBody>
          <a:bodyPr>
            <a:normAutofit/>
          </a:bodyPr>
          <a:lstStyle/>
          <a:p>
            <a:r>
              <a:rPr lang="en-IN" sz="2100" dirty="0"/>
              <a:t>The event was so good that it is going to hold me back from the </a:t>
            </a:r>
            <a:r>
              <a:rPr lang="en-IN" sz="2100" dirty="0" smtClean="0"/>
              <a:t>theatres</a:t>
            </a:r>
          </a:p>
          <a:p>
            <a:r>
              <a:rPr lang="en-IN" sz="2100" dirty="0"/>
              <a:t>The trailer was so good that I was half-asleep.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46" y="1985440"/>
            <a:ext cx="4762006" cy="4054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0517" y="3689293"/>
            <a:ext cx="3057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Polarity Weights:</a:t>
            </a:r>
          </a:p>
          <a:p>
            <a:endParaRPr lang="en-IN" dirty="0" smtClean="0"/>
          </a:p>
          <a:p>
            <a:r>
              <a:rPr lang="en-IN" dirty="0" smtClean="0"/>
              <a:t>good 0.00664930290608</a:t>
            </a:r>
          </a:p>
          <a:p>
            <a:r>
              <a:rPr lang="en-IN" dirty="0"/>
              <a:t>back -</a:t>
            </a:r>
            <a:r>
              <a:rPr lang="en-IN" dirty="0" smtClean="0"/>
              <a:t>0.0111627460234</a:t>
            </a:r>
          </a:p>
          <a:p>
            <a:r>
              <a:rPr lang="en-IN" dirty="0"/>
              <a:t>half-asleep -1.89107583567</a:t>
            </a:r>
          </a:p>
        </p:txBody>
      </p:sp>
    </p:spTree>
    <p:extLst>
      <p:ext uri="{BB962C8B-B14F-4D97-AF65-F5344CB8AC3E}">
        <p14:creationId xmlns:p14="http://schemas.microsoft.com/office/powerpoint/2010/main" val="9985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3"/>
            <a:ext cx="9601200" cy="826467"/>
          </a:xfrm>
        </p:spPr>
        <p:txBody>
          <a:bodyPr/>
          <a:lstStyle/>
          <a:p>
            <a:r>
              <a:rPr lang="en-US" dirty="0" smtClean="0"/>
              <a:t>Running Times comparison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194834"/>
              </p:ext>
            </p:extLst>
          </p:nvPr>
        </p:nvGraphicFramePr>
        <p:xfrm>
          <a:off x="1295401" y="1448791"/>
          <a:ext cx="9601198" cy="437348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24921"/>
                <a:gridCol w="730916"/>
                <a:gridCol w="825978"/>
                <a:gridCol w="850271"/>
                <a:gridCol w="855552"/>
                <a:gridCol w="855552"/>
                <a:gridCol w="950614"/>
                <a:gridCol w="955895"/>
                <a:gridCol w="850271"/>
                <a:gridCol w="855552"/>
                <a:gridCol w="1045676"/>
              </a:tblGrid>
              <a:tr h="8885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 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tf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tf-idf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W2v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(cbow)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w2v- mod (</a:t>
                      </a:r>
                      <a:r>
                        <a:rPr lang="en-IN" sz="1500" dirty="0" err="1">
                          <a:effectLst/>
                        </a:rPr>
                        <a:t>cbow</a:t>
                      </a:r>
                      <a:r>
                        <a:rPr lang="en-IN" sz="1500" dirty="0">
                          <a:effectLst/>
                        </a:rPr>
                        <a:t>)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rgbClr val="FFFF00"/>
                          </a:solidFill>
                          <a:effectLst/>
                        </a:rPr>
                        <a:t>w2v-pol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rgbClr val="FFFF00"/>
                          </a:solidFill>
                          <a:effectLst/>
                        </a:rPr>
                        <a:t>(</a:t>
                      </a:r>
                      <a:r>
                        <a:rPr lang="en-IN" sz="1500" dirty="0" err="1">
                          <a:solidFill>
                            <a:srgbClr val="FFFF00"/>
                          </a:solidFill>
                          <a:effectLst/>
                        </a:rPr>
                        <a:t>cbow</a:t>
                      </a:r>
                      <a:r>
                        <a:rPr lang="en-IN" sz="1500" dirty="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  <a:endParaRPr lang="en-IN" sz="15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w2v(sg)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w2v-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mod(sg)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rgbClr val="FFFF00"/>
                          </a:solidFill>
                          <a:effectLst/>
                        </a:rPr>
                        <a:t>w2v-pol(sg)</a:t>
                      </a:r>
                      <a:endParaRPr lang="en-IN" sz="15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d2v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D2v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(cbow)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08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Vector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-ization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 time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6.423s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9.957s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171.92s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171.92 + 90s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171.92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+ 90s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891.71s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891.71s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+ 63s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891.71s + 63s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1837.6s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5224.2s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RFC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7.857s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10.237s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3.583s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3.921s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2.899s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3.827s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2.813s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3.415s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4.377s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5.896s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DT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33.72s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49.02s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4.780s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5.784s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6.324s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5.724s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5.421s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6.454s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6.606s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7.675s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GBC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0.979s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3.126s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2.212s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1.599s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1.578s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1.474s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1.425s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1.595s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2.263s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2.368s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LR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5.886s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2.078s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1.627s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0.849s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1.170s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0.834s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0.629s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0.459s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1.101s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2.356s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SGD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1.665s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0.142s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0.143s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0.118s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0.086s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0.090s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0.136s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0.105s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0.082s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0.190s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MNB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0.307s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0.108s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-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-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-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-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-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-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-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-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LSVM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5.160s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0.628s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14.244s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6.087s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u="sng" dirty="0">
                          <a:effectLst/>
                        </a:rPr>
                        <a:t>4.514s</a:t>
                      </a:r>
                      <a:endParaRPr lang="en-IN" sz="15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1.040s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0.682s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u="sng" dirty="0">
                          <a:effectLst/>
                        </a:rPr>
                        <a:t>0.461s</a:t>
                      </a:r>
                      <a:endParaRPr lang="en-IN" sz="15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16.330s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13.157s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4"/>
            <a:ext cx="9601200" cy="908282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961942"/>
              </p:ext>
            </p:extLst>
          </p:nvPr>
        </p:nvGraphicFramePr>
        <p:xfrm>
          <a:off x="1295400" y="1745671"/>
          <a:ext cx="9601199" cy="412151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18242"/>
                <a:gridCol w="814359"/>
                <a:gridCol w="843934"/>
                <a:gridCol w="855552"/>
                <a:gridCol w="855552"/>
                <a:gridCol w="950614"/>
                <a:gridCol w="950614"/>
                <a:gridCol w="855552"/>
                <a:gridCol w="855552"/>
                <a:gridCol w="855552"/>
                <a:gridCol w="1045676"/>
              </a:tblGrid>
              <a:tr h="846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 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tf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tf-idf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w2v</a:t>
                      </a:r>
                      <a:endParaRPr lang="en-IN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(cbow)</a:t>
                      </a:r>
                      <a:endParaRPr lang="en-IN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w2v-mod</a:t>
                      </a:r>
                      <a:endParaRPr lang="en-IN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(cbow)</a:t>
                      </a:r>
                      <a:endParaRPr lang="en-IN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00"/>
                          </a:solidFill>
                          <a:effectLst/>
                        </a:rPr>
                        <a:t>w2v-pol</a:t>
                      </a:r>
                      <a:endParaRPr lang="en-IN" sz="1500" b="1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00"/>
                          </a:solidFill>
                          <a:effectLst/>
                        </a:rPr>
                        <a:t>(</a:t>
                      </a:r>
                      <a:r>
                        <a:rPr lang="en-US" sz="1500" b="1" dirty="0" err="1">
                          <a:solidFill>
                            <a:srgbClr val="FFFF00"/>
                          </a:solidFill>
                          <a:effectLst/>
                        </a:rPr>
                        <a:t>cbow</a:t>
                      </a:r>
                      <a:r>
                        <a:rPr lang="en-US" sz="1500" b="1" dirty="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  <a:endParaRPr lang="en-IN" sz="15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w2v</a:t>
                      </a:r>
                      <a:endParaRPr lang="en-IN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(sg)</a:t>
                      </a:r>
                      <a:endParaRPr lang="en-IN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w2v-mod</a:t>
                      </a:r>
                      <a:endParaRPr lang="en-IN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(sg)</a:t>
                      </a:r>
                      <a:endParaRPr lang="en-IN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FF00"/>
                          </a:solidFill>
                          <a:effectLst/>
                        </a:rPr>
                        <a:t>w2v-pol</a:t>
                      </a:r>
                      <a:endParaRPr lang="en-IN" sz="15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FF00"/>
                          </a:solidFill>
                          <a:effectLst/>
                        </a:rPr>
                        <a:t>(sg)</a:t>
                      </a:r>
                      <a:endParaRPr lang="en-IN" sz="15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d2v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d2v</a:t>
                      </a:r>
                      <a:endParaRPr lang="en-IN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(bow)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RFC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78.05%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77.62%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74.18%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83.08%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84.98%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78.05%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84.75%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86.33%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73.34%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71.81%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DT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72.27%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70.94%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67.09%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77.1%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78.78%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71.16%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79.02%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80.78%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66.22%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63.76%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GBC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72.43%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72.24%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72.80%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81.97%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84.38%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76.48%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83.7%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86.60%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72.74%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69.90%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LR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85.39%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88.09%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85.29%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88.09%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88.55%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86.43%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83.53%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87.48%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86.24%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88.62%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SGD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83.73%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87.8%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80.18%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87.98%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88.58%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85.94%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86.91%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87.34%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79.44%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86.46%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MNB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82.94%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84.02%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   _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  _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  _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  _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  _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  _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 _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 _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LSVM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82.80%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86.16%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85.34%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88.1%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sng" kern="1200" dirty="0">
                          <a:effectLst/>
                        </a:rPr>
                        <a:t>88.68%</a:t>
                      </a:r>
                      <a:endParaRPr lang="en-IN" sz="1500" b="1" u="sng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87.28%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88.74%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sng" kern="1200" dirty="0">
                          <a:effectLst/>
                        </a:rPr>
                        <a:t>89.01%</a:t>
                      </a:r>
                      <a:endParaRPr lang="en-IN" sz="15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86.22%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88.708%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3"/>
            <a:ext cx="9601200" cy="826467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56104"/>
              </p:ext>
            </p:extLst>
          </p:nvPr>
        </p:nvGraphicFramePr>
        <p:xfrm>
          <a:off x="1295400" y="2138106"/>
          <a:ext cx="9601200" cy="227951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00045"/>
                <a:gridCol w="3200045"/>
                <a:gridCol w="3201110"/>
              </a:tblGrid>
              <a:tr h="1233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 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Doc2Vec</a:t>
                      </a:r>
                      <a:endParaRPr lang="en-IN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Our approach on Word2vec (LSVM classifier)</a:t>
                      </a:r>
                      <a:endParaRPr lang="en-IN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0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Stanford dataset</a:t>
                      </a:r>
                      <a:endParaRPr lang="en-IN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6470" algn="ctr"/>
                        </a:tabLst>
                      </a:pPr>
                      <a:r>
                        <a:rPr lang="en-IN" sz="2100">
                          <a:effectLst/>
                        </a:rPr>
                        <a:t>88.708</a:t>
                      </a:r>
                      <a:endParaRPr lang="en-IN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89.01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0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Pang Lee Dataset</a:t>
                      </a:r>
                      <a:endParaRPr lang="en-IN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86.75</a:t>
                      </a:r>
                      <a:endParaRPr lang="en-IN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1" dirty="0">
                          <a:solidFill>
                            <a:srgbClr val="C00000"/>
                          </a:solidFill>
                          <a:effectLst/>
                        </a:rPr>
                        <a:t>87.4</a:t>
                      </a:r>
                      <a:endParaRPr lang="en-IN" sz="2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59523"/>
            <a:ext cx="9601200" cy="48301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/>
              <a:t>Proposed Approach</a:t>
            </a:r>
          </a:p>
          <a:p>
            <a:pPr lvl="1">
              <a:lnSpc>
                <a:spcPct val="150000"/>
              </a:lnSpc>
            </a:pPr>
            <a:r>
              <a:rPr lang="en-US" sz="2150" dirty="0" smtClean="0"/>
              <a:t>Sentiment Classification done in very less time than Doc2Vec </a:t>
            </a:r>
            <a:r>
              <a:rPr lang="en-US" sz="2150" dirty="0" smtClean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50000"/>
              </a:lnSpc>
            </a:pPr>
            <a:r>
              <a:rPr lang="en-US" sz="2150" dirty="0" smtClean="0">
                <a:sym typeface="Wingdings" panose="05000000000000000000" pitchFamily="2" charset="2"/>
              </a:rPr>
              <a:t>Sentiment Classification takes the same space as </a:t>
            </a:r>
            <a:r>
              <a:rPr lang="en-US" sz="2150" dirty="0">
                <a:sym typeface="Wingdings" panose="05000000000000000000" pitchFamily="2" charset="2"/>
              </a:rPr>
              <a:t>in Word2Vec </a:t>
            </a:r>
          </a:p>
          <a:p>
            <a:pPr lvl="1">
              <a:lnSpc>
                <a:spcPct val="150000"/>
              </a:lnSpc>
            </a:pPr>
            <a:r>
              <a:rPr lang="en-US" sz="2150" dirty="0" smtClean="0"/>
              <a:t>Improved Accuracy than Word2Vec and comparable to Doc2Vec </a:t>
            </a:r>
            <a:r>
              <a:rPr lang="en-US" sz="2150" dirty="0" smtClean="0">
                <a:sym typeface="Wingdings" panose="05000000000000000000" pitchFamily="2" charset="2"/>
              </a:rPr>
              <a:t></a:t>
            </a:r>
            <a:endParaRPr lang="en-US" sz="2150" dirty="0" smtClean="0"/>
          </a:p>
          <a:p>
            <a:pPr>
              <a:lnSpc>
                <a:spcPct val="150000"/>
              </a:lnSpc>
            </a:pPr>
            <a:r>
              <a:rPr lang="en-US" sz="2300" dirty="0" smtClean="0"/>
              <a:t>Producers can improve marketing strategies by analyzing reviews in chunks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Distributers can plan their purchase better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smtClean="0"/>
              <a:t>Future Work</a:t>
            </a:r>
            <a:endParaRPr lang="en-IN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Include reviews from all social media like YouTube, Facebook</a:t>
            </a:r>
            <a:r>
              <a:rPr lang="en-IN" sz="2400" dirty="0" smtClean="0"/>
              <a:t>, Twitter, etc.</a:t>
            </a:r>
            <a:endParaRPr lang="en-IN" sz="2400" dirty="0"/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Extend to distributed systems</a:t>
            </a:r>
            <a:endParaRPr lang="en-IN" sz="2400" dirty="0"/>
          </a:p>
          <a:p>
            <a:pPr marL="274320" lvl="1" indent="0">
              <a:lnSpc>
                <a:spcPct val="150000"/>
              </a:lnSpc>
              <a:buNone/>
            </a:pPr>
            <a:endParaRPr lang="en-IN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5B1-8891-4F53-B74E-CCDD6ADEDAF3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3"/>
            <a:ext cx="9601200" cy="682651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878775"/>
            <a:ext cx="9914906" cy="5189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 smtClean="0"/>
              <a:t>[1] </a:t>
            </a:r>
            <a:r>
              <a:rPr lang="en-IN" sz="1200" dirty="0"/>
              <a:t>Maas, Andrew L. et al. “Learning Word Vectors for Sentiment Analysis.” ACL (2011).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[2] </a:t>
            </a:r>
            <a:r>
              <a:rPr lang="en-IN" sz="1200" dirty="0" err="1"/>
              <a:t>Rajaraman</a:t>
            </a:r>
            <a:r>
              <a:rPr lang="en-IN" sz="1200" dirty="0"/>
              <a:t>, A.; Ullman, J. D.  Mining of Massive Datasets. Cambridge University Press,</a:t>
            </a:r>
          </a:p>
          <a:p>
            <a:pPr marL="0" indent="0">
              <a:buNone/>
            </a:pPr>
            <a:r>
              <a:rPr lang="en-IN" sz="1200" dirty="0" smtClean="0"/>
              <a:t>[3] </a:t>
            </a:r>
            <a:r>
              <a:rPr lang="en-IN" sz="1200" dirty="0"/>
              <a:t>Tomas </a:t>
            </a:r>
            <a:r>
              <a:rPr lang="en-IN" sz="1200" dirty="0" err="1"/>
              <a:t>Mikolov</a:t>
            </a:r>
            <a:r>
              <a:rPr lang="en-IN" sz="1200" dirty="0"/>
              <a:t>, Kai Chen, Greg </a:t>
            </a:r>
            <a:r>
              <a:rPr lang="en-IN" sz="1200" dirty="0" err="1"/>
              <a:t>Corrado</a:t>
            </a:r>
            <a:r>
              <a:rPr lang="en-IN" sz="1200" dirty="0"/>
              <a:t>, and Jeffrey Dean. Efficient estimation of word representations in vector space. ICLR Workshop, 2013.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[4] </a:t>
            </a:r>
            <a:r>
              <a:rPr lang="en-IN" sz="1200" dirty="0"/>
              <a:t>Quoc Le, Tomas </a:t>
            </a:r>
            <a:r>
              <a:rPr lang="en-IN" sz="1200" dirty="0" err="1"/>
              <a:t>Mikolov</a:t>
            </a:r>
            <a:r>
              <a:rPr lang="en-IN" sz="1200" dirty="0"/>
              <a:t>; Distributed Representations of Sentences and Documents, Proceedings of the 31st International Conference on Machine Learning, PMLR 32(2):1188-1196, 2014.</a:t>
            </a:r>
          </a:p>
          <a:p>
            <a:pPr marL="0" indent="0">
              <a:buNone/>
            </a:pPr>
            <a:r>
              <a:rPr lang="en-IN" sz="1200" dirty="0" smtClean="0"/>
              <a:t>[5] </a:t>
            </a:r>
            <a:r>
              <a:rPr lang="en-IN" sz="1200" dirty="0"/>
              <a:t>Potts, Christopher. “On the negativity of negation.” (2011</a:t>
            </a:r>
            <a:r>
              <a:rPr lang="en-IN" sz="1200" dirty="0" smtClean="0"/>
              <a:t>).</a:t>
            </a:r>
          </a:p>
          <a:p>
            <a:pPr marL="0" indent="0">
              <a:buNone/>
            </a:pPr>
            <a:r>
              <a:rPr lang="en-IN" sz="1200" dirty="0" smtClean="0"/>
              <a:t>[6] </a:t>
            </a:r>
            <a:r>
              <a:rPr lang="en-IN" sz="1200" dirty="0"/>
              <a:t>Bo Pang, Lillian Lee, and </a:t>
            </a:r>
            <a:r>
              <a:rPr lang="en-IN" sz="1200" dirty="0" err="1"/>
              <a:t>Shivakumar</a:t>
            </a:r>
            <a:r>
              <a:rPr lang="en-IN" sz="1200" dirty="0"/>
              <a:t> </a:t>
            </a:r>
            <a:r>
              <a:rPr lang="en-IN" sz="1200" dirty="0" err="1"/>
              <a:t>Vaithyanathan</a:t>
            </a:r>
            <a:r>
              <a:rPr lang="en-IN" sz="1200" dirty="0"/>
              <a:t>, Thumbs up? Sentiment classification using machine learning techniques, Proceedings of EMNLP, pp. 79--86, 2002</a:t>
            </a:r>
            <a:r>
              <a:rPr lang="en-IN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[7] </a:t>
            </a:r>
            <a:r>
              <a:rPr lang="en-IN" sz="1200" dirty="0"/>
              <a:t>Malouf, Robert (2002). A Comparison of Algorithms for Maximum Entropy Parameter Estimation. Sixth Conf. on Natural Language Learning (</a:t>
            </a:r>
            <a:r>
              <a:rPr lang="en-IN" sz="1200" dirty="0" err="1"/>
              <a:t>CoNLL</a:t>
            </a:r>
            <a:r>
              <a:rPr lang="en-IN" sz="1200" dirty="0"/>
              <a:t>). pp. 49–55.</a:t>
            </a:r>
          </a:p>
          <a:p>
            <a:pPr marL="0" indent="0">
              <a:buNone/>
            </a:pPr>
            <a:r>
              <a:rPr lang="en-US" sz="1200" dirty="0" smtClean="0"/>
              <a:t>[8] </a:t>
            </a:r>
            <a:r>
              <a:rPr lang="en-IN" sz="1200" dirty="0"/>
              <a:t>Han J, </a:t>
            </a:r>
            <a:r>
              <a:rPr lang="en-IN" sz="1200" dirty="0" err="1"/>
              <a:t>Kamber</a:t>
            </a:r>
            <a:r>
              <a:rPr lang="en-IN" sz="1200" dirty="0"/>
              <a:t> M, Pei J (2006) Data Mining: Concepts and Techniques, Second Edition (The Morgan Kaufmann Series in Data Management Systems), 2nd ed.. Morgan Kaufmann, San Francisco, CA, USA. </a:t>
            </a:r>
            <a:endParaRPr lang="en-IN" sz="1200" dirty="0" smtClean="0"/>
          </a:p>
          <a:p>
            <a:pPr marL="0" indent="0">
              <a:buNone/>
            </a:pPr>
            <a:r>
              <a:rPr lang="en-US" sz="1200" dirty="0" smtClean="0"/>
              <a:t>[9] </a:t>
            </a:r>
            <a:r>
              <a:rPr lang="en-IN" sz="1200" dirty="0" err="1"/>
              <a:t>Vidushi</a:t>
            </a:r>
            <a:r>
              <a:rPr lang="en-IN" sz="1200" dirty="0"/>
              <a:t> Sharma, Sachin Rai, Anurag Dev, a Comprehensive Study of Artificial Neural Networks, Volume 2, Issue 10, October 2012</a:t>
            </a:r>
            <a:r>
              <a:rPr lang="en-IN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[10] </a:t>
            </a:r>
            <a:r>
              <a:rPr lang="en-IN" sz="1200" dirty="0"/>
              <a:t>Andrew Ng, Machine Learning Yearning, Draft Version 0.5, 2016</a:t>
            </a:r>
            <a:r>
              <a:rPr lang="en-IN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[11] </a:t>
            </a:r>
            <a:r>
              <a:rPr lang="en-IN" sz="1200" dirty="0"/>
              <a:t>Pang, B., Lee, Lillian, a Sentimental Education: Sentiment Analysis Using Subjectivity Summarization Based on Minimum Cuts. In: Proc. of the 42nd ACL, pp. 271–278, 2004.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2246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existing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07674"/>
            <a:ext cx="9601200" cy="439322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Gross Prediction models are mostly static and don’t focus on improving them</a:t>
            </a:r>
          </a:p>
          <a:p>
            <a:r>
              <a:rPr lang="en-US" sz="2600" dirty="0" smtClean="0"/>
              <a:t>Reviews predicted are after the movie release just for analysis</a:t>
            </a:r>
          </a:p>
          <a:p>
            <a:r>
              <a:rPr lang="en-US" sz="2600" dirty="0" smtClean="0"/>
              <a:t>Review analysis using Sentiment analysis take considerable time and space for prediction to give better results.</a:t>
            </a:r>
            <a:endParaRPr lang="en-IN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4"/>
            <a:ext cx="9601200" cy="837030"/>
          </a:xfrm>
        </p:spPr>
        <p:txBody>
          <a:bodyPr/>
          <a:lstStyle/>
          <a:p>
            <a:pPr algn="ctr"/>
            <a:r>
              <a:rPr lang="en-IN" dirty="0" smtClean="0"/>
              <a:t>Gross Profit Prediction Model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BB3B-4AE9-4B9D-A313-06162F7120EA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24" y="1338508"/>
            <a:ext cx="6323718" cy="45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3"/>
            <a:ext cx="9601200" cy="826467"/>
          </a:xfrm>
        </p:spPr>
        <p:txBody>
          <a:bodyPr/>
          <a:lstStyle/>
          <a:p>
            <a:pPr algn="ctr"/>
            <a:r>
              <a:rPr lang="en-US" dirty="0" smtClean="0"/>
              <a:t>Review Model Preparation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75" y="1191137"/>
            <a:ext cx="4857008" cy="4604696"/>
          </a:xfrm>
        </p:spPr>
      </p:pic>
    </p:spTree>
    <p:extLst>
      <p:ext uri="{BB962C8B-B14F-4D97-AF65-F5344CB8AC3E}">
        <p14:creationId xmlns:p14="http://schemas.microsoft.com/office/powerpoint/2010/main" val="424969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124"/>
            <a:ext cx="9601200" cy="94390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Collection and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 Collection</a:t>
            </a:r>
          </a:p>
          <a:p>
            <a:pPr lvl="2">
              <a:lnSpc>
                <a:spcPct val="100000"/>
              </a:lnSpc>
            </a:pPr>
            <a:r>
              <a:rPr lang="en-IN" sz="2200" dirty="0"/>
              <a:t>Open source data available from </a:t>
            </a:r>
            <a:r>
              <a:rPr lang="en-IN" sz="2200" dirty="0" smtClean="0"/>
              <a:t>imdb.com</a:t>
            </a:r>
          </a:p>
          <a:p>
            <a:r>
              <a:rPr lang="en-IN" sz="2400" dirty="0"/>
              <a:t>Two new derived attributes prepared</a:t>
            </a:r>
            <a:endParaRPr lang="en-US" sz="2400" dirty="0" smtClean="0"/>
          </a:p>
          <a:p>
            <a:pPr lvl="2">
              <a:lnSpc>
                <a:spcPct val="100000"/>
              </a:lnSpc>
            </a:pPr>
            <a:r>
              <a:rPr lang="en-IN" sz="2200" dirty="0" err="1"/>
              <a:t>Actors_fb_likes</a:t>
            </a:r>
            <a:r>
              <a:rPr lang="en-IN" sz="2200" dirty="0"/>
              <a:t> = Actor_1_fb_likes + Actor_2_fb_likes + </a:t>
            </a:r>
            <a:r>
              <a:rPr lang="en-IN" sz="2200" dirty="0" smtClean="0"/>
              <a:t>Actor_3_fb_likes</a:t>
            </a:r>
          </a:p>
          <a:p>
            <a:pPr lvl="2">
              <a:lnSpc>
                <a:spcPct val="100000"/>
              </a:lnSpc>
            </a:pPr>
            <a:r>
              <a:rPr lang="en-IN" sz="2200" dirty="0" err="1"/>
              <a:t>Tot_fb_likes</a:t>
            </a:r>
            <a:r>
              <a:rPr lang="en-IN" sz="2200" dirty="0"/>
              <a:t> = </a:t>
            </a:r>
            <a:r>
              <a:rPr lang="en-IN" sz="2200" dirty="0" err="1"/>
              <a:t>Actors_fb_likes</a:t>
            </a:r>
            <a:r>
              <a:rPr lang="en-IN" sz="2200" dirty="0"/>
              <a:t> + 0.9*</a:t>
            </a:r>
            <a:r>
              <a:rPr lang="en-IN" sz="2200" dirty="0" err="1"/>
              <a:t>Director_fb_likes</a:t>
            </a:r>
            <a:endParaRPr lang="en-IN" sz="2200" dirty="0" smtClean="0"/>
          </a:p>
          <a:p>
            <a:pPr marL="506412" lvl="2" indent="0">
              <a:lnSpc>
                <a:spcPct val="100000"/>
              </a:lnSpc>
              <a:buNone/>
            </a:pPr>
            <a:endParaRPr lang="en-IN" sz="215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75560"/>
            <a:ext cx="9601200" cy="1142385"/>
          </a:xfrm>
        </p:spPr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Workflow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5" y="1338508"/>
            <a:ext cx="7701576" cy="4479488"/>
          </a:xfrm>
        </p:spPr>
      </p:pic>
    </p:spTree>
    <p:extLst>
      <p:ext uri="{BB962C8B-B14F-4D97-AF65-F5344CB8AC3E}">
        <p14:creationId xmlns:p14="http://schemas.microsoft.com/office/powerpoint/2010/main" val="14220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err="1"/>
              <a:t>Preprocessed</a:t>
            </a:r>
            <a:r>
              <a:rPr lang="en-IN" b="0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err="1"/>
              <a:t>Preprocessed</a:t>
            </a:r>
            <a:r>
              <a:rPr lang="en-IN" sz="2800" dirty="0"/>
              <a:t> data </a:t>
            </a:r>
            <a:r>
              <a:rPr lang="en-IN" sz="2800" dirty="0" smtClean="0"/>
              <a:t>contained </a:t>
            </a:r>
            <a:r>
              <a:rPr lang="en-IN" sz="2800" dirty="0"/>
              <a:t>following useful </a:t>
            </a:r>
            <a:r>
              <a:rPr lang="en-IN" sz="2800" dirty="0" smtClean="0"/>
              <a:t>attributes</a:t>
            </a:r>
          </a:p>
          <a:p>
            <a:pPr lvl="1"/>
            <a:r>
              <a:rPr lang="en-US" sz="2400" dirty="0" err="1"/>
              <a:t>Actors_fb_likes</a:t>
            </a:r>
            <a:endParaRPr lang="en-US" sz="2400" dirty="0"/>
          </a:p>
          <a:p>
            <a:pPr lvl="1"/>
            <a:r>
              <a:rPr lang="en-US" sz="2400" dirty="0" err="1"/>
              <a:t>Director_fb_likes</a:t>
            </a:r>
            <a:endParaRPr lang="en-US" sz="2400" dirty="0"/>
          </a:p>
          <a:p>
            <a:pPr lvl="1"/>
            <a:r>
              <a:rPr lang="en-US" sz="2400" dirty="0" err="1"/>
              <a:t>Tot_fb_likes</a:t>
            </a:r>
            <a:endParaRPr lang="en-US" sz="2400" dirty="0"/>
          </a:p>
          <a:p>
            <a:pPr lvl="1"/>
            <a:r>
              <a:rPr lang="en-US" sz="2400" dirty="0" err="1"/>
              <a:t>Cast_total_fb_likes</a:t>
            </a:r>
            <a:endParaRPr lang="en-US" sz="2400" dirty="0"/>
          </a:p>
          <a:p>
            <a:pPr lvl="1"/>
            <a:r>
              <a:rPr lang="en-US" sz="2400" dirty="0" err="1"/>
              <a:t>Imdb_Score</a:t>
            </a:r>
            <a:endParaRPr lang="en-US" sz="2400" dirty="0"/>
          </a:p>
          <a:p>
            <a:pPr lvl="1"/>
            <a:r>
              <a:rPr lang="en-US" sz="2400" dirty="0"/>
              <a:t>Genre</a:t>
            </a:r>
          </a:p>
          <a:p>
            <a:pPr lvl="1"/>
            <a:r>
              <a:rPr lang="en-US" sz="2400" dirty="0"/>
              <a:t>Budget</a:t>
            </a:r>
          </a:p>
          <a:p>
            <a:pPr lvl="1"/>
            <a:r>
              <a:rPr lang="en-US" sz="2400" dirty="0" err="1"/>
              <a:t>Release_year</a:t>
            </a:r>
            <a:endParaRPr lang="en-US" sz="2400" dirty="0"/>
          </a:p>
          <a:p>
            <a:pPr lvl="1"/>
            <a:r>
              <a:rPr lang="en-US" sz="2400" dirty="0" err="1"/>
              <a:t>Movie_fb_likes</a:t>
            </a:r>
            <a:endParaRPr lang="en-US" sz="2400" dirty="0"/>
          </a:p>
          <a:p>
            <a:pPr lvl="1"/>
            <a:r>
              <a:rPr lang="en-US" sz="2400" dirty="0"/>
              <a:t>Gross</a:t>
            </a:r>
          </a:p>
          <a:p>
            <a:pPr lvl="1"/>
            <a:endParaRPr lang="en-IN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652B-A74D-4DAD-B9F2-3BB862AE70D0}" type="datetime1">
              <a:rPr lang="en-IN" smtClean="0"/>
              <a:t>09-05-2017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1958</Words>
  <Application>Microsoft Office PowerPoint</Application>
  <PresentationFormat>Widescreen</PresentationFormat>
  <Paragraphs>501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Diamond Grid 16x9</vt:lpstr>
      <vt:lpstr>Efficient Word2Vec Vectors for Sentiment Analysis to Improve Commercial Movie Success</vt:lpstr>
      <vt:lpstr>Outline</vt:lpstr>
      <vt:lpstr>Introduction</vt:lpstr>
      <vt:lpstr>Problems with existing solutions</vt:lpstr>
      <vt:lpstr>Gross Profit Prediction Model</vt:lpstr>
      <vt:lpstr>Review Model Preparation</vt:lpstr>
      <vt:lpstr>Data Collection and Preprocessing</vt:lpstr>
      <vt:lpstr>Data Preprocessing Workflow</vt:lpstr>
      <vt:lpstr>Preprocessed Data</vt:lpstr>
      <vt:lpstr>Target Attribute</vt:lpstr>
      <vt:lpstr>Genre Splitting</vt:lpstr>
      <vt:lpstr>Our Environment</vt:lpstr>
      <vt:lpstr> Classifiers:  Logistic Regression</vt:lpstr>
      <vt:lpstr>Classifiers(Continued…)  Support vector machine(SVM)</vt:lpstr>
      <vt:lpstr>Classifiers(Continued…)</vt:lpstr>
      <vt:lpstr>Visualizing Decision Tree (A part of it)</vt:lpstr>
      <vt:lpstr>Comparing Accuracies</vt:lpstr>
      <vt:lpstr>Sentiment Analysis for Movie Reviews</vt:lpstr>
      <vt:lpstr>What are Vector Space Models ?</vt:lpstr>
      <vt:lpstr>Term Frequency (tf)</vt:lpstr>
      <vt:lpstr>Inverse Document Frequency (idf)</vt:lpstr>
      <vt:lpstr>Word2Vec Representations </vt:lpstr>
      <vt:lpstr>Word2Vec Models (CBOW and Skip-Gram)</vt:lpstr>
      <vt:lpstr>Word2Vec Models (CBOW and Skip-Gram)</vt:lpstr>
      <vt:lpstr>Word2Vec Visualization Examples</vt:lpstr>
      <vt:lpstr>Mean Embedding Vectorizer on word2vec</vt:lpstr>
      <vt:lpstr>Doc2Vec</vt:lpstr>
      <vt:lpstr>Proposed Approach</vt:lpstr>
      <vt:lpstr>Proposed Approach</vt:lpstr>
      <vt:lpstr>Example</vt:lpstr>
      <vt:lpstr>Another Example</vt:lpstr>
      <vt:lpstr>Running Times comparison</vt:lpstr>
      <vt:lpstr>Accuracy Comparison</vt:lpstr>
      <vt:lpstr>PowerPoint Presentation</vt:lpstr>
      <vt:lpstr>Conclusion and Future Work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2017-02-20T19:27:57Z</dcterms:created>
  <dcterms:modified xsi:type="dcterms:W3CDTF">2017-05-09T04:35:23Z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