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4" r:id="rId12"/>
    <p:sldId id="268"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spc="-114" dirty="0">
                <a:latin typeface="Trebuchet MS"/>
                <a:cs typeface="Trebuchet MS"/>
              </a:rPr>
              <a:t>ABHILASH P  </a:t>
            </a:r>
            <a:endParaRPr sz="3200" dirty="0">
              <a:latin typeface="Trebuchet MS"/>
              <a:cs typeface="Trebuchet MS"/>
            </a:endParaRPr>
          </a:p>
        </p:txBody>
      </p:sp>
      <p:sp>
        <p:nvSpPr>
          <p:cNvPr id="8" name="object 8"/>
          <p:cNvSpPr txBox="1"/>
          <p:nvPr/>
        </p:nvSpPr>
        <p:spPr>
          <a:xfrm>
            <a:off x="6484620" y="2821622"/>
            <a:ext cx="2982282" cy="751488"/>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accent2"/>
                </a:solidFill>
                <a:latin typeface="Trebuchet MS"/>
                <a:cs typeface="Trebuchet MS"/>
              </a:rPr>
              <a:t>Key logger For Legitimate Purpose </a:t>
            </a:r>
            <a:endParaRPr sz="2400" dirty="0">
              <a:solidFill>
                <a:schemeClr val="accent2"/>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9" name="TextBox 8">
            <a:extLst>
              <a:ext uri="{FF2B5EF4-FFF2-40B4-BE49-F238E27FC236}">
                <a16:creationId xmlns:a16="http://schemas.microsoft.com/office/drawing/2014/main" id="{2F74A70D-2C10-8A5D-06CD-1058D57BF802}"/>
              </a:ext>
            </a:extLst>
          </p:cNvPr>
          <p:cNvSpPr txBox="1"/>
          <p:nvPr/>
        </p:nvSpPr>
        <p:spPr>
          <a:xfrm>
            <a:off x="2986765" y="2654158"/>
            <a:ext cx="6457272" cy="1200329"/>
          </a:xfrm>
          <a:prstGeom prst="rect">
            <a:avLst/>
          </a:prstGeom>
          <a:noFill/>
        </p:spPr>
        <p:txBody>
          <a:bodyPr wrap="square" rtlCol="0">
            <a:spAutoFit/>
          </a:bodyPr>
          <a:lstStyle/>
          <a:p>
            <a:pPr algn="l"/>
            <a:r>
              <a:rPr lang="en-IN" dirty="0"/>
              <a:t>•By leveraging </a:t>
            </a:r>
            <a:r>
              <a:rPr lang="en-IN" dirty="0" err="1"/>
              <a:t>keyloggers</a:t>
            </a:r>
            <a:r>
              <a:rPr lang="en-IN" dirty="0"/>
              <a:t> for legitimate purposes, users can gain valuable insights into user behaviour, identify areas for improvement, and take proactive steps to achieve their goals while maintaining a balance between monitoring and privacy.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970143" y="61120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373" y="3463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6862017" y="65547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604816" cy="4824398"/>
          </a:xfrm>
          <a:prstGeom prst="rect">
            <a:avLst/>
          </a:prstGeom>
        </p:spPr>
        <p:txBody>
          <a:bodyPr vert="horz" wrap="square" lIns="0" tIns="12700" rIns="0" bIns="0" rtlCol="0">
            <a:spAutoFit/>
          </a:bodyPr>
          <a:lstStyle/>
          <a:p>
            <a:pPr marL="12700">
              <a:lnSpc>
                <a:spcPct val="100000"/>
              </a:lnSpc>
              <a:spcBef>
                <a:spcPts val="100"/>
              </a:spcBef>
            </a:pPr>
            <a:r>
              <a:rPr lang="en-IN" sz="1800" spc="-10" dirty="0">
                <a:latin typeface="Trebuchet MS"/>
                <a:cs typeface="Trebuchet MS"/>
              </a:rPr>
              <a:t>  • A </a:t>
            </a:r>
            <a:r>
              <a:rPr lang="en-IN" sz="1800" spc="-10" dirty="0" err="1">
                <a:latin typeface="Trebuchet MS"/>
                <a:cs typeface="Trebuchet MS"/>
              </a:rPr>
              <a:t>keylogger</a:t>
            </a:r>
            <a:r>
              <a:rPr lang="en-IN" sz="1800" spc="-10" dirty="0">
                <a:latin typeface="Trebuchet MS"/>
                <a:cs typeface="Trebuchet MS"/>
              </a:rPr>
              <a:t> for legitimate purposes is a software tool designed to monitor and record user activities on a computer or mobile device for lawful and ethical reasons. Unlike malicious </a:t>
            </a:r>
            <a:r>
              <a:rPr lang="en-IN" sz="1800" spc="-10" dirty="0" err="1">
                <a:latin typeface="Trebuchet MS"/>
                <a:cs typeface="Trebuchet MS"/>
              </a:rPr>
              <a:t>keyloggers</a:t>
            </a:r>
            <a:r>
              <a:rPr lang="en-IN" sz="1800" spc="-10" dirty="0">
                <a:latin typeface="Trebuchet MS"/>
                <a:cs typeface="Trebuchet MS"/>
              </a:rPr>
              <a:t>, which are often used for unauthorized surveillance or data theft, </a:t>
            </a:r>
            <a:r>
              <a:rPr lang="en-IN" sz="1800" spc="-10" dirty="0" err="1">
                <a:latin typeface="Trebuchet MS"/>
                <a:cs typeface="Trebuchet MS"/>
              </a:rPr>
              <a:t>keyloggers</a:t>
            </a:r>
            <a:r>
              <a:rPr lang="en-IN" sz="1800" spc="-10" dirty="0">
                <a:latin typeface="Trebuchet MS"/>
                <a:cs typeface="Trebuchet MS"/>
              </a:rPr>
              <a:t> for legitimate purposes are used in situations where monitoring and logging user activities are justified and permissible. </a:t>
            </a:r>
          </a:p>
          <a:p>
            <a:pPr marL="12700">
              <a:lnSpc>
                <a:spcPct val="100000"/>
              </a:lnSpc>
              <a:spcBef>
                <a:spcPts val="100"/>
              </a:spcBef>
            </a:pPr>
            <a:endParaRPr lang="en-IN" spc="-10" dirty="0">
              <a:latin typeface="Trebuchet MS"/>
              <a:cs typeface="Trebuchet MS"/>
            </a:endParaRPr>
          </a:p>
          <a:p>
            <a:pPr marL="12700">
              <a:lnSpc>
                <a:spcPct val="100000"/>
              </a:lnSpc>
              <a:spcBef>
                <a:spcPts val="100"/>
              </a:spcBef>
            </a:pPr>
            <a:r>
              <a:rPr lang="en-IN" spc="-10" dirty="0">
                <a:latin typeface="Trebuchet MS"/>
                <a:cs typeface="Trebuchet MS"/>
              </a:rPr>
              <a:t>•Research existing keylogging techniques and Python libraries suitable for implementing </a:t>
            </a:r>
            <a:r>
              <a:rPr lang="en-IN" spc="-10" dirty="0" err="1">
                <a:latin typeface="Trebuchet MS"/>
                <a:cs typeface="Trebuchet MS"/>
              </a:rPr>
              <a:t>keyloggers</a:t>
            </a:r>
            <a:r>
              <a:rPr lang="en-IN" spc="-10" dirty="0">
                <a:latin typeface="Trebuchet MS"/>
                <a:cs typeface="Trebuchet MS"/>
              </a:rPr>
              <a:t>, such as </a:t>
            </a:r>
            <a:r>
              <a:rPr lang="en-IN" spc="-10" dirty="0" err="1">
                <a:latin typeface="Trebuchet MS"/>
                <a:cs typeface="Trebuchet MS"/>
              </a:rPr>
              <a:t>pynput</a:t>
            </a:r>
            <a:r>
              <a:rPr lang="en-IN" spc="-10" dirty="0">
                <a:latin typeface="Trebuchet MS"/>
                <a:cs typeface="Trebuchet MS"/>
              </a:rPr>
              <a:t> or </a:t>
            </a:r>
            <a:r>
              <a:rPr lang="en-IN" spc="-10" dirty="0" err="1">
                <a:latin typeface="Trebuchet MS"/>
                <a:cs typeface="Trebuchet MS"/>
              </a:rPr>
              <a:t>pyHook</a:t>
            </a:r>
            <a:r>
              <a:rPr lang="en-IN" spc="-10" dirty="0">
                <a:latin typeface="Trebuchet MS"/>
                <a:cs typeface="Trebuchet MS"/>
              </a:rPr>
              <a:t>.</a:t>
            </a:r>
          </a:p>
          <a:p>
            <a:pPr marL="12700">
              <a:lnSpc>
                <a:spcPct val="100000"/>
              </a:lnSpc>
              <a:spcBef>
                <a:spcPts val="100"/>
              </a:spcBef>
            </a:pPr>
            <a:endParaRPr lang="en-IN" spc="-10" dirty="0">
              <a:latin typeface="Trebuchet MS"/>
              <a:cs typeface="Trebuchet MS"/>
            </a:endParaRPr>
          </a:p>
          <a:p>
            <a:pPr marL="12700">
              <a:lnSpc>
                <a:spcPct val="100000"/>
              </a:lnSpc>
              <a:spcBef>
                <a:spcPts val="100"/>
              </a:spcBef>
            </a:pPr>
            <a:r>
              <a:rPr lang="en-IN" spc="-10" dirty="0">
                <a:latin typeface="Trebuchet MS"/>
                <a:cs typeface="Trebuchet MS"/>
              </a:rPr>
              <a:t>•Familiarize yourself with the chosen keylogging library and its documentation, understanding how to capture keystrokes, mouse events, and other user activities.</a:t>
            </a:r>
          </a:p>
          <a:p>
            <a:pPr marL="12700">
              <a:lnSpc>
                <a:spcPct val="100000"/>
              </a:lnSpc>
              <a:spcBef>
                <a:spcPts val="100"/>
              </a:spcBef>
            </a:pPr>
            <a:endParaRPr lang="en-IN" sz="1800" spc="-10" dirty="0">
              <a:latin typeface="Trebuchet MS"/>
              <a:cs typeface="Trebuchet MS"/>
            </a:endParaRPr>
          </a:p>
          <a:p>
            <a:pPr marL="12700">
              <a:lnSpc>
                <a:spcPct val="100000"/>
              </a:lnSpc>
              <a:spcBef>
                <a:spcPts val="100"/>
              </a:spcBef>
            </a:pPr>
            <a:r>
              <a:rPr lang="en-IN" sz="1800" spc="-10" dirty="0">
                <a:latin typeface="Trebuchet MS"/>
                <a:cs typeface="Trebuchet MS"/>
              </a:rPr>
              <a:t>•Write the code to implement </a:t>
            </a:r>
            <a:r>
              <a:rPr lang="en-IN" sz="1800" spc="-10" dirty="0" err="1">
                <a:latin typeface="Trebuchet MS"/>
                <a:cs typeface="Trebuchet MS"/>
              </a:rPr>
              <a:t>keylogger</a:t>
            </a:r>
            <a:r>
              <a:rPr lang="en-IN" sz="1800" spc="-10" dirty="0">
                <a:latin typeface="Trebuchet MS"/>
                <a:cs typeface="Trebuchet MS"/>
              </a:rPr>
              <a:t> functionality using Python and the chosen keylogging library.</a:t>
            </a:r>
          </a:p>
          <a:p>
            <a:pPr marL="12700">
              <a:lnSpc>
                <a:spcPct val="100000"/>
              </a:lnSpc>
              <a:spcBef>
                <a:spcPts val="100"/>
              </a:spcBef>
            </a:pPr>
            <a:endParaRPr lang="en-IN" spc="-10" dirty="0">
              <a:latin typeface="Trebuchet MS"/>
              <a:cs typeface="Trebuchet MS"/>
            </a:endParaRPr>
          </a:p>
          <a:p>
            <a:pPr marL="12700">
              <a:lnSpc>
                <a:spcPct val="100000"/>
              </a:lnSpc>
              <a:spcBef>
                <a:spcPts val="100"/>
              </a:spcBef>
            </a:pPr>
            <a:r>
              <a:rPr lang="en-IN" sz="1800" spc="-10" dirty="0">
                <a:latin typeface="Trebuchet MS"/>
                <a:cs typeface="Trebuchet MS"/>
              </a:rPr>
              <a:t>•Capture keystrokes, mouse events, and other user activities, storing them in log files or databases.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98A638-04B2-1FAC-0DE7-16D16FAEA8E3}"/>
              </a:ext>
            </a:extLst>
          </p:cNvPr>
          <p:cNvSpPr>
            <a:spLocks noGrp="1"/>
          </p:cNvSpPr>
          <p:nvPr>
            <p:ph type="body" idx="1"/>
          </p:nvPr>
        </p:nvSpPr>
        <p:spPr>
          <a:xfrm>
            <a:off x="428090" y="733868"/>
            <a:ext cx="8818652" cy="3323987"/>
          </a:xfrm>
        </p:spPr>
        <p:txBody>
          <a:bodyPr/>
          <a:lstStyle/>
          <a:p>
            <a:r>
              <a:rPr lang="en-IN" dirty="0"/>
              <a:t>•Plan for the deployment and distribution of the </a:t>
            </a:r>
            <a:r>
              <a:rPr lang="en-IN" dirty="0" err="1"/>
              <a:t>keylogger</a:t>
            </a:r>
            <a:r>
              <a:rPr lang="en-IN" dirty="0"/>
              <a:t> application, considering factors such as user privacy, consent, and legal compliance.</a:t>
            </a:r>
          </a:p>
          <a:p>
            <a:endParaRPr lang="en-IN" dirty="0"/>
          </a:p>
          <a:p>
            <a:r>
              <a:rPr lang="en-IN" dirty="0"/>
              <a:t>•Deploy the </a:t>
            </a:r>
            <a:r>
              <a:rPr lang="en-IN" dirty="0" err="1"/>
              <a:t>keylogger</a:t>
            </a:r>
            <a:r>
              <a:rPr lang="en-IN" dirty="0"/>
              <a:t> application to target platforms and distribute it through appropriate channels, such as software repositories or official websites.</a:t>
            </a:r>
          </a:p>
          <a:p>
            <a:endParaRPr lang="en-IN" dirty="0"/>
          </a:p>
          <a:p>
            <a:r>
              <a:rPr lang="en-IN" dirty="0"/>
              <a:t>•Consider ethical considerations surrounding the use of </a:t>
            </a:r>
            <a:r>
              <a:rPr lang="en-IN" dirty="0" err="1"/>
              <a:t>keyloggers</a:t>
            </a:r>
            <a:r>
              <a:rPr lang="en-IN" dirty="0"/>
              <a:t>, including privacy, consent, and responsible usage.</a:t>
            </a:r>
          </a:p>
          <a:p>
            <a:endParaRPr lang="en-IN" dirty="0"/>
          </a:p>
          <a:p>
            <a:r>
              <a:rPr lang="en-IN" dirty="0"/>
              <a:t>•Monitor for feedback and suggestions from users, and plan for future enhancements or updates to the </a:t>
            </a:r>
            <a:r>
              <a:rPr lang="en-IN" dirty="0" err="1"/>
              <a:t>keylogger</a:t>
            </a:r>
            <a:r>
              <a:rPr lang="en-IN" dirty="0"/>
              <a:t> application based on user needs and technological advancements.</a:t>
            </a:r>
          </a:p>
          <a:p>
            <a:endParaRPr lang="en-US" dirty="0"/>
          </a:p>
        </p:txBody>
      </p:sp>
      <p:pic>
        <p:nvPicPr>
          <p:cNvPr id="2" name="Picture 1">
            <a:extLst>
              <a:ext uri="{FF2B5EF4-FFF2-40B4-BE49-F238E27FC236}">
                <a16:creationId xmlns:a16="http://schemas.microsoft.com/office/drawing/2014/main" id="{C30E0D44-1371-98C4-39C0-BC71B35F7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943" y="4929151"/>
            <a:ext cx="9646339" cy="1539119"/>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CEC2D352-EEEB-5A60-F7B9-733FD6EA236F}"/>
              </a:ext>
            </a:extLst>
          </p:cNvPr>
          <p:cNvSpPr txBox="1"/>
          <p:nvPr/>
        </p:nvSpPr>
        <p:spPr>
          <a:xfrm>
            <a:off x="924707" y="4308837"/>
            <a:ext cx="2531846" cy="400110"/>
          </a:xfrm>
          <a:prstGeom prst="rect">
            <a:avLst/>
          </a:prstGeom>
          <a:noFill/>
        </p:spPr>
        <p:txBody>
          <a:bodyPr wrap="square" rtlCol="0">
            <a:spAutoFit/>
          </a:bodyPr>
          <a:lstStyle/>
          <a:p>
            <a:pPr algn="l"/>
            <a:r>
              <a:rPr lang="en-IN" sz="2000" dirty="0">
                <a:solidFill>
                  <a:schemeClr val="accent2"/>
                </a:solidFill>
              </a:rPr>
              <a:t>OUTPUT</a:t>
            </a:r>
            <a:r>
              <a:rPr lang="en-IN" dirty="0"/>
              <a:t> </a:t>
            </a:r>
            <a:endParaRPr lang="en-US" dirty="0"/>
          </a:p>
        </p:txBody>
      </p:sp>
    </p:spTree>
    <p:extLst>
      <p:ext uri="{BB962C8B-B14F-4D97-AF65-F5344CB8AC3E}">
        <p14:creationId xmlns:p14="http://schemas.microsoft.com/office/powerpoint/2010/main" val="344808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339323"/>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17AD2AC6-47AC-ABD8-E6D7-43E0969BE676}"/>
              </a:ext>
            </a:extLst>
          </p:cNvPr>
          <p:cNvSpPr txBox="1"/>
          <p:nvPr/>
        </p:nvSpPr>
        <p:spPr>
          <a:xfrm rot="10800000" flipV="1">
            <a:off x="1298574" y="2478500"/>
            <a:ext cx="6773115" cy="1200329"/>
          </a:xfrm>
          <a:prstGeom prst="rect">
            <a:avLst/>
          </a:prstGeom>
          <a:noFill/>
        </p:spPr>
        <p:txBody>
          <a:bodyPr wrap="square" rtlCol="0">
            <a:spAutoFit/>
          </a:bodyPr>
          <a:lstStyle/>
          <a:p>
            <a:pPr algn="l"/>
            <a:r>
              <a:rPr lang="en-IN" dirty="0"/>
              <a:t>The result of the </a:t>
            </a:r>
            <a:r>
              <a:rPr lang="en-IN" dirty="0" err="1"/>
              <a:t>Keylogger</a:t>
            </a:r>
            <a:r>
              <a:rPr lang="en-IN" dirty="0"/>
              <a:t> for legitimate purposes project would be a functional and reliable software application that effectively monitors and logs user activities on a computer or mobile device for lawful and ethical reasons.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9C17052-17B6-277B-0308-ADD0D52AE93A}"/>
              </a:ext>
            </a:extLst>
          </p:cNvPr>
          <p:cNvSpPr txBox="1"/>
          <p:nvPr/>
        </p:nvSpPr>
        <p:spPr>
          <a:xfrm>
            <a:off x="828311" y="1890871"/>
            <a:ext cx="4271694" cy="707886"/>
          </a:xfrm>
          <a:prstGeom prst="rect">
            <a:avLst/>
          </a:prstGeom>
          <a:noFill/>
        </p:spPr>
        <p:txBody>
          <a:bodyPr wrap="square" rtlCol="0">
            <a:spAutoFit/>
          </a:bodyPr>
          <a:lstStyle/>
          <a:p>
            <a:pPr algn="l"/>
            <a:r>
              <a:rPr lang="en-IN" sz="2000" dirty="0">
                <a:solidFill>
                  <a:schemeClr val="accent1"/>
                </a:solidFill>
              </a:rPr>
              <a:t>Using Key Logger For Legitimate Purpose </a:t>
            </a:r>
            <a:endParaRPr lang="en-US" sz="20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F8E23C8C-850B-A316-6CF1-7B760C5D7715}"/>
              </a:ext>
            </a:extLst>
          </p:cNvPr>
          <p:cNvSpPr txBox="1"/>
          <p:nvPr/>
        </p:nvSpPr>
        <p:spPr>
          <a:xfrm>
            <a:off x="1933513" y="1507806"/>
            <a:ext cx="7442366" cy="4524315"/>
          </a:xfrm>
          <a:prstGeom prst="rect">
            <a:avLst/>
          </a:prstGeom>
          <a:noFill/>
        </p:spPr>
        <p:txBody>
          <a:bodyPr wrap="square" rtlCol="0">
            <a:spAutoFit/>
          </a:bodyPr>
          <a:lstStyle/>
          <a:p>
            <a:pPr marL="342900" indent="-342900" algn="l">
              <a:buFont typeface="+mj-lt"/>
              <a:buAutoNum type="arabicPeriod"/>
            </a:pPr>
            <a:r>
              <a:rPr lang="en-IN" b="1" u="sng" dirty="0"/>
              <a:t>Introduction</a:t>
            </a:r>
            <a:r>
              <a:rPr lang="en-IN" dirty="0"/>
              <a:t> : Overview of </a:t>
            </a:r>
            <a:r>
              <a:rPr lang="en-IN" dirty="0" err="1"/>
              <a:t>Keyloggers;Legitimate</a:t>
            </a:r>
            <a:r>
              <a:rPr lang="en-IN" dirty="0"/>
              <a:t> Use Cases; Project Goals and Objectives</a:t>
            </a:r>
          </a:p>
          <a:p>
            <a:pPr marL="342900" indent="-342900" algn="l">
              <a:buFont typeface="+mj-lt"/>
              <a:buAutoNum type="arabicPeriod"/>
            </a:pPr>
            <a:endParaRPr lang="en-IN" dirty="0"/>
          </a:p>
          <a:p>
            <a:pPr marL="342900" indent="-342900" algn="l">
              <a:buFont typeface="+mj-lt"/>
              <a:buAutoNum type="arabicPeriod"/>
            </a:pPr>
            <a:r>
              <a:rPr lang="en-IN" b="1" u="sng" dirty="0"/>
              <a:t>Understanding Python Keylogging Libraries : </a:t>
            </a:r>
            <a:r>
              <a:rPr lang="en-IN" dirty="0"/>
              <a:t>Introduction to Keylogging in Python; Overview of Python Keylogging Libraries</a:t>
            </a:r>
          </a:p>
          <a:p>
            <a:pPr marL="342900" indent="-342900" algn="l">
              <a:buFont typeface="+mj-lt"/>
              <a:buAutoNum type="arabicPeriod"/>
            </a:pPr>
            <a:endParaRPr lang="en-IN" b="1" u="sng" dirty="0"/>
          </a:p>
          <a:p>
            <a:pPr marL="342900" indent="-342900" algn="l">
              <a:buFont typeface="+mj-lt"/>
              <a:buAutoNum type="arabicPeriod"/>
            </a:pPr>
            <a:r>
              <a:rPr lang="en-IN" b="1" u="sng" dirty="0"/>
              <a:t>Designing the </a:t>
            </a:r>
            <a:r>
              <a:rPr lang="en-IN" b="1" u="sng" dirty="0" err="1"/>
              <a:t>Keylogger</a:t>
            </a:r>
            <a:r>
              <a:rPr lang="en-IN" b="1" u="sng" dirty="0"/>
              <a:t> Application</a:t>
            </a:r>
            <a:r>
              <a:rPr lang="en-IN" dirty="0"/>
              <a:t> : Architecture and Design Considerations; User Interface Planning</a:t>
            </a:r>
          </a:p>
          <a:p>
            <a:pPr marL="342900" indent="-342900" algn="l">
              <a:buFont typeface="+mj-lt"/>
              <a:buAutoNum type="arabicPeriod"/>
            </a:pPr>
            <a:endParaRPr lang="en-IN" dirty="0"/>
          </a:p>
          <a:p>
            <a:pPr marL="342900" indent="-342900" algn="l">
              <a:buFont typeface="+mj-lt"/>
              <a:buAutoNum type="arabicPeriod"/>
            </a:pPr>
            <a:r>
              <a:rPr lang="en-IN" b="1" u="sng" dirty="0"/>
              <a:t>Implementation of </a:t>
            </a:r>
            <a:r>
              <a:rPr lang="en-IN" b="1" u="sng" dirty="0" err="1"/>
              <a:t>Keylogger</a:t>
            </a:r>
            <a:r>
              <a:rPr lang="en-IN" b="1" u="sng" dirty="0"/>
              <a:t> Functionality : </a:t>
            </a:r>
            <a:r>
              <a:rPr lang="en-IN" dirty="0"/>
              <a:t>Coding Session: Capturing Keystrokes and User Activities; Integrating Features: Log File Management, Encryption, and Settings Configuration</a:t>
            </a:r>
          </a:p>
          <a:p>
            <a:pPr marL="342900" indent="-342900" algn="l">
              <a:buFont typeface="+mj-lt"/>
              <a:buAutoNum type="arabicPeriod"/>
            </a:pPr>
            <a:endParaRPr lang="en-IN" dirty="0"/>
          </a:p>
          <a:p>
            <a:pPr marL="342900" indent="-342900" algn="l">
              <a:buFont typeface="+mj-lt"/>
              <a:buAutoNum type="arabicPeriod"/>
            </a:pPr>
            <a:r>
              <a:rPr lang="en-IN" b="1" u="sng" dirty="0"/>
              <a:t>Deployment, Ethical Considerations, and Future Enhancements</a:t>
            </a:r>
            <a:r>
              <a:rPr lang="en-IN" dirty="0"/>
              <a:t> : Deployment Planning and </a:t>
            </a:r>
            <a:r>
              <a:rPr lang="en-IN"/>
              <a:t>Distribution; Ethical </a:t>
            </a:r>
            <a:r>
              <a:rPr lang="en-IN" dirty="0"/>
              <a:t>Considerations: Privacy, Consent, and Responsible Usage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IN" sz="4250" spc="-1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FE063AA-EE71-0060-39E5-B782548CFCDF}"/>
              </a:ext>
            </a:extLst>
          </p:cNvPr>
          <p:cNvSpPr txBox="1"/>
          <p:nvPr/>
        </p:nvSpPr>
        <p:spPr>
          <a:xfrm>
            <a:off x="834073" y="2019301"/>
            <a:ext cx="6183666" cy="4247317"/>
          </a:xfrm>
          <a:prstGeom prst="rect">
            <a:avLst/>
          </a:prstGeom>
          <a:noFill/>
        </p:spPr>
        <p:txBody>
          <a:bodyPr wrap="square" rtlCol="0">
            <a:spAutoFit/>
          </a:bodyPr>
          <a:lstStyle/>
          <a:p>
            <a:pPr algn="l"/>
            <a:r>
              <a:rPr lang="en-IN" dirty="0"/>
              <a:t>The existing solutions for monitoring user activities on computer systems and mobile devices lack comprehensive features, cross-platform compatibility, and adherence to legal and ethical standards. This creates challenges for organizations, parents, and individuals in effectively monitoring productivity, ensuring online safety, conducting security assessments, and managing personal productivity.  </a:t>
            </a:r>
          </a:p>
          <a:p>
            <a:pPr algn="l"/>
            <a:endParaRPr lang="en-IN" dirty="0"/>
          </a:p>
          <a:p>
            <a:pPr algn="l"/>
            <a:r>
              <a:rPr lang="en-IN" dirty="0"/>
              <a:t>There is a need for a reliable and ethical </a:t>
            </a:r>
            <a:r>
              <a:rPr lang="en-IN" dirty="0" err="1"/>
              <a:t>keylogger</a:t>
            </a:r>
            <a:r>
              <a:rPr lang="en-IN" dirty="0"/>
              <a:t> solution that meets these requirements while maintaining user privacy and complying with regulations. This project aims to develop such a solution to address legitimate monitoring needs across platforms, enhance productivity, and promote responsible usage in alignment with privacy and ethical standards.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C920D618-B717-F988-83C9-8F2F7A9E5DCB}"/>
              </a:ext>
            </a:extLst>
          </p:cNvPr>
          <p:cNvSpPr txBox="1"/>
          <p:nvPr/>
        </p:nvSpPr>
        <p:spPr>
          <a:xfrm rot="10800000" flipV="1">
            <a:off x="739775" y="1896139"/>
            <a:ext cx="5956300" cy="2862322"/>
          </a:xfrm>
          <a:prstGeom prst="rect">
            <a:avLst/>
          </a:prstGeom>
          <a:noFill/>
        </p:spPr>
        <p:txBody>
          <a:bodyPr wrap="square" rtlCol="0">
            <a:spAutoFit/>
          </a:bodyPr>
          <a:lstStyle/>
          <a:p>
            <a:pPr algn="l"/>
            <a:r>
              <a:rPr lang="en-IN" dirty="0"/>
              <a:t>The project aims to develop and implement a </a:t>
            </a:r>
            <a:r>
              <a:rPr lang="en-IN" dirty="0" err="1"/>
              <a:t>keylogger</a:t>
            </a:r>
            <a:r>
              <a:rPr lang="en-IN" dirty="0"/>
              <a:t> software solution tailored for legitimate purposes such as employee monitoring, parental control, information security testing, and personal productivity enhancement. </a:t>
            </a:r>
          </a:p>
          <a:p>
            <a:pPr algn="l"/>
            <a:endParaRPr lang="en-IN" dirty="0"/>
          </a:p>
          <a:p>
            <a:pPr algn="l"/>
            <a:endParaRPr lang="en-IN" dirty="0"/>
          </a:p>
          <a:p>
            <a:pPr algn="l"/>
            <a:r>
              <a:rPr lang="en-IN" dirty="0"/>
              <a:t>The key logger will be designed to operate across various operating systems, including Windows, mac OS, Linux, Android, and iOS, ensuring compatibility and usability across different platforms.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C2976A6-77C8-A965-3653-7CBAA521B9AD}"/>
              </a:ext>
            </a:extLst>
          </p:cNvPr>
          <p:cNvSpPr txBox="1"/>
          <p:nvPr/>
        </p:nvSpPr>
        <p:spPr>
          <a:xfrm>
            <a:off x="558165" y="1507806"/>
            <a:ext cx="8636988" cy="4524315"/>
          </a:xfrm>
          <a:prstGeom prst="rect">
            <a:avLst/>
          </a:prstGeom>
          <a:noFill/>
        </p:spPr>
        <p:txBody>
          <a:bodyPr wrap="square" rtlCol="0">
            <a:spAutoFit/>
          </a:bodyPr>
          <a:lstStyle/>
          <a:p>
            <a:pPr algn="l"/>
            <a:r>
              <a:rPr lang="en-IN" b="1" u="sng" dirty="0"/>
              <a:t>Monitoring Employee Activity</a:t>
            </a:r>
          </a:p>
          <a:p>
            <a:pPr algn="l"/>
            <a:endParaRPr lang="en-IN" dirty="0"/>
          </a:p>
          <a:p>
            <a:pPr algn="l"/>
            <a:r>
              <a:rPr lang="en-IN" dirty="0"/>
              <a:t>&gt;Role of </a:t>
            </a:r>
            <a:r>
              <a:rPr lang="en-IN" dirty="0" err="1"/>
              <a:t>Keyloggers</a:t>
            </a:r>
            <a:r>
              <a:rPr lang="en-IN" dirty="0"/>
              <a:t> in Ensuring Workplace Productivity </a:t>
            </a:r>
          </a:p>
          <a:p>
            <a:pPr algn="l"/>
            <a:r>
              <a:rPr lang="en-IN" dirty="0"/>
              <a:t>&gt;Examples of Acceptable Monitoring Practices </a:t>
            </a:r>
          </a:p>
          <a:p>
            <a:pPr algn="l"/>
            <a:r>
              <a:rPr lang="en-IN" dirty="0"/>
              <a:t>&gt;Legal and Ethical Considerations for Employee Monitoring</a:t>
            </a:r>
          </a:p>
          <a:p>
            <a:pPr algn="l"/>
            <a:endParaRPr lang="en-IN" dirty="0"/>
          </a:p>
          <a:p>
            <a:pPr algn="l"/>
            <a:endParaRPr lang="en-IN" dirty="0"/>
          </a:p>
          <a:p>
            <a:pPr algn="l"/>
            <a:r>
              <a:rPr lang="en-IN" b="1" u="sng" dirty="0"/>
              <a:t>Parental Control and Child Safety</a:t>
            </a:r>
          </a:p>
          <a:p>
            <a:pPr algn="l"/>
            <a:endParaRPr lang="en-IN" b="1" u="sng" dirty="0"/>
          </a:p>
          <a:p>
            <a:pPr algn="l"/>
            <a:r>
              <a:rPr lang="en-IN" dirty="0"/>
              <a:t>&gt;How </a:t>
            </a:r>
            <a:r>
              <a:rPr lang="en-IN" dirty="0" err="1"/>
              <a:t>Keyloggers</a:t>
            </a:r>
            <a:r>
              <a:rPr lang="en-IN" dirty="0"/>
              <a:t> Can Assist Parents in Monitoring Children’s Online Activities </a:t>
            </a:r>
          </a:p>
          <a:p>
            <a:pPr algn="l"/>
            <a:r>
              <a:rPr lang="en-IN" dirty="0"/>
              <a:t>&gt;Balancing Privacy and Protection: Guidelines for Responsible Parental Monitoring </a:t>
            </a:r>
          </a:p>
          <a:p>
            <a:pPr algn="l"/>
            <a:r>
              <a:rPr lang="en-IN" dirty="0"/>
              <a:t>&gt;Case Studies Highlighting Successful Implementation of Parental Control Measures</a:t>
            </a:r>
          </a:p>
          <a:p>
            <a:pPr algn="l"/>
            <a:endParaRPr lang="en-IN" dirty="0"/>
          </a:p>
          <a:p>
            <a:pPr algn="l"/>
            <a:endParaRPr lang="en-IN" dirty="0"/>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01E1C8-11B1-8FEE-19AB-0F0BAB7A3E02}"/>
              </a:ext>
            </a:extLst>
          </p:cNvPr>
          <p:cNvSpPr txBox="1"/>
          <p:nvPr/>
        </p:nvSpPr>
        <p:spPr>
          <a:xfrm>
            <a:off x="611557" y="1333195"/>
            <a:ext cx="8415024" cy="3139321"/>
          </a:xfrm>
          <a:prstGeom prst="rect">
            <a:avLst/>
          </a:prstGeom>
          <a:noFill/>
        </p:spPr>
        <p:txBody>
          <a:bodyPr wrap="square" rtlCol="0">
            <a:spAutoFit/>
          </a:bodyPr>
          <a:lstStyle/>
          <a:p>
            <a:pPr algn="l"/>
            <a:r>
              <a:rPr lang="en-IN" b="1" u="sng" dirty="0"/>
              <a:t>Information Security Testing and Digital Forensics</a:t>
            </a:r>
          </a:p>
          <a:p>
            <a:pPr algn="l"/>
            <a:endParaRPr lang="en-IN" dirty="0"/>
          </a:p>
          <a:p>
            <a:pPr algn="l"/>
            <a:r>
              <a:rPr lang="en-IN" dirty="0"/>
              <a:t>&gt;</a:t>
            </a:r>
            <a:r>
              <a:rPr lang="en-IN" dirty="0" err="1"/>
              <a:t>Keyloggers</a:t>
            </a:r>
            <a:r>
              <a:rPr lang="en-IN" dirty="0"/>
              <a:t> as Tools for Assessing System Vulnerabilities</a:t>
            </a:r>
          </a:p>
          <a:p>
            <a:pPr algn="l"/>
            <a:r>
              <a:rPr lang="en-IN" dirty="0"/>
              <a:t>&gt;Incorporating </a:t>
            </a:r>
            <a:r>
              <a:rPr lang="en-IN" dirty="0" err="1"/>
              <a:t>Keyloggers</a:t>
            </a:r>
            <a:r>
              <a:rPr lang="en-IN" dirty="0"/>
              <a:t> into Security Assessments and Penetration Testing</a:t>
            </a:r>
          </a:p>
          <a:p>
            <a:pPr algn="l"/>
            <a:r>
              <a:rPr lang="en-IN" dirty="0"/>
              <a:t>&gt;Utilizing </a:t>
            </a:r>
            <a:r>
              <a:rPr lang="en-IN" dirty="0" err="1"/>
              <a:t>Keylogger</a:t>
            </a:r>
            <a:r>
              <a:rPr lang="en-IN" dirty="0"/>
              <a:t> Data in Digital Forensic Investigations </a:t>
            </a:r>
          </a:p>
          <a:p>
            <a:pPr algn="l"/>
            <a:endParaRPr lang="en-IN" dirty="0"/>
          </a:p>
          <a:p>
            <a:pPr algn="l"/>
            <a:r>
              <a:rPr lang="en-IN" b="1" u="sng" dirty="0"/>
              <a:t>Personal Use and Productivity Enhancement </a:t>
            </a:r>
          </a:p>
          <a:p>
            <a:pPr algn="l"/>
            <a:endParaRPr lang="en-IN" b="1" u="sng" dirty="0"/>
          </a:p>
          <a:p>
            <a:pPr algn="l"/>
            <a:r>
              <a:rPr lang="en-IN" dirty="0"/>
              <a:t>&gt;Benefits of Tracking Computer Usage for Personal Productivity</a:t>
            </a:r>
          </a:p>
          <a:p>
            <a:pPr algn="l"/>
            <a:r>
              <a:rPr lang="en-IN" dirty="0"/>
              <a:t>&gt;Practical Applications of </a:t>
            </a:r>
            <a:r>
              <a:rPr lang="en-IN" dirty="0" err="1"/>
              <a:t>Keyloggers</a:t>
            </a:r>
            <a:r>
              <a:rPr lang="en-IN" dirty="0"/>
              <a:t> for Personal Time Management</a:t>
            </a:r>
          </a:p>
          <a:p>
            <a:pPr algn="l"/>
            <a:r>
              <a:rPr lang="en-IN" dirty="0"/>
              <a:t>&gt;Best Practices for Safely Implementing </a:t>
            </a:r>
            <a:r>
              <a:rPr lang="en-IN" dirty="0" err="1"/>
              <a:t>Keyloggers</a:t>
            </a:r>
            <a:r>
              <a:rPr lang="en-IN" dirty="0"/>
              <a:t> for Personal Use</a:t>
            </a:r>
            <a:endParaRPr lang="en-US" dirty="0"/>
          </a:p>
        </p:txBody>
      </p:sp>
    </p:spTree>
    <p:extLst>
      <p:ext uri="{BB962C8B-B14F-4D97-AF65-F5344CB8AC3E}">
        <p14:creationId xmlns:p14="http://schemas.microsoft.com/office/powerpoint/2010/main" val="103088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239" y="1043903"/>
            <a:ext cx="2695574" cy="3248025"/>
          </a:xfrm>
          <a:prstGeom prst="rect">
            <a:avLst/>
          </a:prstGeom>
        </p:spPr>
      </p:pic>
      <p:sp>
        <p:nvSpPr>
          <p:cNvPr id="6" name="object 6"/>
          <p:cNvSpPr txBox="1">
            <a:spLocks noGrp="1"/>
          </p:cNvSpPr>
          <p:nvPr>
            <p:ph type="title"/>
          </p:nvPr>
        </p:nvSpPr>
        <p:spPr>
          <a:xfrm>
            <a:off x="497009" y="-7845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32250621-B393-380B-8452-9445178D7C97}"/>
              </a:ext>
            </a:extLst>
          </p:cNvPr>
          <p:cNvSpPr txBox="1"/>
          <p:nvPr/>
        </p:nvSpPr>
        <p:spPr>
          <a:xfrm>
            <a:off x="3192582" y="1014107"/>
            <a:ext cx="6384399" cy="5632311"/>
          </a:xfrm>
          <a:prstGeom prst="rect">
            <a:avLst/>
          </a:prstGeom>
          <a:noFill/>
        </p:spPr>
        <p:txBody>
          <a:bodyPr wrap="square" rtlCol="0">
            <a:spAutoFit/>
          </a:bodyPr>
          <a:lstStyle/>
          <a:p>
            <a:pPr algn="l"/>
            <a:r>
              <a:rPr lang="en-IN" sz="2000" dirty="0"/>
              <a:t>By offering tailored solutions and promoting ethical usage practices, </a:t>
            </a:r>
            <a:r>
              <a:rPr lang="en-IN" sz="2000" dirty="0" err="1"/>
              <a:t>keyloggers</a:t>
            </a:r>
            <a:r>
              <a:rPr lang="en-IN" sz="2000" dirty="0"/>
              <a:t> can be leveraged for legitimate purposes while safeguarding user privacy and security. Through continuous improvement and adherence to legal and ethical standards, </a:t>
            </a:r>
            <a:r>
              <a:rPr lang="en-IN" sz="2000" dirty="0" err="1"/>
              <a:t>keylogger</a:t>
            </a:r>
            <a:r>
              <a:rPr lang="en-IN" sz="2000" dirty="0"/>
              <a:t> software can serve as valuable tools for enhancing productivity, promoting safety, and protecting information assets.</a:t>
            </a:r>
          </a:p>
          <a:p>
            <a:pPr algn="l"/>
            <a:endParaRPr lang="en-IN" sz="2000" dirty="0"/>
          </a:p>
          <a:p>
            <a:pPr algn="l"/>
            <a:r>
              <a:rPr lang="en-IN" sz="2000" b="1" u="sng" dirty="0"/>
              <a:t>VALUE PROPOSITION</a:t>
            </a:r>
          </a:p>
          <a:p>
            <a:pPr algn="l"/>
            <a:endParaRPr lang="en-IN" sz="2000" dirty="0"/>
          </a:p>
          <a:p>
            <a:pPr algn="l"/>
            <a:r>
              <a:rPr lang="en-IN" sz="2000" dirty="0"/>
              <a:t>  &gt;</a:t>
            </a:r>
            <a:r>
              <a:rPr lang="en-IN" sz="2000" b="1" u="sng" dirty="0"/>
              <a:t>Enhanced Productivity</a:t>
            </a:r>
            <a:r>
              <a:rPr lang="en-IN" sz="2000" dirty="0"/>
              <a:t>: </a:t>
            </a:r>
            <a:r>
              <a:rPr lang="en-IN" sz="2000" dirty="0" err="1"/>
              <a:t>Keyloggers</a:t>
            </a:r>
            <a:r>
              <a:rPr lang="en-IN" sz="2000" dirty="0"/>
              <a:t> can provide insights into user behaviour and computer usage patterns, helping individuals and organizations identify areas for improvement and optimize workflow. By monitoring employee activities, </a:t>
            </a:r>
            <a:r>
              <a:rPr lang="en-IN" sz="2000" dirty="0" err="1"/>
              <a:t>keyloggers</a:t>
            </a:r>
            <a:r>
              <a:rPr lang="en-IN" sz="2000" dirty="0"/>
              <a:t> can help identify inefficiencies, streamline processes, and increase overall productivity in the workplace.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1E478-9589-01A5-28A0-4AE4690DE185}"/>
              </a:ext>
            </a:extLst>
          </p:cNvPr>
          <p:cNvSpPr txBox="1"/>
          <p:nvPr/>
        </p:nvSpPr>
        <p:spPr>
          <a:xfrm>
            <a:off x="605443" y="117693"/>
            <a:ext cx="8745265" cy="6740307"/>
          </a:xfrm>
          <a:prstGeom prst="rect">
            <a:avLst/>
          </a:prstGeom>
          <a:noFill/>
        </p:spPr>
        <p:txBody>
          <a:bodyPr wrap="square" rtlCol="0">
            <a:spAutoFit/>
          </a:bodyPr>
          <a:lstStyle/>
          <a:p>
            <a:pPr algn="l"/>
            <a:r>
              <a:rPr lang="en-IN" b="1" u="sng" dirty="0"/>
              <a:t>Improved Security</a:t>
            </a:r>
            <a:r>
              <a:rPr lang="en-IN" dirty="0"/>
              <a:t>: </a:t>
            </a:r>
            <a:r>
              <a:rPr lang="en-IN" dirty="0" err="1"/>
              <a:t>Keyloggers</a:t>
            </a:r>
            <a:r>
              <a:rPr lang="en-IN" dirty="0"/>
              <a:t> can be used as a security measure to detect and prevent unauthorized access to computer systems and networks .</a:t>
            </a:r>
          </a:p>
          <a:p>
            <a:pPr algn="l"/>
            <a:r>
              <a:rPr lang="en-IN" dirty="0"/>
              <a:t>• By monitoring for suspicious activities and potential security threats, </a:t>
            </a:r>
            <a:r>
              <a:rPr lang="en-IN" dirty="0" err="1"/>
              <a:t>keyloggers</a:t>
            </a:r>
            <a:r>
              <a:rPr lang="en-IN" dirty="0"/>
              <a:t> can help organizations proactively identify and mitigate security risks.</a:t>
            </a:r>
          </a:p>
          <a:p>
            <a:pPr algn="l"/>
            <a:endParaRPr lang="en-IN" dirty="0"/>
          </a:p>
          <a:p>
            <a:pPr algn="l"/>
            <a:r>
              <a:rPr lang="en-IN" b="1" u="sng" dirty="0"/>
              <a:t>Child Safety and Parental Control</a:t>
            </a:r>
            <a:r>
              <a:rPr lang="en-IN" dirty="0"/>
              <a:t>: </a:t>
            </a:r>
            <a:r>
              <a:rPr lang="en-IN" dirty="0" err="1"/>
              <a:t>Keyloggers</a:t>
            </a:r>
            <a:r>
              <a:rPr lang="en-IN" dirty="0"/>
              <a:t> offer parents a means to monitor their children’s online activities and protect them from potential dangers such as cyberbullying, online predators, and inappropriate content.</a:t>
            </a:r>
          </a:p>
          <a:p>
            <a:pPr algn="l"/>
            <a:r>
              <a:rPr lang="en-IN" dirty="0"/>
              <a:t>•By providing insights into children’s online behaviour, </a:t>
            </a:r>
            <a:r>
              <a:rPr lang="en-IN" dirty="0" err="1"/>
              <a:t>keyloggers</a:t>
            </a:r>
            <a:r>
              <a:rPr lang="en-IN" dirty="0"/>
              <a:t> empower parents to educate and guide their children towards responsible internet usage.</a:t>
            </a:r>
          </a:p>
          <a:p>
            <a:pPr algn="l"/>
            <a:endParaRPr lang="en-IN" dirty="0"/>
          </a:p>
          <a:p>
            <a:pPr algn="l"/>
            <a:r>
              <a:rPr lang="en-IN" b="1" u="sng" dirty="0"/>
              <a:t>Information Security Testing</a:t>
            </a:r>
            <a:r>
              <a:rPr lang="en-IN" dirty="0"/>
              <a:t>: </a:t>
            </a:r>
            <a:r>
              <a:rPr lang="en-IN" dirty="0" err="1"/>
              <a:t>Keyloggers</a:t>
            </a:r>
            <a:r>
              <a:rPr lang="en-IN" dirty="0"/>
              <a:t> serve as valuable tools for security professionals and penetration testers to assess the vulnerability of computer systems and networks.</a:t>
            </a:r>
          </a:p>
          <a:p>
            <a:pPr algn="l"/>
            <a:r>
              <a:rPr lang="en-IN" dirty="0"/>
              <a:t>•By simulating real-world attack scenarios, </a:t>
            </a:r>
            <a:r>
              <a:rPr lang="en-IN" dirty="0" err="1"/>
              <a:t>keyloggers</a:t>
            </a:r>
            <a:r>
              <a:rPr lang="en-IN" dirty="0"/>
              <a:t> help identify security weaknesses and vulnerabilities, enabling organizations to strengthen their defences and protect against cyber threats.</a:t>
            </a:r>
          </a:p>
          <a:p>
            <a:pPr algn="l"/>
            <a:endParaRPr lang="en-IN" dirty="0"/>
          </a:p>
          <a:p>
            <a:pPr algn="l"/>
            <a:r>
              <a:rPr lang="en-IN" b="1" u="sng" dirty="0"/>
              <a:t>Compliance and Audit Trail</a:t>
            </a:r>
            <a:r>
              <a:rPr lang="en-IN" dirty="0"/>
              <a:t>: </a:t>
            </a:r>
            <a:r>
              <a:rPr lang="en-IN" dirty="0" err="1"/>
              <a:t>Keyloggers</a:t>
            </a:r>
            <a:r>
              <a:rPr lang="en-IN" dirty="0"/>
              <a:t> can assist organizations in maintaining compliance with regulatory requirements and industry standards by providing a detailed audit trail of user activities. </a:t>
            </a:r>
          </a:p>
          <a:p>
            <a:pPr algn="l"/>
            <a:r>
              <a:rPr lang="en-IN" dirty="0"/>
              <a:t>•By capturing and logging user interactions, </a:t>
            </a:r>
            <a:r>
              <a:rPr lang="en-IN" dirty="0" err="1"/>
              <a:t>keyloggers</a:t>
            </a:r>
            <a:r>
              <a:rPr lang="en-IN" dirty="0"/>
              <a:t> help organizations demonstrate adherence to data protection laws, security standards, and internal policies.</a:t>
            </a:r>
            <a:endParaRPr lang="en-US" dirty="0"/>
          </a:p>
        </p:txBody>
      </p:sp>
    </p:spTree>
    <p:extLst>
      <p:ext uri="{BB962C8B-B14F-4D97-AF65-F5344CB8AC3E}">
        <p14:creationId xmlns:p14="http://schemas.microsoft.com/office/powerpoint/2010/main" val="932374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PROJECT TITLE</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Abhilash Panangavil</cp:lastModifiedBy>
  <cp:revision>17</cp:revision>
  <dcterms:created xsi:type="dcterms:W3CDTF">2024-03-29T07:22:27Z</dcterms:created>
  <dcterms:modified xsi:type="dcterms:W3CDTF">2024-04-01T08:11:36Z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