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01" r:id="rId3"/>
    <p:sldId id="303" r:id="rId4"/>
    <p:sldId id="320" r:id="rId5"/>
    <p:sldId id="321" r:id="rId6"/>
    <p:sldId id="305" r:id="rId7"/>
    <p:sldId id="306" r:id="rId8"/>
    <p:sldId id="307" r:id="rId9"/>
    <p:sldId id="309" r:id="rId10"/>
    <p:sldId id="313" r:id="rId11"/>
    <p:sldId id="312" r:id="rId12"/>
    <p:sldId id="311" r:id="rId13"/>
    <p:sldId id="310" r:id="rId14"/>
    <p:sldId id="314" r:id="rId15"/>
    <p:sldId id="315" r:id="rId16"/>
    <p:sldId id="322" r:id="rId17"/>
    <p:sldId id="323" r:id="rId18"/>
    <p:sldId id="316" r:id="rId19"/>
    <p:sldId id="317" r:id="rId20"/>
    <p:sldId id="319" r:id="rId21"/>
    <p:sldId id="308" r:id="rId22"/>
    <p:sldId id="31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51CA0D-8281-43B4-9731-F2BDB0FF51F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8DE6A897-653F-4B6A-B128-67F02167C7D9}">
      <dgm:prSet custT="1">
        <dgm:style>
          <a:lnRef idx="0">
            <a:scrgbClr r="0" g="0" b="0"/>
          </a:lnRef>
          <a:fillRef idx="0">
            <a:scrgbClr r="0" g="0" b="0"/>
          </a:fillRef>
          <a:effectRef idx="0">
            <a:scrgbClr r="0" g="0" b="0"/>
          </a:effectRef>
          <a:fontRef idx="minor">
            <a:schemeClr val="lt1"/>
          </a:fontRef>
        </dgm:style>
      </dgm:prSet>
      <dgm:spPr>
        <a:solidFill>
          <a:schemeClr val="accent1">
            <a:lumMod val="75000"/>
          </a:schemeClr>
        </a:solidFill>
        <a:ln>
          <a:noFill/>
        </a:ln>
      </dgm:spPr>
      <dgm:t>
        <a:bodyPr/>
        <a:lstStyle/>
        <a:p>
          <a:r>
            <a:rPr lang="en-US" sz="3200" dirty="0">
              <a:latin typeface="Bookman Old Style" panose="02050604050505020204" pitchFamily="18" charset="0"/>
            </a:rPr>
            <a:t>Introduction</a:t>
          </a:r>
          <a:endParaRPr lang="en-IN" sz="3200" dirty="0">
            <a:latin typeface="Bookman Old Style" panose="02050604050505020204" pitchFamily="18" charset="0"/>
          </a:endParaRPr>
        </a:p>
      </dgm:t>
    </dgm:pt>
    <dgm:pt modelId="{122D4878-40A5-4BF7-9415-8E97AFFDFC42}" type="parTrans" cxnId="{46299FB3-8E60-49AB-8150-EE6ADFF1C431}">
      <dgm:prSet/>
      <dgm:spPr/>
      <dgm:t>
        <a:bodyPr/>
        <a:lstStyle/>
        <a:p>
          <a:endParaRPr lang="en-IN"/>
        </a:p>
      </dgm:t>
    </dgm:pt>
    <dgm:pt modelId="{1AA268E8-F827-4C94-A2F1-54DDF670ACD9}" type="sibTrans" cxnId="{46299FB3-8E60-49AB-8150-EE6ADFF1C431}">
      <dgm:prSet/>
      <dgm:spPr/>
      <dgm:t>
        <a:bodyPr/>
        <a:lstStyle/>
        <a:p>
          <a:endParaRPr lang="en-IN"/>
        </a:p>
      </dgm:t>
    </dgm:pt>
    <dgm:pt modelId="{55B646F0-A464-4E1C-AE6A-22E7FB23EF70}">
      <dgm:prSet custT="1">
        <dgm:style>
          <a:lnRef idx="0">
            <a:scrgbClr r="0" g="0" b="0"/>
          </a:lnRef>
          <a:fillRef idx="0">
            <a:scrgbClr r="0" g="0" b="0"/>
          </a:fillRef>
          <a:effectRef idx="0">
            <a:scrgbClr r="0" g="0" b="0"/>
          </a:effectRef>
          <a:fontRef idx="minor">
            <a:schemeClr val="lt1"/>
          </a:fontRef>
        </dgm:style>
      </dgm:prSet>
      <dgm:spPr>
        <a:solidFill>
          <a:schemeClr val="accent1">
            <a:lumMod val="75000"/>
          </a:schemeClr>
        </a:solidFill>
        <a:ln>
          <a:noFill/>
        </a:ln>
      </dgm:spPr>
      <dgm:t>
        <a:bodyPr/>
        <a:lstStyle/>
        <a:p>
          <a:r>
            <a:rPr lang="en-US" sz="3200" dirty="0">
              <a:latin typeface="Bookman Old Style" panose="02050604050505020204" pitchFamily="18" charset="0"/>
            </a:rPr>
            <a:t>Overview</a:t>
          </a:r>
          <a:endParaRPr lang="en-IN" sz="3200" dirty="0">
            <a:latin typeface="Bookman Old Style" panose="02050604050505020204" pitchFamily="18" charset="0"/>
          </a:endParaRPr>
        </a:p>
      </dgm:t>
    </dgm:pt>
    <dgm:pt modelId="{AD9400F2-276B-4660-8E83-D85F9E745227}" type="parTrans" cxnId="{FF0E3EAD-C2B0-465F-A243-1451F356A783}">
      <dgm:prSet/>
      <dgm:spPr/>
      <dgm:t>
        <a:bodyPr/>
        <a:lstStyle/>
        <a:p>
          <a:endParaRPr lang="en-IN"/>
        </a:p>
      </dgm:t>
    </dgm:pt>
    <dgm:pt modelId="{5610B118-9E37-4C9A-A104-064706F0C7CA}" type="sibTrans" cxnId="{FF0E3EAD-C2B0-465F-A243-1451F356A783}">
      <dgm:prSet/>
      <dgm:spPr/>
      <dgm:t>
        <a:bodyPr/>
        <a:lstStyle/>
        <a:p>
          <a:endParaRPr lang="en-IN"/>
        </a:p>
      </dgm:t>
    </dgm:pt>
    <dgm:pt modelId="{36E8FD36-C08C-491E-8230-19AC43BA30E9}">
      <dgm:prSet custT="1">
        <dgm:style>
          <a:lnRef idx="0">
            <a:scrgbClr r="0" g="0" b="0"/>
          </a:lnRef>
          <a:fillRef idx="0">
            <a:scrgbClr r="0" g="0" b="0"/>
          </a:fillRef>
          <a:effectRef idx="0">
            <a:scrgbClr r="0" g="0" b="0"/>
          </a:effectRef>
          <a:fontRef idx="minor">
            <a:schemeClr val="lt1"/>
          </a:fontRef>
        </dgm:style>
      </dgm:prSet>
      <dgm:spPr>
        <a:solidFill>
          <a:schemeClr val="accent1">
            <a:lumMod val="75000"/>
          </a:schemeClr>
        </a:solidFill>
        <a:ln>
          <a:noFill/>
        </a:ln>
      </dgm:spPr>
      <dgm:t>
        <a:bodyPr/>
        <a:lstStyle/>
        <a:p>
          <a:r>
            <a:rPr lang="en-US" sz="3200" dirty="0">
              <a:latin typeface="Bookman Old Style" panose="02050604050505020204" pitchFamily="18" charset="0"/>
            </a:rPr>
            <a:t>KPI’s</a:t>
          </a:r>
          <a:endParaRPr lang="en-IN" sz="3200" dirty="0">
            <a:latin typeface="Bookman Old Style" panose="02050604050505020204" pitchFamily="18" charset="0"/>
          </a:endParaRPr>
        </a:p>
      </dgm:t>
    </dgm:pt>
    <dgm:pt modelId="{AC0ACCF8-8E70-4B2C-870D-2A947070F92C}" type="parTrans" cxnId="{5A1A23A6-A01A-441B-A442-C42FC67C9DC0}">
      <dgm:prSet/>
      <dgm:spPr/>
      <dgm:t>
        <a:bodyPr/>
        <a:lstStyle/>
        <a:p>
          <a:endParaRPr lang="en-IN"/>
        </a:p>
      </dgm:t>
    </dgm:pt>
    <dgm:pt modelId="{EA95A157-50A5-4020-9571-016323C64C9B}" type="sibTrans" cxnId="{5A1A23A6-A01A-441B-A442-C42FC67C9DC0}">
      <dgm:prSet/>
      <dgm:spPr/>
      <dgm:t>
        <a:bodyPr/>
        <a:lstStyle/>
        <a:p>
          <a:endParaRPr lang="en-IN"/>
        </a:p>
      </dgm:t>
    </dgm:pt>
    <dgm:pt modelId="{A53B4973-3DE6-4605-95FB-4C48A67DD2EE}">
      <dgm:prSet custT="1">
        <dgm:style>
          <a:lnRef idx="0">
            <a:scrgbClr r="0" g="0" b="0"/>
          </a:lnRef>
          <a:fillRef idx="0">
            <a:scrgbClr r="0" g="0" b="0"/>
          </a:fillRef>
          <a:effectRef idx="0">
            <a:scrgbClr r="0" g="0" b="0"/>
          </a:effectRef>
          <a:fontRef idx="minor">
            <a:schemeClr val="lt1"/>
          </a:fontRef>
        </dgm:style>
      </dgm:prSet>
      <dgm:spPr>
        <a:solidFill>
          <a:schemeClr val="accent1">
            <a:lumMod val="75000"/>
          </a:schemeClr>
        </a:solidFill>
        <a:ln>
          <a:noFill/>
        </a:ln>
      </dgm:spPr>
      <dgm:t>
        <a:bodyPr/>
        <a:lstStyle/>
        <a:p>
          <a:r>
            <a:rPr lang="en-US" sz="3200" dirty="0">
              <a:latin typeface="Bookman Old Style" panose="02050604050505020204" pitchFamily="18" charset="0"/>
            </a:rPr>
            <a:t>Insights And Recommendation</a:t>
          </a:r>
          <a:endParaRPr lang="en-IN" sz="3200" dirty="0">
            <a:latin typeface="Bookman Old Style" panose="02050604050505020204" pitchFamily="18" charset="0"/>
          </a:endParaRPr>
        </a:p>
      </dgm:t>
    </dgm:pt>
    <dgm:pt modelId="{C1278E0E-8868-4AC2-B6BC-4F3C5732F686}" type="parTrans" cxnId="{E197461B-E4E6-471F-9414-EA55A93DC624}">
      <dgm:prSet/>
      <dgm:spPr/>
      <dgm:t>
        <a:bodyPr/>
        <a:lstStyle/>
        <a:p>
          <a:endParaRPr lang="en-IN"/>
        </a:p>
      </dgm:t>
    </dgm:pt>
    <dgm:pt modelId="{AC83BB61-6F3F-4F70-B221-A9350C88C276}" type="sibTrans" cxnId="{E197461B-E4E6-471F-9414-EA55A93DC624}">
      <dgm:prSet/>
      <dgm:spPr/>
      <dgm:t>
        <a:bodyPr/>
        <a:lstStyle/>
        <a:p>
          <a:endParaRPr lang="en-IN"/>
        </a:p>
      </dgm:t>
    </dgm:pt>
    <dgm:pt modelId="{B3227F78-4DE2-4AE3-9B4C-E7425980A811}">
      <dgm:prSet custT="1">
        <dgm:style>
          <a:lnRef idx="0">
            <a:scrgbClr r="0" g="0" b="0"/>
          </a:lnRef>
          <a:fillRef idx="0">
            <a:scrgbClr r="0" g="0" b="0"/>
          </a:fillRef>
          <a:effectRef idx="0">
            <a:scrgbClr r="0" g="0" b="0"/>
          </a:effectRef>
          <a:fontRef idx="minor">
            <a:schemeClr val="lt1"/>
          </a:fontRef>
        </dgm:style>
      </dgm:prSet>
      <dgm:spPr>
        <a:solidFill>
          <a:schemeClr val="accent1">
            <a:lumMod val="75000"/>
          </a:schemeClr>
        </a:solidFill>
        <a:ln>
          <a:noFill/>
        </a:ln>
      </dgm:spPr>
      <dgm:t>
        <a:bodyPr/>
        <a:lstStyle/>
        <a:p>
          <a:r>
            <a:rPr lang="en-US" sz="3200" dirty="0">
              <a:latin typeface="Bookman Old Style" panose="02050604050505020204" pitchFamily="18" charset="0"/>
            </a:rPr>
            <a:t>Conclusion</a:t>
          </a:r>
          <a:endParaRPr lang="en-IN" sz="3200" dirty="0">
            <a:latin typeface="Bookman Old Style" panose="02050604050505020204" pitchFamily="18" charset="0"/>
          </a:endParaRPr>
        </a:p>
      </dgm:t>
    </dgm:pt>
    <dgm:pt modelId="{FC53CDF7-0EEE-4FED-A291-3CBF4CB470DC}" type="parTrans" cxnId="{10A96087-3491-4B57-832F-4EB00966BE94}">
      <dgm:prSet/>
      <dgm:spPr/>
      <dgm:t>
        <a:bodyPr/>
        <a:lstStyle/>
        <a:p>
          <a:endParaRPr lang="en-IN"/>
        </a:p>
      </dgm:t>
    </dgm:pt>
    <dgm:pt modelId="{7FBE4DFC-5E38-4BB0-ADE7-F417BB86AA6B}" type="sibTrans" cxnId="{10A96087-3491-4B57-832F-4EB00966BE94}">
      <dgm:prSet/>
      <dgm:spPr/>
      <dgm:t>
        <a:bodyPr/>
        <a:lstStyle/>
        <a:p>
          <a:endParaRPr lang="en-IN"/>
        </a:p>
      </dgm:t>
    </dgm:pt>
    <dgm:pt modelId="{EB874F61-D8D0-4C5E-B286-31E761D82FC9}" type="pres">
      <dgm:prSet presAssocID="{F451CA0D-8281-43B4-9731-F2BDB0FF51F8}" presName="linearFlow" presStyleCnt="0">
        <dgm:presLayoutVars>
          <dgm:dir/>
          <dgm:resizeHandles val="exact"/>
        </dgm:presLayoutVars>
      </dgm:prSet>
      <dgm:spPr/>
    </dgm:pt>
    <dgm:pt modelId="{1187D051-BA80-4E17-8E29-9E49855A312D}" type="pres">
      <dgm:prSet presAssocID="{8DE6A897-653F-4B6A-B128-67F02167C7D9}" presName="composite" presStyleCnt="0"/>
      <dgm:spPr/>
    </dgm:pt>
    <dgm:pt modelId="{BCFA9246-6925-48A8-98EA-CA8DDABC3234}" type="pres">
      <dgm:prSet presAssocID="{8DE6A897-653F-4B6A-B128-67F02167C7D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46FFAE3-987D-4271-9068-72133CFB7D6A}" type="pres">
      <dgm:prSet presAssocID="{8DE6A897-653F-4B6A-B128-67F02167C7D9}" presName="txShp" presStyleLbl="node1" presStyleIdx="0" presStyleCnt="5" custScaleY="100403">
        <dgm:presLayoutVars>
          <dgm:bulletEnabled val="1"/>
        </dgm:presLayoutVars>
      </dgm:prSet>
      <dgm:spPr/>
    </dgm:pt>
    <dgm:pt modelId="{DB891D54-9967-4C67-9B1A-2DAE09ECFB5A}" type="pres">
      <dgm:prSet presAssocID="{1AA268E8-F827-4C94-A2F1-54DDF670ACD9}" presName="spacing" presStyleCnt="0"/>
      <dgm:spPr/>
    </dgm:pt>
    <dgm:pt modelId="{1E083BF6-6F1F-41F4-AAE0-A080C5E40E78}" type="pres">
      <dgm:prSet presAssocID="{55B646F0-A464-4E1C-AE6A-22E7FB23EF70}" presName="composite" presStyleCnt="0"/>
      <dgm:spPr/>
    </dgm:pt>
    <dgm:pt modelId="{32BDF78B-8859-44F5-816C-4D62DD041713}" type="pres">
      <dgm:prSet presAssocID="{55B646F0-A464-4E1C-AE6A-22E7FB23EF70}" presName="imgShp"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t="-20000" b="-20000"/>
          </a:stretch>
        </a:blipFill>
      </dgm:spPr>
    </dgm:pt>
    <dgm:pt modelId="{1ECCCE74-6085-4033-A789-2A8E8C1CE666}" type="pres">
      <dgm:prSet presAssocID="{55B646F0-A464-4E1C-AE6A-22E7FB23EF70}" presName="txShp" presStyleLbl="node1" presStyleIdx="1" presStyleCnt="5" custScaleY="100403">
        <dgm:presLayoutVars>
          <dgm:bulletEnabled val="1"/>
        </dgm:presLayoutVars>
      </dgm:prSet>
      <dgm:spPr/>
    </dgm:pt>
    <dgm:pt modelId="{0AC59610-3B18-4B7D-8F37-5D3970732669}" type="pres">
      <dgm:prSet presAssocID="{5610B118-9E37-4C9A-A104-064706F0C7CA}" presName="spacing" presStyleCnt="0"/>
      <dgm:spPr/>
    </dgm:pt>
    <dgm:pt modelId="{955A7DEE-7074-4147-BCE0-676226AA249D}" type="pres">
      <dgm:prSet presAssocID="{36E8FD36-C08C-491E-8230-19AC43BA30E9}" presName="composite" presStyleCnt="0"/>
      <dgm:spPr/>
    </dgm:pt>
    <dgm:pt modelId="{B349B18A-B57F-4B0C-B1B6-5C289FD41EC6}" type="pres">
      <dgm:prSet presAssocID="{36E8FD36-C08C-491E-8230-19AC43BA30E9}" presName="imgShp"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A53AD3A1-FF08-4547-8102-F541645A6489}" type="pres">
      <dgm:prSet presAssocID="{36E8FD36-C08C-491E-8230-19AC43BA30E9}" presName="txShp" presStyleLbl="node1" presStyleIdx="2" presStyleCnt="5" custScaleY="100403" custLinFactNeighborX="126" custLinFactNeighborY="-5166">
        <dgm:presLayoutVars>
          <dgm:bulletEnabled val="1"/>
        </dgm:presLayoutVars>
      </dgm:prSet>
      <dgm:spPr/>
    </dgm:pt>
    <dgm:pt modelId="{E4B5E5FA-DE38-4EA6-A76D-4FDC70586E02}" type="pres">
      <dgm:prSet presAssocID="{EA95A157-50A5-4020-9571-016323C64C9B}" presName="spacing" presStyleCnt="0"/>
      <dgm:spPr/>
    </dgm:pt>
    <dgm:pt modelId="{934EDB54-C214-4BC1-8779-F9E7DD78E143}" type="pres">
      <dgm:prSet presAssocID="{A53B4973-3DE6-4605-95FB-4C48A67DD2EE}" presName="composite" presStyleCnt="0"/>
      <dgm:spPr/>
    </dgm:pt>
    <dgm:pt modelId="{0882F6D3-CE29-4C5A-9A49-51EDA722D4B6}" type="pres">
      <dgm:prSet presAssocID="{A53B4973-3DE6-4605-95FB-4C48A67DD2EE}" presName="imgShp"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10000" b="-10000"/>
          </a:stretch>
        </a:blipFill>
      </dgm:spPr>
    </dgm:pt>
    <dgm:pt modelId="{5B632D9D-520E-4093-A65A-E333C9BA616A}" type="pres">
      <dgm:prSet presAssocID="{A53B4973-3DE6-4605-95FB-4C48A67DD2EE}" presName="txShp" presStyleLbl="node1" presStyleIdx="3" presStyleCnt="5" custScaleY="100403">
        <dgm:presLayoutVars>
          <dgm:bulletEnabled val="1"/>
        </dgm:presLayoutVars>
      </dgm:prSet>
      <dgm:spPr/>
    </dgm:pt>
    <dgm:pt modelId="{29651E86-AA60-4B4D-B109-F2F1AE59176F}" type="pres">
      <dgm:prSet presAssocID="{AC83BB61-6F3F-4F70-B221-A9350C88C276}" presName="spacing" presStyleCnt="0"/>
      <dgm:spPr/>
    </dgm:pt>
    <dgm:pt modelId="{1EE3F207-FC7D-4B3C-B382-B9EEDF09D21A}" type="pres">
      <dgm:prSet presAssocID="{B3227F78-4DE2-4AE3-9B4C-E7425980A811}" presName="composite" presStyleCnt="0"/>
      <dgm:spPr/>
    </dgm:pt>
    <dgm:pt modelId="{4F58B7ED-788F-4862-AEC5-D99C14D87D9F}" type="pres">
      <dgm:prSet presAssocID="{B3227F78-4DE2-4AE3-9B4C-E7425980A811}" presName="imgShp" presStyleLbl="fgImgPlace1" presStyleIdx="4" presStyleCnt="5" custScaleX="108002" custScaleY="105757" custLinFactNeighborX="-351" custLinFactNeighborY="-11824"/>
      <dgm:spPr>
        <a:blipFill>
          <a:blip xmlns:r="http://schemas.openxmlformats.org/officeDocument/2006/relationships" r:embed="rId5">
            <a:extLst>
              <a:ext uri="{28A0092B-C50C-407E-A947-70E740481C1C}">
                <a14:useLocalDpi xmlns:a14="http://schemas.microsoft.com/office/drawing/2010/main" val="0"/>
              </a:ext>
            </a:extLst>
          </a:blip>
          <a:srcRect/>
          <a:stretch>
            <a:fillRect l="-6000" r="-6000"/>
          </a:stretch>
        </a:blipFill>
      </dgm:spPr>
    </dgm:pt>
    <dgm:pt modelId="{64302B02-28D0-468F-BDFE-FA68D24FE4FB}" type="pres">
      <dgm:prSet presAssocID="{B3227F78-4DE2-4AE3-9B4C-E7425980A811}" presName="txShp" presStyleLbl="node1" presStyleIdx="4" presStyleCnt="5" custScaleY="91886" custLinFactNeighborX="-466" custLinFactNeighborY="-10137">
        <dgm:presLayoutVars>
          <dgm:bulletEnabled val="1"/>
        </dgm:presLayoutVars>
      </dgm:prSet>
      <dgm:spPr/>
    </dgm:pt>
  </dgm:ptLst>
  <dgm:cxnLst>
    <dgm:cxn modelId="{678A4E05-EA02-4112-B0E6-25C2B514EEB3}" type="presOf" srcId="{F451CA0D-8281-43B4-9731-F2BDB0FF51F8}" destId="{EB874F61-D8D0-4C5E-B286-31E761D82FC9}" srcOrd="0" destOrd="0" presId="urn:microsoft.com/office/officeart/2005/8/layout/vList3"/>
    <dgm:cxn modelId="{E197461B-E4E6-471F-9414-EA55A93DC624}" srcId="{F451CA0D-8281-43B4-9731-F2BDB0FF51F8}" destId="{A53B4973-3DE6-4605-95FB-4C48A67DD2EE}" srcOrd="3" destOrd="0" parTransId="{C1278E0E-8868-4AC2-B6BC-4F3C5732F686}" sibTransId="{AC83BB61-6F3F-4F70-B221-A9350C88C276}"/>
    <dgm:cxn modelId="{B4F42E5A-4402-4B12-8302-53D08C36CA8A}" type="presOf" srcId="{55B646F0-A464-4E1C-AE6A-22E7FB23EF70}" destId="{1ECCCE74-6085-4033-A789-2A8E8C1CE666}" srcOrd="0" destOrd="0" presId="urn:microsoft.com/office/officeart/2005/8/layout/vList3"/>
    <dgm:cxn modelId="{10A96087-3491-4B57-832F-4EB00966BE94}" srcId="{F451CA0D-8281-43B4-9731-F2BDB0FF51F8}" destId="{B3227F78-4DE2-4AE3-9B4C-E7425980A811}" srcOrd="4" destOrd="0" parTransId="{FC53CDF7-0EEE-4FED-A291-3CBF4CB470DC}" sibTransId="{7FBE4DFC-5E38-4BB0-ADE7-F417BB86AA6B}"/>
    <dgm:cxn modelId="{5A1A23A6-A01A-441B-A442-C42FC67C9DC0}" srcId="{F451CA0D-8281-43B4-9731-F2BDB0FF51F8}" destId="{36E8FD36-C08C-491E-8230-19AC43BA30E9}" srcOrd="2" destOrd="0" parTransId="{AC0ACCF8-8E70-4B2C-870D-2A947070F92C}" sibTransId="{EA95A157-50A5-4020-9571-016323C64C9B}"/>
    <dgm:cxn modelId="{FF0E3EAD-C2B0-465F-A243-1451F356A783}" srcId="{F451CA0D-8281-43B4-9731-F2BDB0FF51F8}" destId="{55B646F0-A464-4E1C-AE6A-22E7FB23EF70}" srcOrd="1" destOrd="0" parTransId="{AD9400F2-276B-4660-8E83-D85F9E745227}" sibTransId="{5610B118-9E37-4C9A-A104-064706F0C7CA}"/>
    <dgm:cxn modelId="{46299FB3-8E60-49AB-8150-EE6ADFF1C431}" srcId="{F451CA0D-8281-43B4-9731-F2BDB0FF51F8}" destId="{8DE6A897-653F-4B6A-B128-67F02167C7D9}" srcOrd="0" destOrd="0" parTransId="{122D4878-40A5-4BF7-9415-8E97AFFDFC42}" sibTransId="{1AA268E8-F827-4C94-A2F1-54DDF670ACD9}"/>
    <dgm:cxn modelId="{69FB13B7-F343-4282-859C-FCEF0D4FB617}" type="presOf" srcId="{8DE6A897-653F-4B6A-B128-67F02167C7D9}" destId="{846FFAE3-987D-4271-9068-72133CFB7D6A}" srcOrd="0" destOrd="0" presId="urn:microsoft.com/office/officeart/2005/8/layout/vList3"/>
    <dgm:cxn modelId="{2A9BA9B7-7C19-4F84-B4A1-26BC907ABD2E}" type="presOf" srcId="{A53B4973-3DE6-4605-95FB-4C48A67DD2EE}" destId="{5B632D9D-520E-4093-A65A-E333C9BA616A}" srcOrd="0" destOrd="0" presId="urn:microsoft.com/office/officeart/2005/8/layout/vList3"/>
    <dgm:cxn modelId="{AB1628F3-0D21-4DC5-9455-1E56526BFBB0}" type="presOf" srcId="{36E8FD36-C08C-491E-8230-19AC43BA30E9}" destId="{A53AD3A1-FF08-4547-8102-F541645A6489}" srcOrd="0" destOrd="0" presId="urn:microsoft.com/office/officeart/2005/8/layout/vList3"/>
    <dgm:cxn modelId="{61D4D5FF-EC3E-48C9-948C-E1D6D2B9333D}" type="presOf" srcId="{B3227F78-4DE2-4AE3-9B4C-E7425980A811}" destId="{64302B02-28D0-468F-BDFE-FA68D24FE4FB}" srcOrd="0" destOrd="0" presId="urn:microsoft.com/office/officeart/2005/8/layout/vList3"/>
    <dgm:cxn modelId="{5C2811C7-3024-4F4B-BF33-7117C1440FC4}" type="presParOf" srcId="{EB874F61-D8D0-4C5E-B286-31E761D82FC9}" destId="{1187D051-BA80-4E17-8E29-9E49855A312D}" srcOrd="0" destOrd="0" presId="urn:microsoft.com/office/officeart/2005/8/layout/vList3"/>
    <dgm:cxn modelId="{08841031-445A-462F-BFF4-69C6A6F4495F}" type="presParOf" srcId="{1187D051-BA80-4E17-8E29-9E49855A312D}" destId="{BCFA9246-6925-48A8-98EA-CA8DDABC3234}" srcOrd="0" destOrd="0" presId="urn:microsoft.com/office/officeart/2005/8/layout/vList3"/>
    <dgm:cxn modelId="{D7747811-2D84-437D-B0E5-AF6FD15AEFE2}" type="presParOf" srcId="{1187D051-BA80-4E17-8E29-9E49855A312D}" destId="{846FFAE3-987D-4271-9068-72133CFB7D6A}" srcOrd="1" destOrd="0" presId="urn:microsoft.com/office/officeart/2005/8/layout/vList3"/>
    <dgm:cxn modelId="{E2FC7E72-EF7D-4C9F-A07C-D57F80AD9C98}" type="presParOf" srcId="{EB874F61-D8D0-4C5E-B286-31E761D82FC9}" destId="{DB891D54-9967-4C67-9B1A-2DAE09ECFB5A}" srcOrd="1" destOrd="0" presId="urn:microsoft.com/office/officeart/2005/8/layout/vList3"/>
    <dgm:cxn modelId="{41D3C38B-FE73-4455-ABB2-CF1E6A39F33B}" type="presParOf" srcId="{EB874F61-D8D0-4C5E-B286-31E761D82FC9}" destId="{1E083BF6-6F1F-41F4-AAE0-A080C5E40E78}" srcOrd="2" destOrd="0" presId="urn:microsoft.com/office/officeart/2005/8/layout/vList3"/>
    <dgm:cxn modelId="{5433AF60-B2E9-4913-9ED0-A294A71DE1F2}" type="presParOf" srcId="{1E083BF6-6F1F-41F4-AAE0-A080C5E40E78}" destId="{32BDF78B-8859-44F5-816C-4D62DD041713}" srcOrd="0" destOrd="0" presId="urn:microsoft.com/office/officeart/2005/8/layout/vList3"/>
    <dgm:cxn modelId="{FF195C28-5855-4186-BC94-6AEBFE7B4259}" type="presParOf" srcId="{1E083BF6-6F1F-41F4-AAE0-A080C5E40E78}" destId="{1ECCCE74-6085-4033-A789-2A8E8C1CE666}" srcOrd="1" destOrd="0" presId="urn:microsoft.com/office/officeart/2005/8/layout/vList3"/>
    <dgm:cxn modelId="{A9F2F547-0A38-4E0B-A188-1ECD6CD0E3CA}" type="presParOf" srcId="{EB874F61-D8D0-4C5E-B286-31E761D82FC9}" destId="{0AC59610-3B18-4B7D-8F37-5D3970732669}" srcOrd="3" destOrd="0" presId="urn:microsoft.com/office/officeart/2005/8/layout/vList3"/>
    <dgm:cxn modelId="{8502C630-30E3-44DB-A04E-27C2EDB396E3}" type="presParOf" srcId="{EB874F61-D8D0-4C5E-B286-31E761D82FC9}" destId="{955A7DEE-7074-4147-BCE0-676226AA249D}" srcOrd="4" destOrd="0" presId="urn:microsoft.com/office/officeart/2005/8/layout/vList3"/>
    <dgm:cxn modelId="{6702115D-32BC-4A19-A127-C19390B436DB}" type="presParOf" srcId="{955A7DEE-7074-4147-BCE0-676226AA249D}" destId="{B349B18A-B57F-4B0C-B1B6-5C289FD41EC6}" srcOrd="0" destOrd="0" presId="urn:microsoft.com/office/officeart/2005/8/layout/vList3"/>
    <dgm:cxn modelId="{2AC5B087-00B5-4261-B0A8-97731BDD2690}" type="presParOf" srcId="{955A7DEE-7074-4147-BCE0-676226AA249D}" destId="{A53AD3A1-FF08-4547-8102-F541645A6489}" srcOrd="1" destOrd="0" presId="urn:microsoft.com/office/officeart/2005/8/layout/vList3"/>
    <dgm:cxn modelId="{D6316B2D-74CB-4F13-B056-B3BDDFE2000E}" type="presParOf" srcId="{EB874F61-D8D0-4C5E-B286-31E761D82FC9}" destId="{E4B5E5FA-DE38-4EA6-A76D-4FDC70586E02}" srcOrd="5" destOrd="0" presId="urn:microsoft.com/office/officeart/2005/8/layout/vList3"/>
    <dgm:cxn modelId="{FFDA252E-BB18-49CC-AF70-698EBB84F25C}" type="presParOf" srcId="{EB874F61-D8D0-4C5E-B286-31E761D82FC9}" destId="{934EDB54-C214-4BC1-8779-F9E7DD78E143}" srcOrd="6" destOrd="0" presId="urn:microsoft.com/office/officeart/2005/8/layout/vList3"/>
    <dgm:cxn modelId="{A3405A81-A337-412A-AF22-D4DBFA887DC8}" type="presParOf" srcId="{934EDB54-C214-4BC1-8779-F9E7DD78E143}" destId="{0882F6D3-CE29-4C5A-9A49-51EDA722D4B6}" srcOrd="0" destOrd="0" presId="urn:microsoft.com/office/officeart/2005/8/layout/vList3"/>
    <dgm:cxn modelId="{40B252E3-5E5A-4710-97B9-9F3218FF856C}" type="presParOf" srcId="{934EDB54-C214-4BC1-8779-F9E7DD78E143}" destId="{5B632D9D-520E-4093-A65A-E333C9BA616A}" srcOrd="1" destOrd="0" presId="urn:microsoft.com/office/officeart/2005/8/layout/vList3"/>
    <dgm:cxn modelId="{06871A8F-E224-4BC5-99D8-27DEED6E8DDA}" type="presParOf" srcId="{EB874F61-D8D0-4C5E-B286-31E761D82FC9}" destId="{29651E86-AA60-4B4D-B109-F2F1AE59176F}" srcOrd="7" destOrd="0" presId="urn:microsoft.com/office/officeart/2005/8/layout/vList3"/>
    <dgm:cxn modelId="{640BA2B6-DDA5-4B70-8CC5-191D64DF09AC}" type="presParOf" srcId="{EB874F61-D8D0-4C5E-B286-31E761D82FC9}" destId="{1EE3F207-FC7D-4B3C-B382-B9EEDF09D21A}" srcOrd="8" destOrd="0" presId="urn:microsoft.com/office/officeart/2005/8/layout/vList3"/>
    <dgm:cxn modelId="{DE4D55E4-CDA1-4B61-AC5A-3996C587B7D9}" type="presParOf" srcId="{1EE3F207-FC7D-4B3C-B382-B9EEDF09D21A}" destId="{4F58B7ED-788F-4862-AEC5-D99C14D87D9F}" srcOrd="0" destOrd="0" presId="urn:microsoft.com/office/officeart/2005/8/layout/vList3"/>
    <dgm:cxn modelId="{2BDB3E3D-3D27-4555-9910-62E22D1BB2A9}" type="presParOf" srcId="{1EE3F207-FC7D-4B3C-B382-B9EEDF09D21A}" destId="{64302B02-28D0-468F-BDFE-FA68D24FE4F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A850C7-FFBA-4643-BF68-DE016542CF9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D3C201E3-B0D3-4F17-A7F1-FD67D89A5149}">
      <dgm:prSet custT="1"/>
      <dgm:spPr/>
      <dgm:t>
        <a:bodyPr/>
        <a:lstStyle/>
        <a:p>
          <a:r>
            <a:rPr lang="en-US" sz="2400" dirty="0"/>
            <a:t>1</a:t>
          </a:r>
          <a:endParaRPr lang="en-IN" sz="2400" dirty="0"/>
        </a:p>
      </dgm:t>
    </dgm:pt>
    <dgm:pt modelId="{2A75CD90-D51B-420E-90D1-E577E2F18A58}" type="parTrans" cxnId="{BC8D2AF2-60BB-4D1C-9842-7CBBCB1DFAD4}">
      <dgm:prSet/>
      <dgm:spPr/>
      <dgm:t>
        <a:bodyPr/>
        <a:lstStyle/>
        <a:p>
          <a:endParaRPr lang="en-IN"/>
        </a:p>
      </dgm:t>
    </dgm:pt>
    <dgm:pt modelId="{43416A4D-148F-4FE5-A842-4CF3C8D2BCB9}" type="sibTrans" cxnId="{BC8D2AF2-60BB-4D1C-9842-7CBBCB1DFAD4}">
      <dgm:prSet/>
      <dgm:spPr/>
      <dgm:t>
        <a:bodyPr/>
        <a:lstStyle/>
        <a:p>
          <a:endParaRPr lang="en-IN"/>
        </a:p>
      </dgm:t>
    </dgm:pt>
    <dgm:pt modelId="{5491E85A-08D1-407C-97FA-31C6E5BE4304}">
      <dgm:prSet custT="1"/>
      <dgm:spPr/>
      <dgm:t>
        <a:bodyPr/>
        <a:lstStyle/>
        <a:p>
          <a:r>
            <a:rPr lang="en-US" sz="2400" dirty="0"/>
            <a:t>2</a:t>
          </a:r>
          <a:endParaRPr lang="en-IN" sz="2400" dirty="0"/>
        </a:p>
      </dgm:t>
    </dgm:pt>
    <dgm:pt modelId="{DB9101F7-769A-48C6-B9DD-8E1C979EAE76}" type="parTrans" cxnId="{25B1883B-456A-4DC1-9203-743795E3ADC0}">
      <dgm:prSet/>
      <dgm:spPr/>
      <dgm:t>
        <a:bodyPr/>
        <a:lstStyle/>
        <a:p>
          <a:endParaRPr lang="en-IN"/>
        </a:p>
      </dgm:t>
    </dgm:pt>
    <dgm:pt modelId="{DD00ADE8-1E9E-46C3-A74F-DA53CBA3210E}" type="sibTrans" cxnId="{25B1883B-456A-4DC1-9203-743795E3ADC0}">
      <dgm:prSet/>
      <dgm:spPr/>
      <dgm:t>
        <a:bodyPr/>
        <a:lstStyle/>
        <a:p>
          <a:endParaRPr lang="en-IN"/>
        </a:p>
      </dgm:t>
    </dgm:pt>
    <dgm:pt modelId="{A4F1B303-39DA-47A3-AC32-29A0664DF6EE}">
      <dgm:prSet custT="1"/>
      <dgm:spPr/>
      <dgm:t>
        <a:bodyPr/>
        <a:lstStyle/>
        <a:p>
          <a:r>
            <a:rPr lang="en-US" sz="2400" dirty="0"/>
            <a:t>3</a:t>
          </a:r>
          <a:endParaRPr lang="en-IN" sz="2000" dirty="0"/>
        </a:p>
      </dgm:t>
    </dgm:pt>
    <dgm:pt modelId="{3BF2293D-DE0A-41AF-A4B9-5D8370D1496A}" type="parTrans" cxnId="{C0745BF9-6C2D-4D8D-8FC9-C2D568645C18}">
      <dgm:prSet/>
      <dgm:spPr/>
      <dgm:t>
        <a:bodyPr/>
        <a:lstStyle/>
        <a:p>
          <a:endParaRPr lang="en-IN"/>
        </a:p>
      </dgm:t>
    </dgm:pt>
    <dgm:pt modelId="{47C2D1F0-63E3-4CB1-ACA0-987DD025C4C3}" type="sibTrans" cxnId="{C0745BF9-6C2D-4D8D-8FC9-C2D568645C18}">
      <dgm:prSet/>
      <dgm:spPr/>
      <dgm:t>
        <a:bodyPr/>
        <a:lstStyle/>
        <a:p>
          <a:endParaRPr lang="en-IN"/>
        </a:p>
      </dgm:t>
    </dgm:pt>
    <dgm:pt modelId="{FBB5E81D-C4E3-4B61-BD9E-5A8059FA3E96}">
      <dgm:prSet custT="1"/>
      <dgm:spPr/>
      <dgm:t>
        <a:bodyPr/>
        <a:lstStyle/>
        <a:p>
          <a:r>
            <a:rPr lang="en-US" sz="2400" dirty="0"/>
            <a:t>4</a:t>
          </a:r>
          <a:endParaRPr lang="en-IN" sz="2000" dirty="0"/>
        </a:p>
      </dgm:t>
    </dgm:pt>
    <dgm:pt modelId="{E0601F7D-7D1E-48CF-9C74-D0CEE2E08FAD}" type="parTrans" cxnId="{DC653089-67FB-4354-8E39-1F597D625755}">
      <dgm:prSet/>
      <dgm:spPr/>
      <dgm:t>
        <a:bodyPr/>
        <a:lstStyle/>
        <a:p>
          <a:endParaRPr lang="en-IN"/>
        </a:p>
      </dgm:t>
    </dgm:pt>
    <dgm:pt modelId="{5C614921-03E9-45DE-ABF5-68BC37E4CB6F}" type="sibTrans" cxnId="{DC653089-67FB-4354-8E39-1F597D625755}">
      <dgm:prSet/>
      <dgm:spPr/>
      <dgm:t>
        <a:bodyPr/>
        <a:lstStyle/>
        <a:p>
          <a:endParaRPr lang="en-IN"/>
        </a:p>
      </dgm:t>
    </dgm:pt>
    <dgm:pt modelId="{7A109A0D-D30C-46D7-9D49-4BD1788080DD}">
      <dgm:prSet custT="1"/>
      <dgm:spPr/>
      <dgm:t>
        <a:bodyPr/>
        <a:lstStyle/>
        <a:p>
          <a:r>
            <a:rPr lang="en-US" sz="2400" dirty="0"/>
            <a:t>5</a:t>
          </a:r>
          <a:endParaRPr lang="en-IN" sz="2000" dirty="0"/>
        </a:p>
      </dgm:t>
    </dgm:pt>
    <dgm:pt modelId="{57B926E3-2C93-4868-941F-BFC6B4B2C43A}" type="parTrans" cxnId="{D1AADC8D-8796-4552-ACA1-38DC4D205BCF}">
      <dgm:prSet/>
      <dgm:spPr/>
      <dgm:t>
        <a:bodyPr/>
        <a:lstStyle/>
        <a:p>
          <a:endParaRPr lang="en-IN"/>
        </a:p>
      </dgm:t>
    </dgm:pt>
    <dgm:pt modelId="{EB0931A1-B1F6-44A5-9F60-FC10E62FEE6E}" type="sibTrans" cxnId="{D1AADC8D-8796-4552-ACA1-38DC4D205BCF}">
      <dgm:prSet/>
      <dgm:spPr/>
      <dgm:t>
        <a:bodyPr/>
        <a:lstStyle/>
        <a:p>
          <a:endParaRPr lang="en-IN"/>
        </a:p>
      </dgm:t>
    </dgm:pt>
    <dgm:pt modelId="{A65F4ECC-16C5-482C-AC16-35209DB18C3D}">
      <dgm:prSet custT="1"/>
      <dgm:spPr>
        <a:solidFill>
          <a:schemeClr val="accent1">
            <a:lumMod val="75000"/>
            <a:alpha val="90000"/>
          </a:schemeClr>
        </a:solidFill>
      </dgm:spPr>
      <dgm:t>
        <a:bodyPr/>
        <a:lstStyle/>
        <a:p>
          <a:pPr>
            <a:buNone/>
          </a:pPr>
          <a:r>
            <a:rPr lang="en-US" sz="2400" dirty="0">
              <a:solidFill>
                <a:schemeClr val="bg1"/>
              </a:solidFill>
            </a:rPr>
            <a:t>Weekdays and Weekend Payment statistics</a:t>
          </a:r>
          <a:endParaRPr lang="en-IN" sz="2400" dirty="0">
            <a:solidFill>
              <a:schemeClr val="bg1"/>
            </a:solidFill>
          </a:endParaRPr>
        </a:p>
      </dgm:t>
    </dgm:pt>
    <dgm:pt modelId="{D2201E16-BA2D-4601-8D49-E1BFC31F7C07}" type="parTrans" cxnId="{D69EB4B4-9866-46F8-A114-7D1C05240810}">
      <dgm:prSet/>
      <dgm:spPr/>
      <dgm:t>
        <a:bodyPr/>
        <a:lstStyle/>
        <a:p>
          <a:endParaRPr lang="en-IN"/>
        </a:p>
      </dgm:t>
    </dgm:pt>
    <dgm:pt modelId="{263ABCC3-2A74-43FF-8080-F29E22D61AAA}" type="sibTrans" cxnId="{D69EB4B4-9866-46F8-A114-7D1C05240810}">
      <dgm:prSet/>
      <dgm:spPr/>
      <dgm:t>
        <a:bodyPr/>
        <a:lstStyle/>
        <a:p>
          <a:endParaRPr lang="en-IN"/>
        </a:p>
      </dgm:t>
    </dgm:pt>
    <dgm:pt modelId="{0E78BC39-3DAB-4AFB-B381-AFF0ED66904D}">
      <dgm:prSet custT="1"/>
      <dgm:spPr>
        <a:solidFill>
          <a:schemeClr val="accent1">
            <a:lumMod val="75000"/>
            <a:alpha val="90000"/>
          </a:schemeClr>
        </a:solidFill>
      </dgm:spPr>
      <dgm:t>
        <a:bodyPr/>
        <a:lstStyle/>
        <a:p>
          <a:pPr>
            <a:buNone/>
          </a:pP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Payment type with review score 5</a:t>
          </a:r>
          <a:endParaRPr lang="en-IN" sz="240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dgm:pt modelId="{C8A33AE5-96F8-4286-B560-BE235BEF9EFA}" type="parTrans" cxnId="{83AD456D-73E0-4A2D-BF5F-520B01F0DB48}">
      <dgm:prSet/>
      <dgm:spPr/>
      <dgm:t>
        <a:bodyPr/>
        <a:lstStyle/>
        <a:p>
          <a:endParaRPr lang="en-IN"/>
        </a:p>
      </dgm:t>
    </dgm:pt>
    <dgm:pt modelId="{0E241228-5ED9-426E-92CA-5657B34615EE}" type="sibTrans" cxnId="{83AD456D-73E0-4A2D-BF5F-520B01F0DB48}">
      <dgm:prSet/>
      <dgm:spPr/>
      <dgm:t>
        <a:bodyPr/>
        <a:lstStyle/>
        <a:p>
          <a:endParaRPr lang="en-IN"/>
        </a:p>
      </dgm:t>
    </dgm:pt>
    <dgm:pt modelId="{F0345F86-1079-4F2C-A55C-6CE67553C70D}">
      <dgm:prSet custT="1"/>
      <dgm:spPr>
        <a:solidFill>
          <a:schemeClr val="accent1">
            <a:lumMod val="75000"/>
            <a:alpha val="90000"/>
          </a:schemeClr>
        </a:solidFill>
      </dgm:spPr>
      <dgm:t>
        <a:bodyPr/>
        <a:lstStyle/>
        <a:p>
          <a:pPr>
            <a:buNone/>
          </a:pPr>
          <a:r>
            <a:rPr lang="en-US" sz="2400" dirty="0">
              <a:solidFill>
                <a:schemeClr val="bg1"/>
              </a:solidFill>
            </a:rPr>
            <a:t>Average number of delivery days taken for pet shop</a:t>
          </a:r>
          <a:endParaRPr lang="en-IN" sz="2400" dirty="0">
            <a:solidFill>
              <a:schemeClr val="bg1"/>
            </a:solidFill>
          </a:endParaRPr>
        </a:p>
      </dgm:t>
    </dgm:pt>
    <dgm:pt modelId="{2AEC03D4-C478-4851-AE69-26AAB96E2486}" type="parTrans" cxnId="{7F51E1C2-B47E-4397-896A-948132150948}">
      <dgm:prSet/>
      <dgm:spPr/>
      <dgm:t>
        <a:bodyPr/>
        <a:lstStyle/>
        <a:p>
          <a:endParaRPr lang="en-IN"/>
        </a:p>
      </dgm:t>
    </dgm:pt>
    <dgm:pt modelId="{D6FD70D0-4061-4AE4-B840-08E9C33A1B84}" type="sibTrans" cxnId="{7F51E1C2-B47E-4397-896A-948132150948}">
      <dgm:prSet/>
      <dgm:spPr/>
      <dgm:t>
        <a:bodyPr/>
        <a:lstStyle/>
        <a:p>
          <a:endParaRPr lang="en-IN"/>
        </a:p>
      </dgm:t>
    </dgm:pt>
    <dgm:pt modelId="{6759026C-4554-48F9-95CF-07A6DA744B94}">
      <dgm:prSet custT="1"/>
      <dgm:spPr>
        <a:solidFill>
          <a:schemeClr val="accent1">
            <a:lumMod val="75000"/>
            <a:alpha val="90000"/>
          </a:schemeClr>
        </a:solidFill>
      </dgm:spPr>
      <dgm:t>
        <a:bodyPr/>
        <a:lstStyle/>
        <a:p>
          <a:pPr>
            <a:buNone/>
          </a:pPr>
          <a:r>
            <a:rPr lang="en-US" sz="2400" dirty="0">
              <a:solidFill>
                <a:schemeClr val="bg1"/>
              </a:solidFill>
            </a:rPr>
            <a:t>Average price and payment value of sao paulo city</a:t>
          </a:r>
          <a:endParaRPr lang="en-IN" sz="2400" dirty="0">
            <a:solidFill>
              <a:schemeClr val="bg1"/>
            </a:solidFill>
          </a:endParaRPr>
        </a:p>
      </dgm:t>
    </dgm:pt>
    <dgm:pt modelId="{A8FE2FB3-A8FC-4C97-AEFD-D5505971176A}" type="parTrans" cxnId="{9CB6421A-F052-48BA-BBB0-EAD4FFBD0EBF}">
      <dgm:prSet/>
      <dgm:spPr/>
      <dgm:t>
        <a:bodyPr/>
        <a:lstStyle/>
        <a:p>
          <a:endParaRPr lang="en-IN"/>
        </a:p>
      </dgm:t>
    </dgm:pt>
    <dgm:pt modelId="{B411AC9F-4CF9-4212-B5EC-DF299E2533FB}" type="sibTrans" cxnId="{9CB6421A-F052-48BA-BBB0-EAD4FFBD0EBF}">
      <dgm:prSet/>
      <dgm:spPr/>
      <dgm:t>
        <a:bodyPr/>
        <a:lstStyle/>
        <a:p>
          <a:endParaRPr lang="en-IN"/>
        </a:p>
      </dgm:t>
    </dgm:pt>
    <dgm:pt modelId="{6B91726A-8C63-4037-AEE8-8BD24C30E6A1}">
      <dgm:prSet custT="1"/>
      <dgm:spPr>
        <a:solidFill>
          <a:schemeClr val="accent1">
            <a:lumMod val="75000"/>
            <a:alpha val="90000"/>
          </a:schemeClr>
        </a:solidFill>
      </dgm:spPr>
      <dgm:t>
        <a:bodyPr/>
        <a:lstStyle/>
        <a:p>
          <a:pPr>
            <a:buNone/>
          </a:pPr>
          <a:r>
            <a:rPr lang="en-IN" sz="2400" dirty="0">
              <a:solidFill>
                <a:schemeClr val="bg1"/>
              </a:solidFill>
            </a:rPr>
            <a:t>Relationship between average shipping day and review score</a:t>
          </a:r>
        </a:p>
      </dgm:t>
    </dgm:pt>
    <dgm:pt modelId="{AE00CEEA-A190-453C-B8D9-D96D56E6DFE5}" type="parTrans" cxnId="{71E7B848-DB79-49C6-A00B-A1CB0DDD483B}">
      <dgm:prSet/>
      <dgm:spPr/>
      <dgm:t>
        <a:bodyPr/>
        <a:lstStyle/>
        <a:p>
          <a:endParaRPr lang="en-IN"/>
        </a:p>
      </dgm:t>
    </dgm:pt>
    <dgm:pt modelId="{5A8BEA1E-9DAE-4AE3-AE4D-E9C503E90F68}" type="sibTrans" cxnId="{71E7B848-DB79-49C6-A00B-A1CB0DDD483B}">
      <dgm:prSet/>
      <dgm:spPr/>
      <dgm:t>
        <a:bodyPr/>
        <a:lstStyle/>
        <a:p>
          <a:endParaRPr lang="en-IN"/>
        </a:p>
      </dgm:t>
    </dgm:pt>
    <dgm:pt modelId="{60542B8F-3881-48C0-BED0-C7CD613E9B37}" type="pres">
      <dgm:prSet presAssocID="{CAA850C7-FFBA-4643-BF68-DE016542CF91}" presName="linearFlow" presStyleCnt="0">
        <dgm:presLayoutVars>
          <dgm:dir/>
          <dgm:animLvl val="lvl"/>
          <dgm:resizeHandles val="exact"/>
        </dgm:presLayoutVars>
      </dgm:prSet>
      <dgm:spPr/>
    </dgm:pt>
    <dgm:pt modelId="{80C0BC7F-B329-4C53-8016-5F914D9B4352}" type="pres">
      <dgm:prSet presAssocID="{D3C201E3-B0D3-4F17-A7F1-FD67D89A5149}" presName="composite" presStyleCnt="0"/>
      <dgm:spPr/>
    </dgm:pt>
    <dgm:pt modelId="{2BFE5544-3571-40FF-AC0A-5B0A6C7518CF}" type="pres">
      <dgm:prSet presAssocID="{D3C201E3-B0D3-4F17-A7F1-FD67D89A5149}" presName="parentText" presStyleLbl="alignNode1" presStyleIdx="0" presStyleCnt="5">
        <dgm:presLayoutVars>
          <dgm:chMax val="1"/>
          <dgm:bulletEnabled val="1"/>
        </dgm:presLayoutVars>
      </dgm:prSet>
      <dgm:spPr/>
    </dgm:pt>
    <dgm:pt modelId="{F52845D8-93FC-4AF2-9D4B-A2D46F36F78E}" type="pres">
      <dgm:prSet presAssocID="{D3C201E3-B0D3-4F17-A7F1-FD67D89A5149}" presName="descendantText" presStyleLbl="alignAcc1" presStyleIdx="0" presStyleCnt="5">
        <dgm:presLayoutVars>
          <dgm:bulletEnabled val="1"/>
        </dgm:presLayoutVars>
      </dgm:prSet>
      <dgm:spPr/>
    </dgm:pt>
    <dgm:pt modelId="{8AE7F069-D44A-4E31-81EA-8B27C435009F}" type="pres">
      <dgm:prSet presAssocID="{43416A4D-148F-4FE5-A842-4CF3C8D2BCB9}" presName="sp" presStyleCnt="0"/>
      <dgm:spPr/>
    </dgm:pt>
    <dgm:pt modelId="{CB553B68-D1D7-4F03-9CDC-756C025C31D4}" type="pres">
      <dgm:prSet presAssocID="{5491E85A-08D1-407C-97FA-31C6E5BE4304}" presName="composite" presStyleCnt="0"/>
      <dgm:spPr/>
    </dgm:pt>
    <dgm:pt modelId="{70E466EA-535B-47D1-BAB8-FD9832112222}" type="pres">
      <dgm:prSet presAssocID="{5491E85A-08D1-407C-97FA-31C6E5BE4304}" presName="parentText" presStyleLbl="alignNode1" presStyleIdx="1" presStyleCnt="5">
        <dgm:presLayoutVars>
          <dgm:chMax val="1"/>
          <dgm:bulletEnabled val="1"/>
        </dgm:presLayoutVars>
      </dgm:prSet>
      <dgm:spPr/>
    </dgm:pt>
    <dgm:pt modelId="{320BCAF3-595C-4649-831D-F422AE6395E8}" type="pres">
      <dgm:prSet presAssocID="{5491E85A-08D1-407C-97FA-31C6E5BE4304}" presName="descendantText" presStyleLbl="alignAcc1" presStyleIdx="1" presStyleCnt="5">
        <dgm:presLayoutVars>
          <dgm:bulletEnabled val="1"/>
        </dgm:presLayoutVars>
      </dgm:prSet>
      <dgm:spPr/>
    </dgm:pt>
    <dgm:pt modelId="{C93000A4-4587-433A-B4B6-66F27439CDD3}" type="pres">
      <dgm:prSet presAssocID="{DD00ADE8-1E9E-46C3-A74F-DA53CBA3210E}" presName="sp" presStyleCnt="0"/>
      <dgm:spPr/>
    </dgm:pt>
    <dgm:pt modelId="{373B7065-86A3-40FE-BC49-E9D9A8DCA412}" type="pres">
      <dgm:prSet presAssocID="{A4F1B303-39DA-47A3-AC32-29A0664DF6EE}" presName="composite" presStyleCnt="0"/>
      <dgm:spPr/>
    </dgm:pt>
    <dgm:pt modelId="{1FECCF6B-328B-496B-8AB6-E9968448131F}" type="pres">
      <dgm:prSet presAssocID="{A4F1B303-39DA-47A3-AC32-29A0664DF6EE}" presName="parentText" presStyleLbl="alignNode1" presStyleIdx="2" presStyleCnt="5">
        <dgm:presLayoutVars>
          <dgm:chMax val="1"/>
          <dgm:bulletEnabled val="1"/>
        </dgm:presLayoutVars>
      </dgm:prSet>
      <dgm:spPr/>
    </dgm:pt>
    <dgm:pt modelId="{16997505-7CA7-4F8C-8F58-4284A4611252}" type="pres">
      <dgm:prSet presAssocID="{A4F1B303-39DA-47A3-AC32-29A0664DF6EE}" presName="descendantText" presStyleLbl="alignAcc1" presStyleIdx="2" presStyleCnt="5">
        <dgm:presLayoutVars>
          <dgm:bulletEnabled val="1"/>
        </dgm:presLayoutVars>
      </dgm:prSet>
      <dgm:spPr/>
    </dgm:pt>
    <dgm:pt modelId="{02EB15C9-003D-47B2-92FB-3B29AAAAD222}" type="pres">
      <dgm:prSet presAssocID="{47C2D1F0-63E3-4CB1-ACA0-987DD025C4C3}" presName="sp" presStyleCnt="0"/>
      <dgm:spPr/>
    </dgm:pt>
    <dgm:pt modelId="{45607119-EEA6-430E-90A5-1A7F8D471660}" type="pres">
      <dgm:prSet presAssocID="{FBB5E81D-C4E3-4B61-BD9E-5A8059FA3E96}" presName="composite" presStyleCnt="0"/>
      <dgm:spPr/>
    </dgm:pt>
    <dgm:pt modelId="{B94670BB-B0ED-4CBF-BD14-1AC8500E6422}" type="pres">
      <dgm:prSet presAssocID="{FBB5E81D-C4E3-4B61-BD9E-5A8059FA3E96}" presName="parentText" presStyleLbl="alignNode1" presStyleIdx="3" presStyleCnt="5">
        <dgm:presLayoutVars>
          <dgm:chMax val="1"/>
          <dgm:bulletEnabled val="1"/>
        </dgm:presLayoutVars>
      </dgm:prSet>
      <dgm:spPr/>
    </dgm:pt>
    <dgm:pt modelId="{B0E61C06-E6C7-4135-B197-589BD9D87F3C}" type="pres">
      <dgm:prSet presAssocID="{FBB5E81D-C4E3-4B61-BD9E-5A8059FA3E96}" presName="descendantText" presStyleLbl="alignAcc1" presStyleIdx="3" presStyleCnt="5">
        <dgm:presLayoutVars>
          <dgm:bulletEnabled val="1"/>
        </dgm:presLayoutVars>
      </dgm:prSet>
      <dgm:spPr/>
    </dgm:pt>
    <dgm:pt modelId="{DE1F99C8-3CF3-452B-AC06-5C4A94444E66}" type="pres">
      <dgm:prSet presAssocID="{5C614921-03E9-45DE-ABF5-68BC37E4CB6F}" presName="sp" presStyleCnt="0"/>
      <dgm:spPr/>
    </dgm:pt>
    <dgm:pt modelId="{F5FD7730-88A1-43EA-A20D-9F26DD7047C2}" type="pres">
      <dgm:prSet presAssocID="{7A109A0D-D30C-46D7-9D49-4BD1788080DD}" presName="composite" presStyleCnt="0"/>
      <dgm:spPr/>
    </dgm:pt>
    <dgm:pt modelId="{77316EB6-75B3-41D4-99E3-3CDD179FFEBF}" type="pres">
      <dgm:prSet presAssocID="{7A109A0D-D30C-46D7-9D49-4BD1788080DD}" presName="parentText" presStyleLbl="alignNode1" presStyleIdx="4" presStyleCnt="5">
        <dgm:presLayoutVars>
          <dgm:chMax val="1"/>
          <dgm:bulletEnabled val="1"/>
        </dgm:presLayoutVars>
      </dgm:prSet>
      <dgm:spPr/>
    </dgm:pt>
    <dgm:pt modelId="{88B4FD11-29BF-4708-B5BA-60D13B7DE8B6}" type="pres">
      <dgm:prSet presAssocID="{7A109A0D-D30C-46D7-9D49-4BD1788080DD}" presName="descendantText" presStyleLbl="alignAcc1" presStyleIdx="4" presStyleCnt="5">
        <dgm:presLayoutVars>
          <dgm:bulletEnabled val="1"/>
        </dgm:presLayoutVars>
      </dgm:prSet>
      <dgm:spPr/>
    </dgm:pt>
  </dgm:ptLst>
  <dgm:cxnLst>
    <dgm:cxn modelId="{B893B804-DEB7-4681-90CE-518A65F6E7A8}" type="presOf" srcId="{A65F4ECC-16C5-482C-AC16-35209DB18C3D}" destId="{F52845D8-93FC-4AF2-9D4B-A2D46F36F78E}" srcOrd="0" destOrd="0" presId="urn:microsoft.com/office/officeart/2005/8/layout/chevron2"/>
    <dgm:cxn modelId="{526BBF0F-DF53-46BB-97F6-6C4EA880026B}" type="presOf" srcId="{A4F1B303-39DA-47A3-AC32-29A0664DF6EE}" destId="{1FECCF6B-328B-496B-8AB6-E9968448131F}" srcOrd="0" destOrd="0" presId="urn:microsoft.com/office/officeart/2005/8/layout/chevron2"/>
    <dgm:cxn modelId="{9DCF1F16-D32D-489B-A078-AE488D01A185}" type="presOf" srcId="{D3C201E3-B0D3-4F17-A7F1-FD67D89A5149}" destId="{2BFE5544-3571-40FF-AC0A-5B0A6C7518CF}" srcOrd="0" destOrd="0" presId="urn:microsoft.com/office/officeart/2005/8/layout/chevron2"/>
    <dgm:cxn modelId="{8C686819-7C5D-4AFD-B4DA-829768C56B94}" type="presOf" srcId="{5491E85A-08D1-407C-97FA-31C6E5BE4304}" destId="{70E466EA-535B-47D1-BAB8-FD9832112222}" srcOrd="0" destOrd="0" presId="urn:microsoft.com/office/officeart/2005/8/layout/chevron2"/>
    <dgm:cxn modelId="{9CB6421A-F052-48BA-BBB0-EAD4FFBD0EBF}" srcId="{FBB5E81D-C4E3-4B61-BD9E-5A8059FA3E96}" destId="{6759026C-4554-48F9-95CF-07A6DA744B94}" srcOrd="0" destOrd="0" parTransId="{A8FE2FB3-A8FC-4C97-AEFD-D5505971176A}" sibTransId="{B411AC9F-4CF9-4212-B5EC-DF299E2533FB}"/>
    <dgm:cxn modelId="{D26F7729-D668-4440-8007-B3D8A9DECA6D}" type="presOf" srcId="{6759026C-4554-48F9-95CF-07A6DA744B94}" destId="{B0E61C06-E6C7-4135-B197-589BD9D87F3C}" srcOrd="0" destOrd="0" presId="urn:microsoft.com/office/officeart/2005/8/layout/chevron2"/>
    <dgm:cxn modelId="{25B1883B-456A-4DC1-9203-743795E3ADC0}" srcId="{CAA850C7-FFBA-4643-BF68-DE016542CF91}" destId="{5491E85A-08D1-407C-97FA-31C6E5BE4304}" srcOrd="1" destOrd="0" parTransId="{DB9101F7-769A-48C6-B9DD-8E1C979EAE76}" sibTransId="{DD00ADE8-1E9E-46C3-A74F-DA53CBA3210E}"/>
    <dgm:cxn modelId="{65E72C68-466E-426B-8102-0500FC191F85}" type="presOf" srcId="{6B91726A-8C63-4037-AEE8-8BD24C30E6A1}" destId="{88B4FD11-29BF-4708-B5BA-60D13B7DE8B6}" srcOrd="0" destOrd="0" presId="urn:microsoft.com/office/officeart/2005/8/layout/chevron2"/>
    <dgm:cxn modelId="{71E7B848-DB79-49C6-A00B-A1CB0DDD483B}" srcId="{7A109A0D-D30C-46D7-9D49-4BD1788080DD}" destId="{6B91726A-8C63-4037-AEE8-8BD24C30E6A1}" srcOrd="0" destOrd="0" parTransId="{AE00CEEA-A190-453C-B8D9-D96D56E6DFE5}" sibTransId="{5A8BEA1E-9DAE-4AE3-AE4D-E9C503E90F68}"/>
    <dgm:cxn modelId="{2D7FCE4B-BACF-48B9-B24D-25A833595CDC}" type="presOf" srcId="{7A109A0D-D30C-46D7-9D49-4BD1788080DD}" destId="{77316EB6-75B3-41D4-99E3-3CDD179FFEBF}" srcOrd="0" destOrd="0" presId="urn:microsoft.com/office/officeart/2005/8/layout/chevron2"/>
    <dgm:cxn modelId="{83AD456D-73E0-4A2D-BF5F-520B01F0DB48}" srcId="{5491E85A-08D1-407C-97FA-31C6E5BE4304}" destId="{0E78BC39-3DAB-4AFB-B381-AFF0ED66904D}" srcOrd="0" destOrd="0" parTransId="{C8A33AE5-96F8-4286-B560-BE235BEF9EFA}" sibTransId="{0E241228-5ED9-426E-92CA-5657B34615EE}"/>
    <dgm:cxn modelId="{DC653089-67FB-4354-8E39-1F597D625755}" srcId="{CAA850C7-FFBA-4643-BF68-DE016542CF91}" destId="{FBB5E81D-C4E3-4B61-BD9E-5A8059FA3E96}" srcOrd="3" destOrd="0" parTransId="{E0601F7D-7D1E-48CF-9C74-D0CEE2E08FAD}" sibTransId="{5C614921-03E9-45DE-ABF5-68BC37E4CB6F}"/>
    <dgm:cxn modelId="{D1AADC8D-8796-4552-ACA1-38DC4D205BCF}" srcId="{CAA850C7-FFBA-4643-BF68-DE016542CF91}" destId="{7A109A0D-D30C-46D7-9D49-4BD1788080DD}" srcOrd="4" destOrd="0" parTransId="{57B926E3-2C93-4868-941F-BFC6B4B2C43A}" sibTransId="{EB0931A1-B1F6-44A5-9F60-FC10E62FEE6E}"/>
    <dgm:cxn modelId="{D69EB4B4-9866-46F8-A114-7D1C05240810}" srcId="{D3C201E3-B0D3-4F17-A7F1-FD67D89A5149}" destId="{A65F4ECC-16C5-482C-AC16-35209DB18C3D}" srcOrd="0" destOrd="0" parTransId="{D2201E16-BA2D-4601-8D49-E1BFC31F7C07}" sibTransId="{263ABCC3-2A74-43FF-8080-F29E22D61AAA}"/>
    <dgm:cxn modelId="{DC282BB7-48F3-4EF7-8462-9AB4A28BF37F}" type="presOf" srcId="{0E78BC39-3DAB-4AFB-B381-AFF0ED66904D}" destId="{320BCAF3-595C-4649-831D-F422AE6395E8}" srcOrd="0" destOrd="0" presId="urn:microsoft.com/office/officeart/2005/8/layout/chevron2"/>
    <dgm:cxn modelId="{D1115BB9-605C-4CEC-96A1-08EEA93CF580}" type="presOf" srcId="{F0345F86-1079-4F2C-A55C-6CE67553C70D}" destId="{16997505-7CA7-4F8C-8F58-4284A4611252}" srcOrd="0" destOrd="0" presId="urn:microsoft.com/office/officeart/2005/8/layout/chevron2"/>
    <dgm:cxn modelId="{7F51E1C2-B47E-4397-896A-948132150948}" srcId="{A4F1B303-39DA-47A3-AC32-29A0664DF6EE}" destId="{F0345F86-1079-4F2C-A55C-6CE67553C70D}" srcOrd="0" destOrd="0" parTransId="{2AEC03D4-C478-4851-AE69-26AAB96E2486}" sibTransId="{D6FD70D0-4061-4AE4-B840-08E9C33A1B84}"/>
    <dgm:cxn modelId="{674611C6-00DE-4BD8-B6BF-4F288A8B636C}" type="presOf" srcId="{CAA850C7-FFBA-4643-BF68-DE016542CF91}" destId="{60542B8F-3881-48C0-BED0-C7CD613E9B37}" srcOrd="0" destOrd="0" presId="urn:microsoft.com/office/officeart/2005/8/layout/chevron2"/>
    <dgm:cxn modelId="{A1C8FCCE-8015-49FE-BF94-DF3A2CEAD5A7}" type="presOf" srcId="{FBB5E81D-C4E3-4B61-BD9E-5A8059FA3E96}" destId="{B94670BB-B0ED-4CBF-BD14-1AC8500E6422}" srcOrd="0" destOrd="0" presId="urn:microsoft.com/office/officeart/2005/8/layout/chevron2"/>
    <dgm:cxn modelId="{BC8D2AF2-60BB-4D1C-9842-7CBBCB1DFAD4}" srcId="{CAA850C7-FFBA-4643-BF68-DE016542CF91}" destId="{D3C201E3-B0D3-4F17-A7F1-FD67D89A5149}" srcOrd="0" destOrd="0" parTransId="{2A75CD90-D51B-420E-90D1-E577E2F18A58}" sibTransId="{43416A4D-148F-4FE5-A842-4CF3C8D2BCB9}"/>
    <dgm:cxn modelId="{C0745BF9-6C2D-4D8D-8FC9-C2D568645C18}" srcId="{CAA850C7-FFBA-4643-BF68-DE016542CF91}" destId="{A4F1B303-39DA-47A3-AC32-29A0664DF6EE}" srcOrd="2" destOrd="0" parTransId="{3BF2293D-DE0A-41AF-A4B9-5D8370D1496A}" sibTransId="{47C2D1F0-63E3-4CB1-ACA0-987DD025C4C3}"/>
    <dgm:cxn modelId="{B0F8C325-1DE3-45D3-BA30-494C50C67035}" type="presParOf" srcId="{60542B8F-3881-48C0-BED0-C7CD613E9B37}" destId="{80C0BC7F-B329-4C53-8016-5F914D9B4352}" srcOrd="0" destOrd="0" presId="urn:microsoft.com/office/officeart/2005/8/layout/chevron2"/>
    <dgm:cxn modelId="{4C096985-A1BB-4689-839B-F3D8E761194D}" type="presParOf" srcId="{80C0BC7F-B329-4C53-8016-5F914D9B4352}" destId="{2BFE5544-3571-40FF-AC0A-5B0A6C7518CF}" srcOrd="0" destOrd="0" presId="urn:microsoft.com/office/officeart/2005/8/layout/chevron2"/>
    <dgm:cxn modelId="{424C0CDA-389E-47BA-B3B9-4C5437F2691C}" type="presParOf" srcId="{80C0BC7F-B329-4C53-8016-5F914D9B4352}" destId="{F52845D8-93FC-4AF2-9D4B-A2D46F36F78E}" srcOrd="1" destOrd="0" presId="urn:microsoft.com/office/officeart/2005/8/layout/chevron2"/>
    <dgm:cxn modelId="{86EBCE91-4126-42FB-AA63-1C9440FA8B05}" type="presParOf" srcId="{60542B8F-3881-48C0-BED0-C7CD613E9B37}" destId="{8AE7F069-D44A-4E31-81EA-8B27C435009F}" srcOrd="1" destOrd="0" presId="urn:microsoft.com/office/officeart/2005/8/layout/chevron2"/>
    <dgm:cxn modelId="{025B444E-D812-45D8-B0D4-5B2B142DBBA3}" type="presParOf" srcId="{60542B8F-3881-48C0-BED0-C7CD613E9B37}" destId="{CB553B68-D1D7-4F03-9CDC-756C025C31D4}" srcOrd="2" destOrd="0" presId="urn:microsoft.com/office/officeart/2005/8/layout/chevron2"/>
    <dgm:cxn modelId="{6D3E1399-3A9F-4ACA-84F9-A2B56C3B2D2F}" type="presParOf" srcId="{CB553B68-D1D7-4F03-9CDC-756C025C31D4}" destId="{70E466EA-535B-47D1-BAB8-FD9832112222}" srcOrd="0" destOrd="0" presId="urn:microsoft.com/office/officeart/2005/8/layout/chevron2"/>
    <dgm:cxn modelId="{EC192C0F-0A0B-483F-B3E1-F2AE795A2A45}" type="presParOf" srcId="{CB553B68-D1D7-4F03-9CDC-756C025C31D4}" destId="{320BCAF3-595C-4649-831D-F422AE6395E8}" srcOrd="1" destOrd="0" presId="urn:microsoft.com/office/officeart/2005/8/layout/chevron2"/>
    <dgm:cxn modelId="{DF070385-E29B-4F01-8BE4-6361C6EF3A30}" type="presParOf" srcId="{60542B8F-3881-48C0-BED0-C7CD613E9B37}" destId="{C93000A4-4587-433A-B4B6-66F27439CDD3}" srcOrd="3" destOrd="0" presId="urn:microsoft.com/office/officeart/2005/8/layout/chevron2"/>
    <dgm:cxn modelId="{4128E841-7218-4267-839F-0D862E7BD9FA}" type="presParOf" srcId="{60542B8F-3881-48C0-BED0-C7CD613E9B37}" destId="{373B7065-86A3-40FE-BC49-E9D9A8DCA412}" srcOrd="4" destOrd="0" presId="urn:microsoft.com/office/officeart/2005/8/layout/chevron2"/>
    <dgm:cxn modelId="{FCB9A044-B8DB-4B0E-86C5-36AB3EB985EA}" type="presParOf" srcId="{373B7065-86A3-40FE-BC49-E9D9A8DCA412}" destId="{1FECCF6B-328B-496B-8AB6-E9968448131F}" srcOrd="0" destOrd="0" presId="urn:microsoft.com/office/officeart/2005/8/layout/chevron2"/>
    <dgm:cxn modelId="{0CEC6614-2184-45A9-AC01-8F4C3F567F0D}" type="presParOf" srcId="{373B7065-86A3-40FE-BC49-E9D9A8DCA412}" destId="{16997505-7CA7-4F8C-8F58-4284A4611252}" srcOrd="1" destOrd="0" presId="urn:microsoft.com/office/officeart/2005/8/layout/chevron2"/>
    <dgm:cxn modelId="{22A76954-2DE1-4C88-8475-16352A57476F}" type="presParOf" srcId="{60542B8F-3881-48C0-BED0-C7CD613E9B37}" destId="{02EB15C9-003D-47B2-92FB-3B29AAAAD222}" srcOrd="5" destOrd="0" presId="urn:microsoft.com/office/officeart/2005/8/layout/chevron2"/>
    <dgm:cxn modelId="{FE94758D-2087-4E2B-87AE-909D27182C40}" type="presParOf" srcId="{60542B8F-3881-48C0-BED0-C7CD613E9B37}" destId="{45607119-EEA6-430E-90A5-1A7F8D471660}" srcOrd="6" destOrd="0" presId="urn:microsoft.com/office/officeart/2005/8/layout/chevron2"/>
    <dgm:cxn modelId="{B6611791-D75C-46AD-B54B-FA96494BB9BC}" type="presParOf" srcId="{45607119-EEA6-430E-90A5-1A7F8D471660}" destId="{B94670BB-B0ED-4CBF-BD14-1AC8500E6422}" srcOrd="0" destOrd="0" presId="urn:microsoft.com/office/officeart/2005/8/layout/chevron2"/>
    <dgm:cxn modelId="{0180B6DC-8549-4E1E-98D6-36F34C380F30}" type="presParOf" srcId="{45607119-EEA6-430E-90A5-1A7F8D471660}" destId="{B0E61C06-E6C7-4135-B197-589BD9D87F3C}" srcOrd="1" destOrd="0" presId="urn:microsoft.com/office/officeart/2005/8/layout/chevron2"/>
    <dgm:cxn modelId="{B3CBA478-2CFC-4A5F-94C5-E2E3A7E45F2D}" type="presParOf" srcId="{60542B8F-3881-48C0-BED0-C7CD613E9B37}" destId="{DE1F99C8-3CF3-452B-AC06-5C4A94444E66}" srcOrd="7" destOrd="0" presId="urn:microsoft.com/office/officeart/2005/8/layout/chevron2"/>
    <dgm:cxn modelId="{D7A6521C-AE2E-49E9-91D1-323762626953}" type="presParOf" srcId="{60542B8F-3881-48C0-BED0-C7CD613E9B37}" destId="{F5FD7730-88A1-43EA-A20D-9F26DD7047C2}" srcOrd="8" destOrd="0" presId="urn:microsoft.com/office/officeart/2005/8/layout/chevron2"/>
    <dgm:cxn modelId="{7DB3EC93-EF64-48A4-BEE4-FE980AC010A6}" type="presParOf" srcId="{F5FD7730-88A1-43EA-A20D-9F26DD7047C2}" destId="{77316EB6-75B3-41D4-99E3-3CDD179FFEBF}" srcOrd="0" destOrd="0" presId="urn:microsoft.com/office/officeart/2005/8/layout/chevron2"/>
    <dgm:cxn modelId="{4D76C5DD-952A-49AC-8158-C42231FD99A2}" type="presParOf" srcId="{F5FD7730-88A1-43EA-A20D-9F26DD7047C2}" destId="{88B4FD11-29BF-4708-B5BA-60D13B7DE8B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C02B6A-A4D6-4800-B9DE-1129AD54AF6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F0E82DFD-A851-428E-A853-17E70710BD44}">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54610" tIns="27305" rIns="0" bIns="27305" numCol="1" spcCol="1270" anchor="ctr" anchorCtr="0"/>
        <a:lstStyle/>
        <a:p>
          <a:r>
            <a:rPr lang="en-US" sz="4300" kern="1200" dirty="0">
              <a:solidFill>
                <a:prstClr val="white"/>
              </a:solidFill>
              <a:latin typeface="Bookman Old Style" panose="02050604050505020204" pitchFamily="18" charset="0"/>
              <a:ea typeface="+mn-ea"/>
              <a:cs typeface="+mn-cs"/>
            </a:rPr>
            <a:t>KPI-1</a:t>
          </a:r>
          <a:endParaRPr lang="en-IN" sz="4300" kern="1200" dirty="0">
            <a:solidFill>
              <a:prstClr val="white"/>
            </a:solidFill>
            <a:latin typeface="Bookman Old Style" panose="02050604050505020204" pitchFamily="18" charset="0"/>
            <a:ea typeface="+mn-ea"/>
            <a:cs typeface="+mn-cs"/>
          </a:endParaRPr>
        </a:p>
      </dgm:t>
    </dgm:pt>
    <dgm:pt modelId="{33FE014C-43C8-46BF-A124-B36C4C447B6E}" type="parTrans" cxnId="{8DAC1FD2-7B5C-4D9B-AACD-3499F156A457}">
      <dgm:prSet/>
      <dgm:spPr/>
      <dgm:t>
        <a:bodyPr/>
        <a:lstStyle/>
        <a:p>
          <a:endParaRPr lang="en-IN"/>
        </a:p>
      </dgm:t>
    </dgm:pt>
    <dgm:pt modelId="{D0A3CCBB-64A5-472A-B2B7-FE6C3A57C9DC}" type="sibTrans" cxnId="{8DAC1FD2-7B5C-4D9B-AACD-3499F156A457}">
      <dgm:prSet/>
      <dgm:spPr/>
      <dgm:t>
        <a:bodyPr/>
        <a:lstStyle/>
        <a:p>
          <a:endParaRPr lang="en-IN"/>
        </a:p>
      </dgm:t>
    </dgm:pt>
    <dgm:pt modelId="{C1F769FC-EBED-417F-BCD6-CA9BFDBAC948}" type="pres">
      <dgm:prSet presAssocID="{40C02B6A-A4D6-4800-B9DE-1129AD54AF69}" presName="Name0" presStyleCnt="0">
        <dgm:presLayoutVars>
          <dgm:chPref val="3"/>
          <dgm:dir/>
          <dgm:animLvl val="lvl"/>
          <dgm:resizeHandles/>
        </dgm:presLayoutVars>
      </dgm:prSet>
      <dgm:spPr/>
    </dgm:pt>
    <dgm:pt modelId="{59748169-7B6F-4C3F-8E4F-CC2C83277E7A}" type="pres">
      <dgm:prSet presAssocID="{F0E82DFD-A851-428E-A853-17E70710BD44}" presName="horFlow" presStyleCnt="0"/>
      <dgm:spPr/>
    </dgm:pt>
    <dgm:pt modelId="{800A60D6-5DCB-4FFB-A762-AF06B7E40E76}" type="pres">
      <dgm:prSet presAssocID="{F0E82DFD-A851-428E-A853-17E70710BD44}" presName="bigChev" presStyleLbl="node1" presStyleIdx="0" presStyleCnt="1" custScaleX="84316" custScaleY="83027" custLinFactX="-35008" custLinFactNeighborX="-100000" custLinFactNeighborY="1633"/>
      <dgm:spPr>
        <a:xfrm>
          <a:off x="0" y="656"/>
          <a:ext cx="2553578" cy="1005816"/>
        </a:xfrm>
        <a:prstGeom prst="chevron">
          <a:avLst/>
        </a:prstGeom>
      </dgm:spPr>
    </dgm:pt>
  </dgm:ptLst>
  <dgm:cxnLst>
    <dgm:cxn modelId="{4285415B-BD86-45A1-9865-25B708D97F35}" type="presOf" srcId="{F0E82DFD-A851-428E-A853-17E70710BD44}" destId="{800A60D6-5DCB-4FFB-A762-AF06B7E40E76}" srcOrd="0" destOrd="0" presId="urn:microsoft.com/office/officeart/2005/8/layout/lProcess3"/>
    <dgm:cxn modelId="{1A594E79-2D96-467D-932E-C86F46C6FE69}" type="presOf" srcId="{40C02B6A-A4D6-4800-B9DE-1129AD54AF69}" destId="{C1F769FC-EBED-417F-BCD6-CA9BFDBAC948}" srcOrd="0" destOrd="0" presId="urn:microsoft.com/office/officeart/2005/8/layout/lProcess3"/>
    <dgm:cxn modelId="{8DAC1FD2-7B5C-4D9B-AACD-3499F156A457}" srcId="{40C02B6A-A4D6-4800-B9DE-1129AD54AF69}" destId="{F0E82DFD-A851-428E-A853-17E70710BD44}" srcOrd="0" destOrd="0" parTransId="{33FE014C-43C8-46BF-A124-B36C4C447B6E}" sibTransId="{D0A3CCBB-64A5-472A-B2B7-FE6C3A57C9DC}"/>
    <dgm:cxn modelId="{50C3A9BF-0F3C-4B09-87BC-2C741E320DF1}" type="presParOf" srcId="{C1F769FC-EBED-417F-BCD6-CA9BFDBAC948}" destId="{59748169-7B6F-4C3F-8E4F-CC2C83277E7A}" srcOrd="0" destOrd="0" presId="urn:microsoft.com/office/officeart/2005/8/layout/lProcess3"/>
    <dgm:cxn modelId="{0DB6D8C4-1ED1-4C69-BD17-40E18ED86C69}" type="presParOf" srcId="{59748169-7B6F-4C3F-8E4F-CC2C83277E7A}" destId="{800A60D6-5DCB-4FFB-A762-AF06B7E40E76}"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FFAE3-987D-4271-9068-72133CFB7D6A}">
      <dsp:nvSpPr>
        <dsp:cNvPr id="0" name=""/>
        <dsp:cNvSpPr/>
      </dsp:nvSpPr>
      <dsp:spPr>
        <a:xfrm rot="10800000">
          <a:off x="1930576" y="640"/>
          <a:ext cx="6792408" cy="882367"/>
        </a:xfrm>
        <a:prstGeom prst="homePlate">
          <a:avLst/>
        </a:prstGeom>
        <a:solidFill>
          <a:schemeClr val="accent1">
            <a:lumMod val="75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8753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Bookman Old Style" panose="02050604050505020204" pitchFamily="18" charset="0"/>
            </a:rPr>
            <a:t>Introduction</a:t>
          </a:r>
          <a:endParaRPr lang="en-IN" sz="3200" kern="1200" dirty="0">
            <a:latin typeface="Bookman Old Style" panose="02050604050505020204" pitchFamily="18" charset="0"/>
          </a:endParaRPr>
        </a:p>
      </dsp:txBody>
      <dsp:txXfrm rot="10800000">
        <a:off x="2151168" y="640"/>
        <a:ext cx="6571816" cy="882367"/>
      </dsp:txXfrm>
    </dsp:sp>
    <dsp:sp modelId="{BCFA9246-6925-48A8-98EA-CA8DDABC3234}">
      <dsp:nvSpPr>
        <dsp:cNvPr id="0" name=""/>
        <dsp:cNvSpPr/>
      </dsp:nvSpPr>
      <dsp:spPr>
        <a:xfrm>
          <a:off x="1491163" y="2411"/>
          <a:ext cx="878825" cy="87882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CCCE74-6085-4033-A789-2A8E8C1CE666}">
      <dsp:nvSpPr>
        <dsp:cNvPr id="0" name=""/>
        <dsp:cNvSpPr/>
      </dsp:nvSpPr>
      <dsp:spPr>
        <a:xfrm rot="10800000">
          <a:off x="1930576" y="1145344"/>
          <a:ext cx="6792408" cy="882367"/>
        </a:xfrm>
        <a:prstGeom prst="homePlate">
          <a:avLst/>
        </a:prstGeom>
        <a:solidFill>
          <a:schemeClr val="accent1">
            <a:lumMod val="75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8753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Bookman Old Style" panose="02050604050505020204" pitchFamily="18" charset="0"/>
            </a:rPr>
            <a:t>Overview</a:t>
          </a:r>
          <a:endParaRPr lang="en-IN" sz="3200" kern="1200" dirty="0">
            <a:latin typeface="Bookman Old Style" panose="02050604050505020204" pitchFamily="18" charset="0"/>
          </a:endParaRPr>
        </a:p>
      </dsp:txBody>
      <dsp:txXfrm rot="10800000">
        <a:off x="2151168" y="1145344"/>
        <a:ext cx="6571816" cy="882367"/>
      </dsp:txXfrm>
    </dsp:sp>
    <dsp:sp modelId="{32BDF78B-8859-44F5-816C-4D62DD041713}">
      <dsp:nvSpPr>
        <dsp:cNvPr id="0" name=""/>
        <dsp:cNvSpPr/>
      </dsp:nvSpPr>
      <dsp:spPr>
        <a:xfrm>
          <a:off x="1491163" y="1147115"/>
          <a:ext cx="878825" cy="87882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0000" b="-2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3AD3A1-FF08-4547-8102-F541645A6489}">
      <dsp:nvSpPr>
        <dsp:cNvPr id="0" name=""/>
        <dsp:cNvSpPr/>
      </dsp:nvSpPr>
      <dsp:spPr>
        <a:xfrm rot="10800000">
          <a:off x="1939134" y="2244647"/>
          <a:ext cx="6792408" cy="882367"/>
        </a:xfrm>
        <a:prstGeom prst="homePlate">
          <a:avLst/>
        </a:prstGeom>
        <a:solidFill>
          <a:schemeClr val="accent1">
            <a:lumMod val="75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8753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Bookman Old Style" panose="02050604050505020204" pitchFamily="18" charset="0"/>
            </a:rPr>
            <a:t>KPI’s</a:t>
          </a:r>
          <a:endParaRPr lang="en-IN" sz="3200" kern="1200" dirty="0">
            <a:latin typeface="Bookman Old Style" panose="02050604050505020204" pitchFamily="18" charset="0"/>
          </a:endParaRPr>
        </a:p>
      </dsp:txBody>
      <dsp:txXfrm rot="10800000">
        <a:off x="2159726" y="2244647"/>
        <a:ext cx="6571816" cy="882367"/>
      </dsp:txXfrm>
    </dsp:sp>
    <dsp:sp modelId="{B349B18A-B57F-4B0C-B1B6-5C289FD41EC6}">
      <dsp:nvSpPr>
        <dsp:cNvPr id="0" name=""/>
        <dsp:cNvSpPr/>
      </dsp:nvSpPr>
      <dsp:spPr>
        <a:xfrm>
          <a:off x="1491163" y="2291818"/>
          <a:ext cx="878825" cy="87882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632D9D-520E-4093-A65A-E333C9BA616A}">
      <dsp:nvSpPr>
        <dsp:cNvPr id="0" name=""/>
        <dsp:cNvSpPr/>
      </dsp:nvSpPr>
      <dsp:spPr>
        <a:xfrm rot="10800000">
          <a:off x="1930576" y="3434751"/>
          <a:ext cx="6792408" cy="882367"/>
        </a:xfrm>
        <a:prstGeom prst="homePlate">
          <a:avLst/>
        </a:prstGeom>
        <a:solidFill>
          <a:schemeClr val="accent1">
            <a:lumMod val="75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8753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Bookman Old Style" panose="02050604050505020204" pitchFamily="18" charset="0"/>
            </a:rPr>
            <a:t>Insights And Recommendation</a:t>
          </a:r>
          <a:endParaRPr lang="en-IN" sz="3200" kern="1200" dirty="0">
            <a:latin typeface="Bookman Old Style" panose="02050604050505020204" pitchFamily="18" charset="0"/>
          </a:endParaRPr>
        </a:p>
      </dsp:txBody>
      <dsp:txXfrm rot="10800000">
        <a:off x="2151168" y="3434751"/>
        <a:ext cx="6571816" cy="882367"/>
      </dsp:txXfrm>
    </dsp:sp>
    <dsp:sp modelId="{0882F6D3-CE29-4C5A-9A49-51EDA722D4B6}">
      <dsp:nvSpPr>
        <dsp:cNvPr id="0" name=""/>
        <dsp:cNvSpPr/>
      </dsp:nvSpPr>
      <dsp:spPr>
        <a:xfrm>
          <a:off x="1491163" y="3436521"/>
          <a:ext cx="878825" cy="878825"/>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302B02-28D0-468F-BDFE-FA68D24FE4FB}">
      <dsp:nvSpPr>
        <dsp:cNvPr id="0" name=""/>
        <dsp:cNvSpPr/>
      </dsp:nvSpPr>
      <dsp:spPr>
        <a:xfrm rot="10800000">
          <a:off x="1916504" y="4551318"/>
          <a:ext cx="6792408" cy="807517"/>
        </a:xfrm>
        <a:prstGeom prst="homePlate">
          <a:avLst/>
        </a:prstGeom>
        <a:solidFill>
          <a:schemeClr val="accent1">
            <a:lumMod val="75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8753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Bookman Old Style" panose="02050604050505020204" pitchFamily="18" charset="0"/>
            </a:rPr>
            <a:t>Conclusion</a:t>
          </a:r>
          <a:endParaRPr lang="en-IN" sz="3200" kern="1200" dirty="0">
            <a:latin typeface="Bookman Old Style" panose="02050604050505020204" pitchFamily="18" charset="0"/>
          </a:endParaRPr>
        </a:p>
      </dsp:txBody>
      <dsp:txXfrm rot="10800000">
        <a:off x="2118383" y="4551318"/>
        <a:ext cx="6590529" cy="807517"/>
      </dsp:txXfrm>
    </dsp:sp>
    <dsp:sp modelId="{4F58B7ED-788F-4862-AEC5-D99C14D87D9F}">
      <dsp:nvSpPr>
        <dsp:cNvPr id="0" name=""/>
        <dsp:cNvSpPr/>
      </dsp:nvSpPr>
      <dsp:spPr>
        <a:xfrm>
          <a:off x="1470497" y="4475542"/>
          <a:ext cx="949149" cy="929419"/>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E5544-3571-40FF-AC0A-5B0A6C7518CF}">
      <dsp:nvSpPr>
        <dsp:cNvPr id="0" name=""/>
        <dsp:cNvSpPr/>
      </dsp:nvSpPr>
      <dsp:spPr>
        <a:xfrm rot="5400000">
          <a:off x="-157802" y="161603"/>
          <a:ext cx="1052017" cy="73641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1</a:t>
          </a:r>
          <a:endParaRPr lang="en-IN" sz="2400" kern="1200" dirty="0"/>
        </a:p>
      </dsp:txBody>
      <dsp:txXfrm rot="-5400000">
        <a:off x="1" y="372006"/>
        <a:ext cx="736412" cy="315605"/>
      </dsp:txXfrm>
    </dsp:sp>
    <dsp:sp modelId="{F52845D8-93FC-4AF2-9D4B-A2D46F36F78E}">
      <dsp:nvSpPr>
        <dsp:cNvPr id="0" name=""/>
        <dsp:cNvSpPr/>
      </dsp:nvSpPr>
      <dsp:spPr>
        <a:xfrm rot="5400000">
          <a:off x="4739459" y="-3999245"/>
          <a:ext cx="684170" cy="8690264"/>
        </a:xfrm>
        <a:prstGeom prst="round2SameRect">
          <a:avLst/>
        </a:prstGeom>
        <a:solidFill>
          <a:schemeClr val="accent1">
            <a:lumMod val="7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None/>
          </a:pPr>
          <a:r>
            <a:rPr lang="en-US" sz="2400" kern="1200" dirty="0">
              <a:solidFill>
                <a:schemeClr val="bg1"/>
              </a:solidFill>
            </a:rPr>
            <a:t>Weekdays and Weekend Payment statistics</a:t>
          </a:r>
          <a:endParaRPr lang="en-IN" sz="2400" kern="1200" dirty="0">
            <a:solidFill>
              <a:schemeClr val="bg1"/>
            </a:solidFill>
          </a:endParaRPr>
        </a:p>
      </dsp:txBody>
      <dsp:txXfrm rot="-5400000">
        <a:off x="736412" y="37200"/>
        <a:ext cx="8656866" cy="617374"/>
      </dsp:txXfrm>
    </dsp:sp>
    <dsp:sp modelId="{70E466EA-535B-47D1-BAB8-FD9832112222}">
      <dsp:nvSpPr>
        <dsp:cNvPr id="0" name=""/>
        <dsp:cNvSpPr/>
      </dsp:nvSpPr>
      <dsp:spPr>
        <a:xfrm rot="5400000">
          <a:off x="-157802" y="1096163"/>
          <a:ext cx="1052017" cy="73641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2</a:t>
          </a:r>
          <a:endParaRPr lang="en-IN" sz="2400" kern="1200" dirty="0"/>
        </a:p>
      </dsp:txBody>
      <dsp:txXfrm rot="-5400000">
        <a:off x="1" y="1306566"/>
        <a:ext cx="736412" cy="315605"/>
      </dsp:txXfrm>
    </dsp:sp>
    <dsp:sp modelId="{320BCAF3-595C-4649-831D-F422AE6395E8}">
      <dsp:nvSpPr>
        <dsp:cNvPr id="0" name=""/>
        <dsp:cNvSpPr/>
      </dsp:nvSpPr>
      <dsp:spPr>
        <a:xfrm rot="5400000">
          <a:off x="4739638" y="-3064865"/>
          <a:ext cx="683811" cy="8690264"/>
        </a:xfrm>
        <a:prstGeom prst="round2SameRect">
          <a:avLst/>
        </a:prstGeom>
        <a:solidFill>
          <a:schemeClr val="accent1">
            <a:lumMod val="7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None/>
          </a:pP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Payment type with review score 5</a:t>
          </a:r>
          <a:endParaRPr lang="en-IN" sz="240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dsp:txBody>
      <dsp:txXfrm rot="-5400000">
        <a:off x="736412" y="971742"/>
        <a:ext cx="8656883" cy="617049"/>
      </dsp:txXfrm>
    </dsp:sp>
    <dsp:sp modelId="{1FECCF6B-328B-496B-8AB6-E9968448131F}">
      <dsp:nvSpPr>
        <dsp:cNvPr id="0" name=""/>
        <dsp:cNvSpPr/>
      </dsp:nvSpPr>
      <dsp:spPr>
        <a:xfrm rot="5400000">
          <a:off x="-157802" y="2030723"/>
          <a:ext cx="1052017" cy="73641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3</a:t>
          </a:r>
          <a:endParaRPr lang="en-IN" sz="2000" kern="1200" dirty="0"/>
        </a:p>
      </dsp:txBody>
      <dsp:txXfrm rot="-5400000">
        <a:off x="1" y="2241126"/>
        <a:ext cx="736412" cy="315605"/>
      </dsp:txXfrm>
    </dsp:sp>
    <dsp:sp modelId="{16997505-7CA7-4F8C-8F58-4284A4611252}">
      <dsp:nvSpPr>
        <dsp:cNvPr id="0" name=""/>
        <dsp:cNvSpPr/>
      </dsp:nvSpPr>
      <dsp:spPr>
        <a:xfrm rot="5400000">
          <a:off x="4739638" y="-2130305"/>
          <a:ext cx="683811" cy="8690264"/>
        </a:xfrm>
        <a:prstGeom prst="round2SameRect">
          <a:avLst/>
        </a:prstGeom>
        <a:solidFill>
          <a:schemeClr val="accent1">
            <a:lumMod val="7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None/>
          </a:pPr>
          <a:r>
            <a:rPr lang="en-US" sz="2400" kern="1200" dirty="0">
              <a:solidFill>
                <a:schemeClr val="bg1"/>
              </a:solidFill>
            </a:rPr>
            <a:t>Average number of delivery days taken for pet shop</a:t>
          </a:r>
          <a:endParaRPr lang="en-IN" sz="2400" kern="1200" dirty="0">
            <a:solidFill>
              <a:schemeClr val="bg1"/>
            </a:solidFill>
          </a:endParaRPr>
        </a:p>
      </dsp:txBody>
      <dsp:txXfrm rot="-5400000">
        <a:off x="736412" y="1906302"/>
        <a:ext cx="8656883" cy="617049"/>
      </dsp:txXfrm>
    </dsp:sp>
    <dsp:sp modelId="{B94670BB-B0ED-4CBF-BD14-1AC8500E6422}">
      <dsp:nvSpPr>
        <dsp:cNvPr id="0" name=""/>
        <dsp:cNvSpPr/>
      </dsp:nvSpPr>
      <dsp:spPr>
        <a:xfrm rot="5400000">
          <a:off x="-157802" y="2965283"/>
          <a:ext cx="1052017" cy="73641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4</a:t>
          </a:r>
          <a:endParaRPr lang="en-IN" sz="2000" kern="1200" dirty="0"/>
        </a:p>
      </dsp:txBody>
      <dsp:txXfrm rot="-5400000">
        <a:off x="1" y="3175686"/>
        <a:ext cx="736412" cy="315605"/>
      </dsp:txXfrm>
    </dsp:sp>
    <dsp:sp modelId="{B0E61C06-E6C7-4135-B197-589BD9D87F3C}">
      <dsp:nvSpPr>
        <dsp:cNvPr id="0" name=""/>
        <dsp:cNvSpPr/>
      </dsp:nvSpPr>
      <dsp:spPr>
        <a:xfrm rot="5400000">
          <a:off x="4739638" y="-1195746"/>
          <a:ext cx="683811" cy="8690264"/>
        </a:xfrm>
        <a:prstGeom prst="round2SameRect">
          <a:avLst/>
        </a:prstGeom>
        <a:solidFill>
          <a:schemeClr val="accent1">
            <a:lumMod val="7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None/>
          </a:pPr>
          <a:r>
            <a:rPr lang="en-US" sz="2400" kern="1200" dirty="0">
              <a:solidFill>
                <a:schemeClr val="bg1"/>
              </a:solidFill>
            </a:rPr>
            <a:t>Average price and payment value of sao paulo city</a:t>
          </a:r>
          <a:endParaRPr lang="en-IN" sz="2400" kern="1200" dirty="0">
            <a:solidFill>
              <a:schemeClr val="bg1"/>
            </a:solidFill>
          </a:endParaRPr>
        </a:p>
      </dsp:txBody>
      <dsp:txXfrm rot="-5400000">
        <a:off x="736412" y="2840861"/>
        <a:ext cx="8656883" cy="617049"/>
      </dsp:txXfrm>
    </dsp:sp>
    <dsp:sp modelId="{77316EB6-75B3-41D4-99E3-3CDD179FFEBF}">
      <dsp:nvSpPr>
        <dsp:cNvPr id="0" name=""/>
        <dsp:cNvSpPr/>
      </dsp:nvSpPr>
      <dsp:spPr>
        <a:xfrm rot="5400000">
          <a:off x="-157802" y="3899843"/>
          <a:ext cx="1052017" cy="73641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5</a:t>
          </a:r>
          <a:endParaRPr lang="en-IN" sz="2000" kern="1200" dirty="0"/>
        </a:p>
      </dsp:txBody>
      <dsp:txXfrm rot="-5400000">
        <a:off x="1" y="4110246"/>
        <a:ext cx="736412" cy="315605"/>
      </dsp:txXfrm>
    </dsp:sp>
    <dsp:sp modelId="{88B4FD11-29BF-4708-B5BA-60D13B7DE8B6}">
      <dsp:nvSpPr>
        <dsp:cNvPr id="0" name=""/>
        <dsp:cNvSpPr/>
      </dsp:nvSpPr>
      <dsp:spPr>
        <a:xfrm rot="5400000">
          <a:off x="4739638" y="-261186"/>
          <a:ext cx="683811" cy="8690264"/>
        </a:xfrm>
        <a:prstGeom prst="round2SameRect">
          <a:avLst/>
        </a:prstGeom>
        <a:solidFill>
          <a:schemeClr val="accent1">
            <a:lumMod val="7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None/>
          </a:pPr>
          <a:r>
            <a:rPr lang="en-IN" sz="2400" kern="1200" dirty="0">
              <a:solidFill>
                <a:schemeClr val="bg1"/>
              </a:solidFill>
            </a:rPr>
            <a:t>Relationship between average shipping day and review score</a:t>
          </a:r>
        </a:p>
      </dsp:txBody>
      <dsp:txXfrm rot="-5400000">
        <a:off x="736412" y="3775421"/>
        <a:ext cx="8656883" cy="6170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A60D6-5DCB-4FFB-A762-AF06B7E40E76}">
      <dsp:nvSpPr>
        <dsp:cNvPr id="0" name=""/>
        <dsp:cNvSpPr/>
      </dsp:nvSpPr>
      <dsp:spPr>
        <a:xfrm>
          <a:off x="0" y="656"/>
          <a:ext cx="2553578" cy="1005816"/>
        </a:xfrm>
        <a:prstGeom prst="chevron">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27305" rIns="0" bIns="27305" numCol="1" spcCol="1270" anchor="ctr" anchorCtr="0">
          <a:noAutofit/>
        </a:bodyPr>
        <a:lstStyle/>
        <a:p>
          <a:pPr marL="0" lvl="0" indent="0" algn="ctr" defTabSz="1911350">
            <a:lnSpc>
              <a:spcPct val="90000"/>
            </a:lnSpc>
            <a:spcBef>
              <a:spcPct val="0"/>
            </a:spcBef>
            <a:spcAft>
              <a:spcPct val="35000"/>
            </a:spcAft>
            <a:buNone/>
          </a:pPr>
          <a:r>
            <a:rPr lang="en-US" sz="4300" kern="1200" dirty="0">
              <a:solidFill>
                <a:prstClr val="white"/>
              </a:solidFill>
              <a:latin typeface="Bookman Old Style" panose="02050604050505020204" pitchFamily="18" charset="0"/>
              <a:ea typeface="+mn-ea"/>
              <a:cs typeface="+mn-cs"/>
            </a:rPr>
            <a:t>KPI-1</a:t>
          </a:r>
          <a:endParaRPr lang="en-IN" sz="4300" kern="1200" dirty="0">
            <a:solidFill>
              <a:prstClr val="white"/>
            </a:solidFill>
            <a:latin typeface="Bookman Old Style" panose="02050604050505020204" pitchFamily="18" charset="0"/>
            <a:ea typeface="+mn-ea"/>
            <a:cs typeface="+mn-cs"/>
          </a:endParaRPr>
        </a:p>
      </dsp:txBody>
      <dsp:txXfrm>
        <a:off x="502908" y="656"/>
        <a:ext cx="1547762" cy="1005816"/>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0654C-CFAD-4B3E-A26D-DF72AFA18F08}" type="datetimeFigureOut">
              <a:rPr lang="en-IN" smtClean="0"/>
              <a:t>06-08-2024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94A241-EC0A-4A2D-B905-F10F5811B895}" type="slidenum">
              <a:rPr lang="en-IN" smtClean="0"/>
              <a:t>‹#›</a:t>
            </a:fld>
            <a:endParaRPr lang="en-IN"/>
          </a:p>
        </p:txBody>
      </p:sp>
    </p:spTree>
    <p:extLst>
      <p:ext uri="{BB962C8B-B14F-4D97-AF65-F5344CB8AC3E}">
        <p14:creationId xmlns:p14="http://schemas.microsoft.com/office/powerpoint/2010/main" val="2632468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894A241-EC0A-4A2D-B905-F10F5811B895}" type="slidenum">
              <a:rPr lang="en-IN" smtClean="0"/>
              <a:t>3</a:t>
            </a:fld>
            <a:endParaRPr lang="en-IN"/>
          </a:p>
        </p:txBody>
      </p:sp>
    </p:spTree>
    <p:extLst>
      <p:ext uri="{BB962C8B-B14F-4D97-AF65-F5344CB8AC3E}">
        <p14:creationId xmlns:p14="http://schemas.microsoft.com/office/powerpoint/2010/main" val="3073859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7629-2EB5-1588-2331-1A964A69A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404C82-94C9-AF91-4492-00FE48A206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C375B5-9146-B45C-103C-B3A649181CBE}"/>
              </a:ext>
            </a:extLst>
          </p:cNvPr>
          <p:cNvSpPr>
            <a:spLocks noGrp="1"/>
          </p:cNvSpPr>
          <p:nvPr>
            <p:ph type="dt" sz="half" idx="10"/>
          </p:nvPr>
        </p:nvSpPr>
        <p:spPr/>
        <p:txBody>
          <a:bodyPr/>
          <a:lstStyle/>
          <a:p>
            <a:fld id="{82B04951-67B4-4820-AE51-1C95DCF14816}" type="datetimeFigureOut">
              <a:rPr lang="en-IN" smtClean="0"/>
              <a:t>06-08-2024</a:t>
            </a:fld>
            <a:endParaRPr lang="en-IN"/>
          </a:p>
        </p:txBody>
      </p:sp>
      <p:sp>
        <p:nvSpPr>
          <p:cNvPr id="5" name="Footer Placeholder 4">
            <a:extLst>
              <a:ext uri="{FF2B5EF4-FFF2-40B4-BE49-F238E27FC236}">
                <a16:creationId xmlns:a16="http://schemas.microsoft.com/office/drawing/2014/main" id="{A228544E-42D2-9A1A-062D-03B348263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37B7A2-4123-5F1F-1BEF-7BABC4B09EB7}"/>
              </a:ext>
            </a:extLst>
          </p:cNvPr>
          <p:cNvSpPr>
            <a:spLocks noGrp="1"/>
          </p:cNvSpPr>
          <p:nvPr>
            <p:ph type="sldNum" sz="quarter" idx="12"/>
          </p:nvPr>
        </p:nvSpPr>
        <p:spPr/>
        <p:txBody>
          <a:bodyPr/>
          <a:lstStyle/>
          <a:p>
            <a:fld id="{B104176B-EAF2-46BB-97F4-6361DCB439F1}" type="slidenum">
              <a:rPr lang="en-IN" smtClean="0"/>
              <a:t>‹#›</a:t>
            </a:fld>
            <a:endParaRPr lang="en-IN"/>
          </a:p>
        </p:txBody>
      </p:sp>
    </p:spTree>
    <p:extLst>
      <p:ext uri="{BB962C8B-B14F-4D97-AF65-F5344CB8AC3E}">
        <p14:creationId xmlns:p14="http://schemas.microsoft.com/office/powerpoint/2010/main" val="3258900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B623-1E3F-D236-81F1-3C8D02323A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4EBB88-0563-7E80-C1FA-0303024964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577D42-9B51-1696-77A2-4A1F350DA609}"/>
              </a:ext>
            </a:extLst>
          </p:cNvPr>
          <p:cNvSpPr>
            <a:spLocks noGrp="1"/>
          </p:cNvSpPr>
          <p:nvPr>
            <p:ph type="dt" sz="half" idx="10"/>
          </p:nvPr>
        </p:nvSpPr>
        <p:spPr/>
        <p:txBody>
          <a:bodyPr/>
          <a:lstStyle/>
          <a:p>
            <a:fld id="{82B04951-67B4-4820-AE51-1C95DCF14816}" type="datetimeFigureOut">
              <a:rPr lang="en-IN" smtClean="0"/>
              <a:t>06-08-2024</a:t>
            </a:fld>
            <a:endParaRPr lang="en-IN"/>
          </a:p>
        </p:txBody>
      </p:sp>
      <p:sp>
        <p:nvSpPr>
          <p:cNvPr id="5" name="Footer Placeholder 4">
            <a:extLst>
              <a:ext uri="{FF2B5EF4-FFF2-40B4-BE49-F238E27FC236}">
                <a16:creationId xmlns:a16="http://schemas.microsoft.com/office/drawing/2014/main" id="{5EFBFFA8-0256-EC53-38BA-472324695A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E95642-9EFB-7068-7853-03084AA80753}"/>
              </a:ext>
            </a:extLst>
          </p:cNvPr>
          <p:cNvSpPr>
            <a:spLocks noGrp="1"/>
          </p:cNvSpPr>
          <p:nvPr>
            <p:ph type="sldNum" sz="quarter" idx="12"/>
          </p:nvPr>
        </p:nvSpPr>
        <p:spPr/>
        <p:txBody>
          <a:bodyPr/>
          <a:lstStyle/>
          <a:p>
            <a:fld id="{B104176B-EAF2-46BB-97F4-6361DCB439F1}" type="slidenum">
              <a:rPr lang="en-IN" smtClean="0"/>
              <a:t>‹#›</a:t>
            </a:fld>
            <a:endParaRPr lang="en-IN"/>
          </a:p>
        </p:txBody>
      </p:sp>
    </p:spTree>
    <p:extLst>
      <p:ext uri="{BB962C8B-B14F-4D97-AF65-F5344CB8AC3E}">
        <p14:creationId xmlns:p14="http://schemas.microsoft.com/office/powerpoint/2010/main" val="224216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05F0FC-65C1-E8D2-D588-E2F9D82586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7F4954-3272-FB7C-5EFC-E457B3D14E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4E92-E110-28DE-0106-D51FF1ABBAD0}"/>
              </a:ext>
            </a:extLst>
          </p:cNvPr>
          <p:cNvSpPr>
            <a:spLocks noGrp="1"/>
          </p:cNvSpPr>
          <p:nvPr>
            <p:ph type="dt" sz="half" idx="10"/>
          </p:nvPr>
        </p:nvSpPr>
        <p:spPr/>
        <p:txBody>
          <a:bodyPr/>
          <a:lstStyle/>
          <a:p>
            <a:fld id="{82B04951-67B4-4820-AE51-1C95DCF14816}" type="datetimeFigureOut">
              <a:rPr lang="en-IN" smtClean="0"/>
              <a:t>06-08-2024</a:t>
            </a:fld>
            <a:endParaRPr lang="en-IN"/>
          </a:p>
        </p:txBody>
      </p:sp>
      <p:sp>
        <p:nvSpPr>
          <p:cNvPr id="5" name="Footer Placeholder 4">
            <a:extLst>
              <a:ext uri="{FF2B5EF4-FFF2-40B4-BE49-F238E27FC236}">
                <a16:creationId xmlns:a16="http://schemas.microsoft.com/office/drawing/2014/main" id="{65E02018-0CD4-7BFB-DBBF-3D53CF922D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6A2E5E-B767-C0B7-E443-8144FD43A92F}"/>
              </a:ext>
            </a:extLst>
          </p:cNvPr>
          <p:cNvSpPr>
            <a:spLocks noGrp="1"/>
          </p:cNvSpPr>
          <p:nvPr>
            <p:ph type="sldNum" sz="quarter" idx="12"/>
          </p:nvPr>
        </p:nvSpPr>
        <p:spPr/>
        <p:txBody>
          <a:bodyPr/>
          <a:lstStyle/>
          <a:p>
            <a:fld id="{B104176B-EAF2-46BB-97F4-6361DCB439F1}" type="slidenum">
              <a:rPr lang="en-IN" smtClean="0"/>
              <a:t>‹#›</a:t>
            </a:fld>
            <a:endParaRPr lang="en-IN"/>
          </a:p>
        </p:txBody>
      </p:sp>
    </p:spTree>
    <p:extLst>
      <p:ext uri="{BB962C8B-B14F-4D97-AF65-F5344CB8AC3E}">
        <p14:creationId xmlns:p14="http://schemas.microsoft.com/office/powerpoint/2010/main" val="177998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5F75-FCAF-3ADC-D415-9BA39915EC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25FC16-6D70-242C-07D1-535C7D8FD6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C5F4BA-85D3-767C-5DB3-0C7C2854F540}"/>
              </a:ext>
            </a:extLst>
          </p:cNvPr>
          <p:cNvSpPr>
            <a:spLocks noGrp="1"/>
          </p:cNvSpPr>
          <p:nvPr>
            <p:ph type="dt" sz="half" idx="10"/>
          </p:nvPr>
        </p:nvSpPr>
        <p:spPr/>
        <p:txBody>
          <a:bodyPr/>
          <a:lstStyle/>
          <a:p>
            <a:fld id="{82B04951-67B4-4820-AE51-1C95DCF14816}" type="datetimeFigureOut">
              <a:rPr lang="en-IN" smtClean="0"/>
              <a:t>06-08-2024</a:t>
            </a:fld>
            <a:endParaRPr lang="en-IN"/>
          </a:p>
        </p:txBody>
      </p:sp>
      <p:sp>
        <p:nvSpPr>
          <p:cNvPr id="5" name="Footer Placeholder 4">
            <a:extLst>
              <a:ext uri="{FF2B5EF4-FFF2-40B4-BE49-F238E27FC236}">
                <a16:creationId xmlns:a16="http://schemas.microsoft.com/office/drawing/2014/main" id="{AA6425CF-A267-D8A4-2DA1-0E45D4DA38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7D17AD-A0EB-76DC-CA5D-1984287B8CE0}"/>
              </a:ext>
            </a:extLst>
          </p:cNvPr>
          <p:cNvSpPr>
            <a:spLocks noGrp="1"/>
          </p:cNvSpPr>
          <p:nvPr>
            <p:ph type="sldNum" sz="quarter" idx="12"/>
          </p:nvPr>
        </p:nvSpPr>
        <p:spPr/>
        <p:txBody>
          <a:bodyPr/>
          <a:lstStyle/>
          <a:p>
            <a:fld id="{B104176B-EAF2-46BB-97F4-6361DCB439F1}" type="slidenum">
              <a:rPr lang="en-IN" smtClean="0"/>
              <a:t>‹#›</a:t>
            </a:fld>
            <a:endParaRPr lang="en-IN"/>
          </a:p>
        </p:txBody>
      </p:sp>
    </p:spTree>
    <p:extLst>
      <p:ext uri="{BB962C8B-B14F-4D97-AF65-F5344CB8AC3E}">
        <p14:creationId xmlns:p14="http://schemas.microsoft.com/office/powerpoint/2010/main" val="161651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161F-24D1-E5F9-C566-504CCA474E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5E6AB9-BEFB-F452-F3F5-8A5CE217CC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13EECD-D4CC-702B-8045-A8CD6CD7E5CE}"/>
              </a:ext>
            </a:extLst>
          </p:cNvPr>
          <p:cNvSpPr>
            <a:spLocks noGrp="1"/>
          </p:cNvSpPr>
          <p:nvPr>
            <p:ph type="dt" sz="half" idx="10"/>
          </p:nvPr>
        </p:nvSpPr>
        <p:spPr/>
        <p:txBody>
          <a:bodyPr/>
          <a:lstStyle/>
          <a:p>
            <a:fld id="{82B04951-67B4-4820-AE51-1C95DCF14816}" type="datetimeFigureOut">
              <a:rPr lang="en-IN" smtClean="0"/>
              <a:t>06-08-2024</a:t>
            </a:fld>
            <a:endParaRPr lang="en-IN"/>
          </a:p>
        </p:txBody>
      </p:sp>
      <p:sp>
        <p:nvSpPr>
          <p:cNvPr id="5" name="Footer Placeholder 4">
            <a:extLst>
              <a:ext uri="{FF2B5EF4-FFF2-40B4-BE49-F238E27FC236}">
                <a16:creationId xmlns:a16="http://schemas.microsoft.com/office/drawing/2014/main" id="{9CEDA6EA-7D4C-2CC0-A779-89A1DE5DF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EE1A03-3575-C93B-093D-CF1DAC9E1D17}"/>
              </a:ext>
            </a:extLst>
          </p:cNvPr>
          <p:cNvSpPr>
            <a:spLocks noGrp="1"/>
          </p:cNvSpPr>
          <p:nvPr>
            <p:ph type="sldNum" sz="quarter" idx="12"/>
          </p:nvPr>
        </p:nvSpPr>
        <p:spPr/>
        <p:txBody>
          <a:bodyPr/>
          <a:lstStyle/>
          <a:p>
            <a:fld id="{B104176B-EAF2-46BB-97F4-6361DCB439F1}" type="slidenum">
              <a:rPr lang="en-IN" smtClean="0"/>
              <a:t>‹#›</a:t>
            </a:fld>
            <a:endParaRPr lang="en-IN"/>
          </a:p>
        </p:txBody>
      </p:sp>
    </p:spTree>
    <p:extLst>
      <p:ext uri="{BB962C8B-B14F-4D97-AF65-F5344CB8AC3E}">
        <p14:creationId xmlns:p14="http://schemas.microsoft.com/office/powerpoint/2010/main" val="380104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F915-80BF-B894-9607-1721187917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B712E8-77FB-8AEE-9104-7908823A30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938FCA-3894-C69D-0194-DEC764DB3F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789F2B-E625-23DB-699F-2761CDC6F18D}"/>
              </a:ext>
            </a:extLst>
          </p:cNvPr>
          <p:cNvSpPr>
            <a:spLocks noGrp="1"/>
          </p:cNvSpPr>
          <p:nvPr>
            <p:ph type="dt" sz="half" idx="10"/>
          </p:nvPr>
        </p:nvSpPr>
        <p:spPr/>
        <p:txBody>
          <a:bodyPr/>
          <a:lstStyle/>
          <a:p>
            <a:fld id="{82B04951-67B4-4820-AE51-1C95DCF14816}" type="datetimeFigureOut">
              <a:rPr lang="en-IN" smtClean="0"/>
              <a:t>06-08-2024</a:t>
            </a:fld>
            <a:endParaRPr lang="en-IN"/>
          </a:p>
        </p:txBody>
      </p:sp>
      <p:sp>
        <p:nvSpPr>
          <p:cNvPr id="6" name="Footer Placeholder 5">
            <a:extLst>
              <a:ext uri="{FF2B5EF4-FFF2-40B4-BE49-F238E27FC236}">
                <a16:creationId xmlns:a16="http://schemas.microsoft.com/office/drawing/2014/main" id="{D867ACC9-5FB7-9C4F-EDE8-5C67916085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EBA832-D520-C092-2870-4D159F66166F}"/>
              </a:ext>
            </a:extLst>
          </p:cNvPr>
          <p:cNvSpPr>
            <a:spLocks noGrp="1"/>
          </p:cNvSpPr>
          <p:nvPr>
            <p:ph type="sldNum" sz="quarter" idx="12"/>
          </p:nvPr>
        </p:nvSpPr>
        <p:spPr/>
        <p:txBody>
          <a:bodyPr/>
          <a:lstStyle/>
          <a:p>
            <a:fld id="{B104176B-EAF2-46BB-97F4-6361DCB439F1}" type="slidenum">
              <a:rPr lang="en-IN" smtClean="0"/>
              <a:t>‹#›</a:t>
            </a:fld>
            <a:endParaRPr lang="en-IN"/>
          </a:p>
        </p:txBody>
      </p:sp>
    </p:spTree>
    <p:extLst>
      <p:ext uri="{BB962C8B-B14F-4D97-AF65-F5344CB8AC3E}">
        <p14:creationId xmlns:p14="http://schemas.microsoft.com/office/powerpoint/2010/main" val="90158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7C05-D79D-AB4F-E7A2-C6A37954AD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4F4E1A-E8C4-9CD6-3DBC-8FA42B5AE9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9DB77-B6A9-7C69-482A-6B9D4AD0CC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5F9B97-DCE1-94AB-C93A-0B2156896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6FDF76-0D7A-0F99-5184-D032A1D1AB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969631-E8CF-AB25-58B7-DC4C03F8C57B}"/>
              </a:ext>
            </a:extLst>
          </p:cNvPr>
          <p:cNvSpPr>
            <a:spLocks noGrp="1"/>
          </p:cNvSpPr>
          <p:nvPr>
            <p:ph type="dt" sz="half" idx="10"/>
          </p:nvPr>
        </p:nvSpPr>
        <p:spPr/>
        <p:txBody>
          <a:bodyPr/>
          <a:lstStyle/>
          <a:p>
            <a:fld id="{82B04951-67B4-4820-AE51-1C95DCF14816}" type="datetimeFigureOut">
              <a:rPr lang="en-IN" smtClean="0"/>
              <a:t>06-08-2024</a:t>
            </a:fld>
            <a:endParaRPr lang="en-IN"/>
          </a:p>
        </p:txBody>
      </p:sp>
      <p:sp>
        <p:nvSpPr>
          <p:cNvPr id="8" name="Footer Placeholder 7">
            <a:extLst>
              <a:ext uri="{FF2B5EF4-FFF2-40B4-BE49-F238E27FC236}">
                <a16:creationId xmlns:a16="http://schemas.microsoft.com/office/drawing/2014/main" id="{AC226152-58F7-CF91-EE47-19B3B65309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47D4F4-979B-BD77-3D72-E9F173317B89}"/>
              </a:ext>
            </a:extLst>
          </p:cNvPr>
          <p:cNvSpPr>
            <a:spLocks noGrp="1"/>
          </p:cNvSpPr>
          <p:nvPr>
            <p:ph type="sldNum" sz="quarter" idx="12"/>
          </p:nvPr>
        </p:nvSpPr>
        <p:spPr/>
        <p:txBody>
          <a:bodyPr/>
          <a:lstStyle/>
          <a:p>
            <a:fld id="{B104176B-EAF2-46BB-97F4-6361DCB439F1}" type="slidenum">
              <a:rPr lang="en-IN" smtClean="0"/>
              <a:t>‹#›</a:t>
            </a:fld>
            <a:endParaRPr lang="en-IN"/>
          </a:p>
        </p:txBody>
      </p:sp>
    </p:spTree>
    <p:extLst>
      <p:ext uri="{BB962C8B-B14F-4D97-AF65-F5344CB8AC3E}">
        <p14:creationId xmlns:p14="http://schemas.microsoft.com/office/powerpoint/2010/main" val="415703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EE96-1764-C4FC-0BBB-A96326606D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785CCA-7050-B939-E65A-19F933F67FFF}"/>
              </a:ext>
            </a:extLst>
          </p:cNvPr>
          <p:cNvSpPr>
            <a:spLocks noGrp="1"/>
          </p:cNvSpPr>
          <p:nvPr>
            <p:ph type="dt" sz="half" idx="10"/>
          </p:nvPr>
        </p:nvSpPr>
        <p:spPr/>
        <p:txBody>
          <a:bodyPr/>
          <a:lstStyle/>
          <a:p>
            <a:fld id="{82B04951-67B4-4820-AE51-1C95DCF14816}" type="datetimeFigureOut">
              <a:rPr lang="en-IN" smtClean="0"/>
              <a:t>06-08-2024</a:t>
            </a:fld>
            <a:endParaRPr lang="en-IN"/>
          </a:p>
        </p:txBody>
      </p:sp>
      <p:sp>
        <p:nvSpPr>
          <p:cNvPr id="4" name="Footer Placeholder 3">
            <a:extLst>
              <a:ext uri="{FF2B5EF4-FFF2-40B4-BE49-F238E27FC236}">
                <a16:creationId xmlns:a16="http://schemas.microsoft.com/office/drawing/2014/main" id="{9886EB77-5CE8-364C-0A8A-90370AF48E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0B3E53-47C7-6573-7F5D-523972B83339}"/>
              </a:ext>
            </a:extLst>
          </p:cNvPr>
          <p:cNvSpPr>
            <a:spLocks noGrp="1"/>
          </p:cNvSpPr>
          <p:nvPr>
            <p:ph type="sldNum" sz="quarter" idx="12"/>
          </p:nvPr>
        </p:nvSpPr>
        <p:spPr/>
        <p:txBody>
          <a:bodyPr/>
          <a:lstStyle/>
          <a:p>
            <a:fld id="{B104176B-EAF2-46BB-97F4-6361DCB439F1}" type="slidenum">
              <a:rPr lang="en-IN" smtClean="0"/>
              <a:t>‹#›</a:t>
            </a:fld>
            <a:endParaRPr lang="en-IN"/>
          </a:p>
        </p:txBody>
      </p:sp>
    </p:spTree>
    <p:extLst>
      <p:ext uri="{BB962C8B-B14F-4D97-AF65-F5344CB8AC3E}">
        <p14:creationId xmlns:p14="http://schemas.microsoft.com/office/powerpoint/2010/main" val="3739485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9AC56F-A5E2-3A19-4F0C-219EF5D3FB88}"/>
              </a:ext>
            </a:extLst>
          </p:cNvPr>
          <p:cNvSpPr>
            <a:spLocks noGrp="1"/>
          </p:cNvSpPr>
          <p:nvPr>
            <p:ph type="dt" sz="half" idx="10"/>
          </p:nvPr>
        </p:nvSpPr>
        <p:spPr/>
        <p:txBody>
          <a:bodyPr/>
          <a:lstStyle/>
          <a:p>
            <a:fld id="{82B04951-67B4-4820-AE51-1C95DCF14816}" type="datetimeFigureOut">
              <a:rPr lang="en-IN" smtClean="0"/>
              <a:t>06-08-2024</a:t>
            </a:fld>
            <a:endParaRPr lang="en-IN"/>
          </a:p>
        </p:txBody>
      </p:sp>
      <p:sp>
        <p:nvSpPr>
          <p:cNvPr id="3" name="Footer Placeholder 2">
            <a:extLst>
              <a:ext uri="{FF2B5EF4-FFF2-40B4-BE49-F238E27FC236}">
                <a16:creationId xmlns:a16="http://schemas.microsoft.com/office/drawing/2014/main" id="{08FFAC16-3D63-6A6F-21D5-3D5DE14FA6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23615E-DD58-5447-E2EF-F62B76CF1530}"/>
              </a:ext>
            </a:extLst>
          </p:cNvPr>
          <p:cNvSpPr>
            <a:spLocks noGrp="1"/>
          </p:cNvSpPr>
          <p:nvPr>
            <p:ph type="sldNum" sz="quarter" idx="12"/>
          </p:nvPr>
        </p:nvSpPr>
        <p:spPr/>
        <p:txBody>
          <a:bodyPr/>
          <a:lstStyle/>
          <a:p>
            <a:fld id="{B104176B-EAF2-46BB-97F4-6361DCB439F1}" type="slidenum">
              <a:rPr lang="en-IN" smtClean="0"/>
              <a:t>‹#›</a:t>
            </a:fld>
            <a:endParaRPr lang="en-IN"/>
          </a:p>
        </p:txBody>
      </p:sp>
    </p:spTree>
    <p:extLst>
      <p:ext uri="{BB962C8B-B14F-4D97-AF65-F5344CB8AC3E}">
        <p14:creationId xmlns:p14="http://schemas.microsoft.com/office/powerpoint/2010/main" val="59446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8B6C-3249-DC40-B506-6FC673673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8E3113-E018-6FD5-8383-3394FF3F17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8F2A8E-9CB3-AB09-BF5C-DD8FE4C19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B54BC-BFF3-6109-0925-B5C58232975A}"/>
              </a:ext>
            </a:extLst>
          </p:cNvPr>
          <p:cNvSpPr>
            <a:spLocks noGrp="1"/>
          </p:cNvSpPr>
          <p:nvPr>
            <p:ph type="dt" sz="half" idx="10"/>
          </p:nvPr>
        </p:nvSpPr>
        <p:spPr/>
        <p:txBody>
          <a:bodyPr/>
          <a:lstStyle/>
          <a:p>
            <a:fld id="{82B04951-67B4-4820-AE51-1C95DCF14816}" type="datetimeFigureOut">
              <a:rPr lang="en-IN" smtClean="0"/>
              <a:t>06-08-2024</a:t>
            </a:fld>
            <a:endParaRPr lang="en-IN"/>
          </a:p>
        </p:txBody>
      </p:sp>
      <p:sp>
        <p:nvSpPr>
          <p:cNvPr id="6" name="Footer Placeholder 5">
            <a:extLst>
              <a:ext uri="{FF2B5EF4-FFF2-40B4-BE49-F238E27FC236}">
                <a16:creationId xmlns:a16="http://schemas.microsoft.com/office/drawing/2014/main" id="{CD56D8CA-B838-70CC-4B38-DA91218927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EDECEC-79BD-808A-B534-9FE166E67D9C}"/>
              </a:ext>
            </a:extLst>
          </p:cNvPr>
          <p:cNvSpPr>
            <a:spLocks noGrp="1"/>
          </p:cNvSpPr>
          <p:nvPr>
            <p:ph type="sldNum" sz="quarter" idx="12"/>
          </p:nvPr>
        </p:nvSpPr>
        <p:spPr/>
        <p:txBody>
          <a:bodyPr/>
          <a:lstStyle/>
          <a:p>
            <a:fld id="{B104176B-EAF2-46BB-97F4-6361DCB439F1}" type="slidenum">
              <a:rPr lang="en-IN" smtClean="0"/>
              <a:t>‹#›</a:t>
            </a:fld>
            <a:endParaRPr lang="en-IN"/>
          </a:p>
        </p:txBody>
      </p:sp>
    </p:spTree>
    <p:extLst>
      <p:ext uri="{BB962C8B-B14F-4D97-AF65-F5344CB8AC3E}">
        <p14:creationId xmlns:p14="http://schemas.microsoft.com/office/powerpoint/2010/main" val="23682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07F1-F478-407C-9F6E-DF4CDE4082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7B8386-F952-DAA9-43FA-9402682DE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83323E-D4C8-1ECC-C9F0-9C6E8A497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85BD30-FA80-AEBF-8A45-754DDBB0264A}"/>
              </a:ext>
            </a:extLst>
          </p:cNvPr>
          <p:cNvSpPr>
            <a:spLocks noGrp="1"/>
          </p:cNvSpPr>
          <p:nvPr>
            <p:ph type="dt" sz="half" idx="10"/>
          </p:nvPr>
        </p:nvSpPr>
        <p:spPr/>
        <p:txBody>
          <a:bodyPr/>
          <a:lstStyle/>
          <a:p>
            <a:fld id="{82B04951-67B4-4820-AE51-1C95DCF14816}" type="datetimeFigureOut">
              <a:rPr lang="en-IN" smtClean="0"/>
              <a:t>06-08-2024</a:t>
            </a:fld>
            <a:endParaRPr lang="en-IN"/>
          </a:p>
        </p:txBody>
      </p:sp>
      <p:sp>
        <p:nvSpPr>
          <p:cNvPr id="6" name="Footer Placeholder 5">
            <a:extLst>
              <a:ext uri="{FF2B5EF4-FFF2-40B4-BE49-F238E27FC236}">
                <a16:creationId xmlns:a16="http://schemas.microsoft.com/office/drawing/2014/main" id="{DC5430DC-9C9F-A3FC-A822-799497EB49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3C5ED0-EBBE-8335-272F-001857F24939}"/>
              </a:ext>
            </a:extLst>
          </p:cNvPr>
          <p:cNvSpPr>
            <a:spLocks noGrp="1"/>
          </p:cNvSpPr>
          <p:nvPr>
            <p:ph type="sldNum" sz="quarter" idx="12"/>
          </p:nvPr>
        </p:nvSpPr>
        <p:spPr/>
        <p:txBody>
          <a:bodyPr/>
          <a:lstStyle/>
          <a:p>
            <a:fld id="{B104176B-EAF2-46BB-97F4-6361DCB439F1}" type="slidenum">
              <a:rPr lang="en-IN" smtClean="0"/>
              <a:t>‹#›</a:t>
            </a:fld>
            <a:endParaRPr lang="en-IN"/>
          </a:p>
        </p:txBody>
      </p:sp>
    </p:spTree>
    <p:extLst>
      <p:ext uri="{BB962C8B-B14F-4D97-AF65-F5344CB8AC3E}">
        <p14:creationId xmlns:p14="http://schemas.microsoft.com/office/powerpoint/2010/main" val="1556938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E8BE62-7CE2-C4E6-63EA-6CD0FDC813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6108A8-AA56-D1E3-B60A-39C9817CD7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317DF7-7995-D9C7-7916-CD7BA6A734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04951-67B4-4820-AE51-1C95DCF14816}" type="datetimeFigureOut">
              <a:rPr lang="en-IN" smtClean="0"/>
              <a:t>06-08-2024</a:t>
            </a:fld>
            <a:endParaRPr lang="en-IN"/>
          </a:p>
        </p:txBody>
      </p:sp>
      <p:sp>
        <p:nvSpPr>
          <p:cNvPr id="5" name="Footer Placeholder 4">
            <a:extLst>
              <a:ext uri="{FF2B5EF4-FFF2-40B4-BE49-F238E27FC236}">
                <a16:creationId xmlns:a16="http://schemas.microsoft.com/office/drawing/2014/main" id="{845E823C-3124-F1DE-2F95-512DC928BB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BB4417-6C4B-9FF0-98EA-B1621776F7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4176B-EAF2-46BB-97F4-6361DCB439F1}" type="slidenum">
              <a:rPr lang="en-IN" smtClean="0"/>
              <a:t>‹#›</a:t>
            </a:fld>
            <a:endParaRPr lang="en-IN"/>
          </a:p>
        </p:txBody>
      </p:sp>
    </p:spTree>
    <p:extLst>
      <p:ext uri="{BB962C8B-B14F-4D97-AF65-F5344CB8AC3E}">
        <p14:creationId xmlns:p14="http://schemas.microsoft.com/office/powerpoint/2010/main" val="1908675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31007C8-A4EF-0D6C-861A-F84DCF955A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150375"/>
            <a:ext cx="12192000" cy="8008375"/>
          </a:xfrm>
          <a:prstGeom prst="rect">
            <a:avLst/>
          </a:prstGeom>
        </p:spPr>
      </p:pic>
      <p:sp>
        <p:nvSpPr>
          <p:cNvPr id="12" name="TextBox 11">
            <a:extLst>
              <a:ext uri="{FF2B5EF4-FFF2-40B4-BE49-F238E27FC236}">
                <a16:creationId xmlns:a16="http://schemas.microsoft.com/office/drawing/2014/main" id="{72D986BB-9941-D163-50AF-F8FDA8753FCE}"/>
              </a:ext>
            </a:extLst>
          </p:cNvPr>
          <p:cNvSpPr txBox="1"/>
          <p:nvPr/>
        </p:nvSpPr>
        <p:spPr>
          <a:xfrm>
            <a:off x="3657600" y="4847451"/>
            <a:ext cx="4866968" cy="1446550"/>
          </a:xfrm>
          <a:prstGeom prst="rect">
            <a:avLst/>
          </a:prstGeom>
          <a:noFill/>
        </p:spPr>
        <p:txBody>
          <a:bodyPr wrap="square" rtlCol="0">
            <a:spAutoFit/>
          </a:bodyPr>
          <a:lstStyle/>
          <a:p>
            <a:pPr algn="ctr"/>
            <a:r>
              <a:rPr lang="en-IN" sz="2400" b="1" kern="1300" spc="610" dirty="0">
                <a:solidFill>
                  <a:schemeClr val="bg1"/>
                </a:solidFill>
                <a:latin typeface="Bell MT" panose="02020503060305020303" pitchFamily="18" charset="0"/>
              </a:rPr>
              <a:t>ANALYSIS</a:t>
            </a:r>
          </a:p>
          <a:p>
            <a:pPr algn="ctr"/>
            <a:endParaRPr lang="en-IN" sz="4000" b="1" dirty="0">
              <a:solidFill>
                <a:schemeClr val="bg1"/>
              </a:solidFill>
              <a:latin typeface="Bell MT" panose="02020503060305020303" pitchFamily="18" charset="0"/>
            </a:endParaRPr>
          </a:p>
          <a:p>
            <a:pPr algn="ctr"/>
            <a:r>
              <a:rPr lang="en-IN" sz="2400" dirty="0">
                <a:solidFill>
                  <a:schemeClr val="bg1"/>
                </a:solidFill>
                <a:latin typeface="Bell MT" panose="02020503060305020303" pitchFamily="18" charset="0"/>
              </a:rPr>
              <a:t>Presented By Group 4</a:t>
            </a:r>
          </a:p>
        </p:txBody>
      </p:sp>
      <p:cxnSp>
        <p:nvCxnSpPr>
          <p:cNvPr id="14" name="Straight Connector 13">
            <a:extLst>
              <a:ext uri="{FF2B5EF4-FFF2-40B4-BE49-F238E27FC236}">
                <a16:creationId xmlns:a16="http://schemas.microsoft.com/office/drawing/2014/main" id="{C436DA5F-447B-F08E-ECB0-93798B37CEA4}"/>
              </a:ext>
            </a:extLst>
          </p:cNvPr>
          <p:cNvCxnSpPr>
            <a:cxnSpLocks/>
          </p:cNvCxnSpPr>
          <p:nvPr/>
        </p:nvCxnSpPr>
        <p:spPr>
          <a:xfrm>
            <a:off x="3939702" y="5556898"/>
            <a:ext cx="4299626" cy="0"/>
          </a:xfrm>
          <a:prstGeom prst="line">
            <a:avLst/>
          </a:prstGeom>
          <a:ln w="38100">
            <a:solidFill>
              <a:schemeClr val="accent2">
                <a:lumMod val="7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78635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DB101D6-A956-C58F-1510-3581E9694AC2}"/>
              </a:ext>
            </a:extLst>
          </p:cNvPr>
          <p:cNvGrpSpPr/>
          <p:nvPr/>
        </p:nvGrpSpPr>
        <p:grpSpPr>
          <a:xfrm>
            <a:off x="91569" y="134253"/>
            <a:ext cx="2553578" cy="1005816"/>
            <a:chOff x="0" y="656"/>
            <a:chExt cx="2553578" cy="1005816"/>
          </a:xfrm>
        </p:grpSpPr>
        <p:sp>
          <p:nvSpPr>
            <p:cNvPr id="4" name="Arrow: Chevron 3">
              <a:extLst>
                <a:ext uri="{FF2B5EF4-FFF2-40B4-BE49-F238E27FC236}">
                  <a16:creationId xmlns:a16="http://schemas.microsoft.com/office/drawing/2014/main" id="{4D7F0C31-E81B-8DB3-F638-FA2745084AF3}"/>
                </a:ext>
              </a:extLst>
            </p:cNvPr>
            <p:cNvSpPr/>
            <p:nvPr/>
          </p:nvSpPr>
          <p:spPr>
            <a:xfrm>
              <a:off x="0" y="656"/>
              <a:ext cx="2553578" cy="1005816"/>
            </a:xfrm>
            <a:prstGeom prst="chevron">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p:spPr>
          <p:style>
            <a:lnRef idx="2">
              <a:scrgbClr r="0" g="0" b="0"/>
            </a:lnRef>
            <a:fillRef idx="1">
              <a:scrgbClr r="0" g="0" b="0"/>
            </a:fillRef>
            <a:effectRef idx="0">
              <a:scrgbClr r="0" g="0" b="0"/>
            </a:effectRef>
            <a:fontRef idx="minor">
              <a:schemeClr val="lt1"/>
            </a:fontRef>
          </p:style>
        </p:sp>
        <p:sp>
          <p:nvSpPr>
            <p:cNvPr id="5" name="Arrow: Chevron 4">
              <a:extLst>
                <a:ext uri="{FF2B5EF4-FFF2-40B4-BE49-F238E27FC236}">
                  <a16:creationId xmlns:a16="http://schemas.microsoft.com/office/drawing/2014/main" id="{89F24DD3-9CBB-1272-7078-245A88F39D82}"/>
                </a:ext>
              </a:extLst>
            </p:cNvPr>
            <p:cNvSpPr txBox="1"/>
            <p:nvPr/>
          </p:nvSpPr>
          <p:spPr>
            <a:xfrm>
              <a:off x="502908" y="656"/>
              <a:ext cx="1547762" cy="10058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4610" tIns="27305" rIns="0" bIns="27305" numCol="1" spcCol="1270" anchor="ctr" anchorCtr="0">
              <a:noAutofit/>
            </a:bodyPr>
            <a:lstStyle/>
            <a:p>
              <a:pPr marL="0" lvl="0" indent="0" algn="ctr" defTabSz="1911350">
                <a:lnSpc>
                  <a:spcPct val="90000"/>
                </a:lnSpc>
                <a:spcBef>
                  <a:spcPct val="0"/>
                </a:spcBef>
                <a:spcAft>
                  <a:spcPct val="35000"/>
                </a:spcAft>
                <a:buNone/>
              </a:pPr>
              <a:r>
                <a:rPr lang="en-US" sz="4300" kern="1200" dirty="0">
                  <a:solidFill>
                    <a:prstClr val="white"/>
                  </a:solidFill>
                  <a:latin typeface="Bookman Old Style" panose="02050604050505020204" pitchFamily="18" charset="0"/>
                  <a:ea typeface="+mn-ea"/>
                  <a:cs typeface="+mn-cs"/>
                </a:rPr>
                <a:t>KPI-3</a:t>
              </a:r>
              <a:endParaRPr lang="en-IN" sz="4300" kern="1200" dirty="0">
                <a:solidFill>
                  <a:prstClr val="white"/>
                </a:solidFill>
                <a:latin typeface="Bookman Old Style" panose="02050604050505020204" pitchFamily="18" charset="0"/>
                <a:ea typeface="+mn-ea"/>
                <a:cs typeface="+mn-cs"/>
              </a:endParaRPr>
            </a:p>
          </p:txBody>
        </p:sp>
      </p:grpSp>
      <p:sp>
        <p:nvSpPr>
          <p:cNvPr id="7" name="TextBox 6">
            <a:extLst>
              <a:ext uri="{FF2B5EF4-FFF2-40B4-BE49-F238E27FC236}">
                <a16:creationId xmlns:a16="http://schemas.microsoft.com/office/drawing/2014/main" id="{6AEEFE58-B961-6CE5-B188-FA444E97D197}"/>
              </a:ext>
            </a:extLst>
          </p:cNvPr>
          <p:cNvSpPr txBox="1"/>
          <p:nvPr/>
        </p:nvSpPr>
        <p:spPr>
          <a:xfrm>
            <a:off x="2842908" y="406329"/>
            <a:ext cx="8120164" cy="461665"/>
          </a:xfrm>
          <a:prstGeom prst="rect">
            <a:avLst/>
          </a:prstGeom>
          <a:noFill/>
        </p:spPr>
        <p:txBody>
          <a:bodyPr wrap="square">
            <a:spAutoFit/>
          </a:bodyPr>
          <a:lstStyle/>
          <a:p>
            <a:pPr lvl="0" algn="ctr">
              <a:buNone/>
            </a:pPr>
            <a:r>
              <a:rPr lang="en-US" sz="2400" dirty="0">
                <a:latin typeface="Bookman Old Style" panose="02050604050505020204" pitchFamily="18" charset="0"/>
              </a:rPr>
              <a:t>Average number of delivery days taken for pet shop</a:t>
            </a:r>
            <a:endParaRPr lang="en-IN" sz="2400" dirty="0">
              <a:latin typeface="Bookman Old Style" panose="02050604050505020204" pitchFamily="18" charset="0"/>
            </a:endParaRPr>
          </a:p>
        </p:txBody>
      </p:sp>
      <p:pic>
        <p:nvPicPr>
          <p:cNvPr id="9" name="Picture 8">
            <a:extLst>
              <a:ext uri="{FF2B5EF4-FFF2-40B4-BE49-F238E27FC236}">
                <a16:creationId xmlns:a16="http://schemas.microsoft.com/office/drawing/2014/main" id="{E837774B-0286-077C-EE20-EB5CC04B7C6A}"/>
              </a:ext>
            </a:extLst>
          </p:cNvPr>
          <p:cNvPicPr>
            <a:picLocks noChangeAspect="1"/>
          </p:cNvPicPr>
          <p:nvPr/>
        </p:nvPicPr>
        <p:blipFill>
          <a:blip r:embed="rId2"/>
          <a:stretch>
            <a:fillRect/>
          </a:stretch>
        </p:blipFill>
        <p:spPr>
          <a:xfrm>
            <a:off x="188845" y="1893046"/>
            <a:ext cx="3789768" cy="3414205"/>
          </a:xfrm>
          <a:prstGeom prst="rect">
            <a:avLst/>
          </a:prstGeom>
        </p:spPr>
      </p:pic>
      <p:sp>
        <p:nvSpPr>
          <p:cNvPr id="11" name="TextBox 10">
            <a:extLst>
              <a:ext uri="{FF2B5EF4-FFF2-40B4-BE49-F238E27FC236}">
                <a16:creationId xmlns:a16="http://schemas.microsoft.com/office/drawing/2014/main" id="{A20A1363-0B19-B3F9-F005-25A0EDCAD28A}"/>
              </a:ext>
            </a:extLst>
          </p:cNvPr>
          <p:cNvSpPr txBox="1"/>
          <p:nvPr/>
        </p:nvSpPr>
        <p:spPr>
          <a:xfrm>
            <a:off x="4321511" y="2003366"/>
            <a:ext cx="7575416" cy="923330"/>
          </a:xfrm>
          <a:prstGeom prst="rect">
            <a:avLst/>
          </a:prstGeom>
          <a:noFill/>
        </p:spPr>
        <p:txBody>
          <a:bodyPr wrap="square">
            <a:spAutoFit/>
          </a:bodyPr>
          <a:lstStyle/>
          <a:p>
            <a:r>
              <a:rPr lang="en-US" dirty="0">
                <a:latin typeface="Bookman Old Style" panose="02050604050505020204" pitchFamily="18" charset="0"/>
              </a:rPr>
              <a:t>This KPI calculates the average time taken from the order purchase date to the delivery date specifically for orders from the pet shop</a:t>
            </a:r>
            <a:endParaRPr lang="en-IN" dirty="0">
              <a:latin typeface="Bookman Old Style" panose="02050604050505020204" pitchFamily="18" charset="0"/>
            </a:endParaRPr>
          </a:p>
        </p:txBody>
      </p:sp>
      <p:sp>
        <p:nvSpPr>
          <p:cNvPr id="13" name="TextBox 12">
            <a:extLst>
              <a:ext uri="{FF2B5EF4-FFF2-40B4-BE49-F238E27FC236}">
                <a16:creationId xmlns:a16="http://schemas.microsoft.com/office/drawing/2014/main" id="{E99E7AC6-8ECD-9EA2-1739-E63F508D3C5B}"/>
              </a:ext>
            </a:extLst>
          </p:cNvPr>
          <p:cNvSpPr txBox="1"/>
          <p:nvPr/>
        </p:nvSpPr>
        <p:spPr>
          <a:xfrm>
            <a:off x="4321511" y="3048613"/>
            <a:ext cx="7575415" cy="369332"/>
          </a:xfrm>
          <a:prstGeom prst="rect">
            <a:avLst/>
          </a:prstGeom>
          <a:noFill/>
        </p:spPr>
        <p:txBody>
          <a:bodyPr wrap="square">
            <a:spAutoFit/>
          </a:bodyPr>
          <a:lstStyle/>
          <a:p>
            <a:r>
              <a:rPr lang="en-US" dirty="0">
                <a:latin typeface="Bookman Old Style" panose="02050604050505020204" pitchFamily="18" charset="0"/>
              </a:rPr>
              <a:t>Measures how efficiently the pet shop fulfills and delivers orders</a:t>
            </a:r>
            <a:r>
              <a:rPr lang="en-US" dirty="0"/>
              <a:t>.</a:t>
            </a:r>
            <a:endParaRPr lang="en-IN" dirty="0"/>
          </a:p>
        </p:txBody>
      </p:sp>
      <p:sp>
        <p:nvSpPr>
          <p:cNvPr id="15" name="TextBox 14">
            <a:extLst>
              <a:ext uri="{FF2B5EF4-FFF2-40B4-BE49-F238E27FC236}">
                <a16:creationId xmlns:a16="http://schemas.microsoft.com/office/drawing/2014/main" id="{82FF18F8-102D-79A2-4F43-958E4A6AAD19}"/>
              </a:ext>
            </a:extLst>
          </p:cNvPr>
          <p:cNvSpPr txBox="1"/>
          <p:nvPr/>
        </p:nvSpPr>
        <p:spPr>
          <a:xfrm>
            <a:off x="4321511" y="3600148"/>
            <a:ext cx="7575414" cy="646331"/>
          </a:xfrm>
          <a:prstGeom prst="rect">
            <a:avLst/>
          </a:prstGeom>
          <a:noFill/>
        </p:spPr>
        <p:txBody>
          <a:bodyPr wrap="square">
            <a:spAutoFit/>
          </a:bodyPr>
          <a:lstStyle/>
          <a:p>
            <a:r>
              <a:rPr lang="en-US" dirty="0">
                <a:latin typeface="Bookman Old Style" panose="02050604050505020204" pitchFamily="18" charset="0"/>
              </a:rPr>
              <a:t>Assesses the typical delivery time customers experience, which can impact overall satisfaction.</a:t>
            </a:r>
            <a:endParaRPr lang="en-IN" dirty="0">
              <a:latin typeface="Bookman Old Style" panose="02050604050505020204" pitchFamily="18" charset="0"/>
            </a:endParaRPr>
          </a:p>
        </p:txBody>
      </p:sp>
    </p:spTree>
    <p:extLst>
      <p:ext uri="{BB962C8B-B14F-4D97-AF65-F5344CB8AC3E}">
        <p14:creationId xmlns:p14="http://schemas.microsoft.com/office/powerpoint/2010/main" val="2447140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7815283-6029-4DC4-D13E-EA80D875A435}"/>
              </a:ext>
            </a:extLst>
          </p:cNvPr>
          <p:cNvGrpSpPr/>
          <p:nvPr/>
        </p:nvGrpSpPr>
        <p:grpSpPr>
          <a:xfrm>
            <a:off x="130480" y="114798"/>
            <a:ext cx="2553578" cy="1005816"/>
            <a:chOff x="0" y="656"/>
            <a:chExt cx="2553578" cy="1005816"/>
          </a:xfrm>
        </p:grpSpPr>
        <p:sp>
          <p:nvSpPr>
            <p:cNvPr id="4" name="Arrow: Chevron 3">
              <a:extLst>
                <a:ext uri="{FF2B5EF4-FFF2-40B4-BE49-F238E27FC236}">
                  <a16:creationId xmlns:a16="http://schemas.microsoft.com/office/drawing/2014/main" id="{49194777-72F8-9AE3-8ED0-7D70D503F8C1}"/>
                </a:ext>
              </a:extLst>
            </p:cNvPr>
            <p:cNvSpPr/>
            <p:nvPr/>
          </p:nvSpPr>
          <p:spPr>
            <a:xfrm>
              <a:off x="0" y="656"/>
              <a:ext cx="2553578" cy="1005816"/>
            </a:xfrm>
            <a:prstGeom prst="chevron">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p:spPr>
          <p:style>
            <a:lnRef idx="2">
              <a:scrgbClr r="0" g="0" b="0"/>
            </a:lnRef>
            <a:fillRef idx="1">
              <a:scrgbClr r="0" g="0" b="0"/>
            </a:fillRef>
            <a:effectRef idx="0">
              <a:scrgbClr r="0" g="0" b="0"/>
            </a:effectRef>
            <a:fontRef idx="minor">
              <a:schemeClr val="lt1"/>
            </a:fontRef>
          </p:style>
        </p:sp>
        <p:sp>
          <p:nvSpPr>
            <p:cNvPr id="5" name="Arrow: Chevron 4">
              <a:extLst>
                <a:ext uri="{FF2B5EF4-FFF2-40B4-BE49-F238E27FC236}">
                  <a16:creationId xmlns:a16="http://schemas.microsoft.com/office/drawing/2014/main" id="{9A8824AA-63FE-A878-C166-1233D451D7FA}"/>
                </a:ext>
              </a:extLst>
            </p:cNvPr>
            <p:cNvSpPr txBox="1"/>
            <p:nvPr/>
          </p:nvSpPr>
          <p:spPr>
            <a:xfrm>
              <a:off x="502908" y="656"/>
              <a:ext cx="1547762" cy="10058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4610" tIns="27305" rIns="0" bIns="27305" numCol="1" spcCol="1270" anchor="ctr" anchorCtr="0">
              <a:noAutofit/>
            </a:bodyPr>
            <a:lstStyle/>
            <a:p>
              <a:pPr marL="0" lvl="0" indent="0" algn="ctr" defTabSz="1911350">
                <a:lnSpc>
                  <a:spcPct val="90000"/>
                </a:lnSpc>
                <a:spcBef>
                  <a:spcPct val="0"/>
                </a:spcBef>
                <a:spcAft>
                  <a:spcPct val="35000"/>
                </a:spcAft>
                <a:buNone/>
              </a:pPr>
              <a:r>
                <a:rPr lang="en-US" sz="4300" kern="1200" dirty="0">
                  <a:solidFill>
                    <a:prstClr val="white"/>
                  </a:solidFill>
                  <a:latin typeface="Bookman Old Style" panose="02050604050505020204" pitchFamily="18" charset="0"/>
                  <a:ea typeface="+mn-ea"/>
                  <a:cs typeface="+mn-cs"/>
                </a:rPr>
                <a:t>KPI-4</a:t>
              </a:r>
              <a:endParaRPr lang="en-IN" sz="4300" kern="1200" dirty="0">
                <a:solidFill>
                  <a:prstClr val="white"/>
                </a:solidFill>
                <a:latin typeface="Bookman Old Style" panose="02050604050505020204" pitchFamily="18" charset="0"/>
                <a:ea typeface="+mn-ea"/>
                <a:cs typeface="+mn-cs"/>
              </a:endParaRPr>
            </a:p>
          </p:txBody>
        </p:sp>
      </p:grpSp>
      <p:sp>
        <p:nvSpPr>
          <p:cNvPr id="7" name="TextBox 6">
            <a:extLst>
              <a:ext uri="{FF2B5EF4-FFF2-40B4-BE49-F238E27FC236}">
                <a16:creationId xmlns:a16="http://schemas.microsoft.com/office/drawing/2014/main" id="{F512CDAB-61A5-48E2-F3A4-80C3F2C72CBD}"/>
              </a:ext>
            </a:extLst>
          </p:cNvPr>
          <p:cNvSpPr txBox="1"/>
          <p:nvPr/>
        </p:nvSpPr>
        <p:spPr>
          <a:xfrm>
            <a:off x="2684058" y="386874"/>
            <a:ext cx="8032615" cy="461665"/>
          </a:xfrm>
          <a:prstGeom prst="rect">
            <a:avLst/>
          </a:prstGeom>
          <a:noFill/>
        </p:spPr>
        <p:txBody>
          <a:bodyPr wrap="square">
            <a:spAutoFit/>
          </a:bodyPr>
          <a:lstStyle/>
          <a:p>
            <a:pPr lvl="0" algn="ctr">
              <a:buNone/>
            </a:pPr>
            <a:r>
              <a:rPr lang="en-US" sz="2400" dirty="0">
                <a:latin typeface="Bookman Old Style" panose="02050604050505020204" pitchFamily="18" charset="0"/>
              </a:rPr>
              <a:t>Average price and payment value of sao paulo city</a:t>
            </a:r>
            <a:endParaRPr lang="en-IN" sz="2400" dirty="0">
              <a:latin typeface="Bookman Old Style" panose="02050604050505020204" pitchFamily="18" charset="0"/>
            </a:endParaRPr>
          </a:p>
        </p:txBody>
      </p:sp>
      <p:pic>
        <p:nvPicPr>
          <p:cNvPr id="9" name="Picture 8">
            <a:extLst>
              <a:ext uri="{FF2B5EF4-FFF2-40B4-BE49-F238E27FC236}">
                <a16:creationId xmlns:a16="http://schemas.microsoft.com/office/drawing/2014/main" id="{5B6186C7-659E-28FA-47A6-9428C2E2FE86}"/>
              </a:ext>
            </a:extLst>
          </p:cNvPr>
          <p:cNvPicPr>
            <a:picLocks noChangeAspect="1"/>
          </p:cNvPicPr>
          <p:nvPr/>
        </p:nvPicPr>
        <p:blipFill>
          <a:blip r:embed="rId2"/>
          <a:stretch>
            <a:fillRect/>
          </a:stretch>
        </p:blipFill>
        <p:spPr>
          <a:xfrm>
            <a:off x="130480" y="1968118"/>
            <a:ext cx="3949864" cy="3622590"/>
          </a:xfrm>
          <a:prstGeom prst="rect">
            <a:avLst/>
          </a:prstGeom>
        </p:spPr>
      </p:pic>
      <p:sp>
        <p:nvSpPr>
          <p:cNvPr id="11" name="TextBox 10">
            <a:extLst>
              <a:ext uri="{FF2B5EF4-FFF2-40B4-BE49-F238E27FC236}">
                <a16:creationId xmlns:a16="http://schemas.microsoft.com/office/drawing/2014/main" id="{3ADFBBA2-9E07-A77A-6953-8AA11595B1BA}"/>
              </a:ext>
            </a:extLst>
          </p:cNvPr>
          <p:cNvSpPr txBox="1"/>
          <p:nvPr/>
        </p:nvSpPr>
        <p:spPr>
          <a:xfrm>
            <a:off x="4525792" y="1968118"/>
            <a:ext cx="7371135" cy="646331"/>
          </a:xfrm>
          <a:prstGeom prst="rect">
            <a:avLst/>
          </a:prstGeom>
          <a:noFill/>
        </p:spPr>
        <p:txBody>
          <a:bodyPr wrap="square">
            <a:spAutoFit/>
          </a:bodyPr>
          <a:lstStyle/>
          <a:p>
            <a:r>
              <a:rPr lang="en-US" dirty="0">
                <a:latin typeface="Bookman Old Style" panose="02050604050505020204" pitchFamily="18" charset="0"/>
              </a:rPr>
              <a:t>This KPI measures the average price of orders and payment values from customers located in Sao Paulo City.</a:t>
            </a:r>
            <a:endParaRPr lang="en-IN" dirty="0">
              <a:latin typeface="Bookman Old Style" panose="02050604050505020204" pitchFamily="18" charset="0"/>
            </a:endParaRPr>
          </a:p>
        </p:txBody>
      </p:sp>
      <p:sp>
        <p:nvSpPr>
          <p:cNvPr id="13" name="TextBox 12">
            <a:extLst>
              <a:ext uri="{FF2B5EF4-FFF2-40B4-BE49-F238E27FC236}">
                <a16:creationId xmlns:a16="http://schemas.microsoft.com/office/drawing/2014/main" id="{D3C036F1-CE5B-918E-770C-999E96C8A698}"/>
              </a:ext>
            </a:extLst>
          </p:cNvPr>
          <p:cNvSpPr txBox="1"/>
          <p:nvPr/>
        </p:nvSpPr>
        <p:spPr>
          <a:xfrm>
            <a:off x="4525791" y="2891448"/>
            <a:ext cx="7371134" cy="923330"/>
          </a:xfrm>
          <a:prstGeom prst="rect">
            <a:avLst/>
          </a:prstGeom>
          <a:noFill/>
        </p:spPr>
        <p:txBody>
          <a:bodyPr wrap="square">
            <a:spAutoFit/>
          </a:bodyPr>
          <a:lstStyle/>
          <a:p>
            <a:r>
              <a:rPr lang="en-US" dirty="0">
                <a:latin typeface="Bookman Old Style" panose="02050604050505020204" pitchFamily="18" charset="0"/>
              </a:rPr>
              <a:t>Helps understand spending trends in Sao Paulo, potentially guiding product offerings and promotional strategies tailored to this city's market</a:t>
            </a:r>
            <a:r>
              <a:rPr lang="en-US" dirty="0"/>
              <a:t>.</a:t>
            </a:r>
            <a:endParaRPr lang="en-IN" dirty="0"/>
          </a:p>
        </p:txBody>
      </p:sp>
      <p:sp>
        <p:nvSpPr>
          <p:cNvPr id="15" name="TextBox 14">
            <a:extLst>
              <a:ext uri="{FF2B5EF4-FFF2-40B4-BE49-F238E27FC236}">
                <a16:creationId xmlns:a16="http://schemas.microsoft.com/office/drawing/2014/main" id="{A45231F9-ABB8-9EE0-C6A4-41250C8A1E67}"/>
              </a:ext>
            </a:extLst>
          </p:cNvPr>
          <p:cNvSpPr txBox="1"/>
          <p:nvPr/>
        </p:nvSpPr>
        <p:spPr>
          <a:xfrm>
            <a:off x="4525791" y="3966552"/>
            <a:ext cx="7371135" cy="1754326"/>
          </a:xfrm>
          <a:prstGeom prst="rect">
            <a:avLst/>
          </a:prstGeom>
          <a:noFill/>
        </p:spPr>
        <p:txBody>
          <a:bodyPr wrap="square">
            <a:spAutoFit/>
          </a:bodyPr>
          <a:lstStyle/>
          <a:p>
            <a:r>
              <a:rPr lang="en-US" dirty="0">
                <a:latin typeface="Bookman Old Style" panose="02050604050505020204" pitchFamily="18" charset="0"/>
              </a:rPr>
              <a:t>The KPI for average price and payment value of Sao Paulo City customers provides valuable insights into purchasing behavior and financial performance. By analyzing these metrics, businesses can refine their pricing strategies, tailor marketing efforts, and enhance overall revenue management in Sao Paulo City.</a:t>
            </a:r>
            <a:endParaRPr lang="en-IN" dirty="0">
              <a:latin typeface="Bookman Old Style" panose="02050604050505020204" pitchFamily="18" charset="0"/>
            </a:endParaRPr>
          </a:p>
        </p:txBody>
      </p:sp>
    </p:spTree>
    <p:extLst>
      <p:ext uri="{BB962C8B-B14F-4D97-AF65-F5344CB8AC3E}">
        <p14:creationId xmlns:p14="http://schemas.microsoft.com/office/powerpoint/2010/main" val="269316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F0CB986-FA35-E25C-3724-36EDF3ED5F0C}"/>
              </a:ext>
            </a:extLst>
          </p:cNvPr>
          <p:cNvGrpSpPr/>
          <p:nvPr/>
        </p:nvGrpSpPr>
        <p:grpSpPr>
          <a:xfrm>
            <a:off x="72113" y="124526"/>
            <a:ext cx="2553578" cy="1005816"/>
            <a:chOff x="0" y="656"/>
            <a:chExt cx="2553578" cy="1005816"/>
          </a:xfrm>
        </p:grpSpPr>
        <p:sp>
          <p:nvSpPr>
            <p:cNvPr id="4" name="Arrow: Chevron 3">
              <a:extLst>
                <a:ext uri="{FF2B5EF4-FFF2-40B4-BE49-F238E27FC236}">
                  <a16:creationId xmlns:a16="http://schemas.microsoft.com/office/drawing/2014/main" id="{E8445D2D-3738-31D3-18BE-E5D575AE02FE}"/>
                </a:ext>
              </a:extLst>
            </p:cNvPr>
            <p:cNvSpPr/>
            <p:nvPr/>
          </p:nvSpPr>
          <p:spPr>
            <a:xfrm>
              <a:off x="0" y="656"/>
              <a:ext cx="2553578" cy="1005816"/>
            </a:xfrm>
            <a:prstGeom prst="chevron">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p:spPr>
          <p:style>
            <a:lnRef idx="2">
              <a:scrgbClr r="0" g="0" b="0"/>
            </a:lnRef>
            <a:fillRef idx="1">
              <a:scrgbClr r="0" g="0" b="0"/>
            </a:fillRef>
            <a:effectRef idx="0">
              <a:scrgbClr r="0" g="0" b="0"/>
            </a:effectRef>
            <a:fontRef idx="minor">
              <a:schemeClr val="lt1"/>
            </a:fontRef>
          </p:style>
        </p:sp>
        <p:sp>
          <p:nvSpPr>
            <p:cNvPr id="5" name="Arrow: Chevron 4">
              <a:extLst>
                <a:ext uri="{FF2B5EF4-FFF2-40B4-BE49-F238E27FC236}">
                  <a16:creationId xmlns:a16="http://schemas.microsoft.com/office/drawing/2014/main" id="{E06FA5D5-75E2-B413-B00D-B787C3D26A12}"/>
                </a:ext>
              </a:extLst>
            </p:cNvPr>
            <p:cNvSpPr txBox="1"/>
            <p:nvPr/>
          </p:nvSpPr>
          <p:spPr>
            <a:xfrm>
              <a:off x="502908" y="656"/>
              <a:ext cx="1547762" cy="10058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4610" tIns="27305" rIns="0" bIns="27305" numCol="1" spcCol="1270" anchor="ctr" anchorCtr="0">
              <a:noAutofit/>
            </a:bodyPr>
            <a:lstStyle/>
            <a:p>
              <a:pPr marL="0" lvl="0" indent="0" algn="ctr" defTabSz="1911350">
                <a:lnSpc>
                  <a:spcPct val="90000"/>
                </a:lnSpc>
                <a:spcBef>
                  <a:spcPct val="0"/>
                </a:spcBef>
                <a:spcAft>
                  <a:spcPct val="35000"/>
                </a:spcAft>
                <a:buNone/>
              </a:pPr>
              <a:r>
                <a:rPr lang="en-US" sz="4300" kern="1200" dirty="0">
                  <a:solidFill>
                    <a:prstClr val="white"/>
                  </a:solidFill>
                  <a:latin typeface="Bookman Old Style" panose="02050604050505020204" pitchFamily="18" charset="0"/>
                  <a:ea typeface="+mn-ea"/>
                  <a:cs typeface="+mn-cs"/>
                </a:rPr>
                <a:t>KPI-5</a:t>
              </a:r>
              <a:endParaRPr lang="en-IN" sz="4300" kern="1200" dirty="0">
                <a:solidFill>
                  <a:prstClr val="white"/>
                </a:solidFill>
                <a:latin typeface="Bookman Old Style" panose="02050604050505020204" pitchFamily="18" charset="0"/>
                <a:ea typeface="+mn-ea"/>
                <a:cs typeface="+mn-cs"/>
              </a:endParaRPr>
            </a:p>
          </p:txBody>
        </p:sp>
      </p:grpSp>
      <p:sp>
        <p:nvSpPr>
          <p:cNvPr id="7" name="TextBox 6">
            <a:extLst>
              <a:ext uri="{FF2B5EF4-FFF2-40B4-BE49-F238E27FC236}">
                <a16:creationId xmlns:a16="http://schemas.microsoft.com/office/drawing/2014/main" id="{C6F9B387-2F28-384F-1E55-C3E62F9C80E2}"/>
              </a:ext>
            </a:extLst>
          </p:cNvPr>
          <p:cNvSpPr txBox="1"/>
          <p:nvPr/>
        </p:nvSpPr>
        <p:spPr>
          <a:xfrm>
            <a:off x="2541350" y="396601"/>
            <a:ext cx="9452853" cy="461665"/>
          </a:xfrm>
          <a:prstGeom prst="rect">
            <a:avLst/>
          </a:prstGeom>
          <a:noFill/>
        </p:spPr>
        <p:txBody>
          <a:bodyPr wrap="square">
            <a:spAutoFit/>
          </a:bodyPr>
          <a:lstStyle/>
          <a:p>
            <a:pPr lvl="0" algn="ctr">
              <a:buNone/>
            </a:pPr>
            <a:r>
              <a:rPr lang="en-IN" sz="2400" dirty="0">
                <a:latin typeface="Bookman Old Style" panose="02050604050505020204" pitchFamily="18" charset="0"/>
              </a:rPr>
              <a:t>Relationship between average shipping day and review score</a:t>
            </a:r>
          </a:p>
        </p:txBody>
      </p:sp>
      <p:pic>
        <p:nvPicPr>
          <p:cNvPr id="9" name="Picture 8">
            <a:extLst>
              <a:ext uri="{FF2B5EF4-FFF2-40B4-BE49-F238E27FC236}">
                <a16:creationId xmlns:a16="http://schemas.microsoft.com/office/drawing/2014/main" id="{40EFB743-C531-B851-5FAC-952D5F66A437}"/>
              </a:ext>
            </a:extLst>
          </p:cNvPr>
          <p:cNvPicPr>
            <a:picLocks noChangeAspect="1"/>
          </p:cNvPicPr>
          <p:nvPr/>
        </p:nvPicPr>
        <p:blipFill>
          <a:blip r:embed="rId2"/>
          <a:stretch>
            <a:fillRect/>
          </a:stretch>
        </p:blipFill>
        <p:spPr>
          <a:xfrm>
            <a:off x="159662" y="1812072"/>
            <a:ext cx="3955138" cy="3453935"/>
          </a:xfrm>
          <a:prstGeom prst="rect">
            <a:avLst/>
          </a:prstGeom>
        </p:spPr>
      </p:pic>
      <p:sp>
        <p:nvSpPr>
          <p:cNvPr id="11" name="TextBox 10">
            <a:extLst>
              <a:ext uri="{FF2B5EF4-FFF2-40B4-BE49-F238E27FC236}">
                <a16:creationId xmlns:a16="http://schemas.microsoft.com/office/drawing/2014/main" id="{129B5519-B36B-C239-A068-FFC9D8FADF06}"/>
              </a:ext>
            </a:extLst>
          </p:cNvPr>
          <p:cNvSpPr txBox="1"/>
          <p:nvPr/>
        </p:nvSpPr>
        <p:spPr>
          <a:xfrm>
            <a:off x="4444323" y="1812072"/>
            <a:ext cx="7549880" cy="923330"/>
          </a:xfrm>
          <a:prstGeom prst="rect">
            <a:avLst/>
          </a:prstGeom>
          <a:noFill/>
        </p:spPr>
        <p:txBody>
          <a:bodyPr wrap="square">
            <a:spAutoFit/>
          </a:bodyPr>
          <a:lstStyle/>
          <a:p>
            <a:r>
              <a:rPr lang="en-US" dirty="0">
                <a:latin typeface="Bookman Old Style" panose="02050604050505020204" pitchFamily="18" charset="0"/>
              </a:rPr>
              <a:t>This KPI analyzes the correlation between the number of days taken for shipping (delivery time) and the review scores provided by customers.</a:t>
            </a:r>
            <a:endParaRPr lang="en-IN" dirty="0">
              <a:latin typeface="Bookman Old Style" panose="02050604050505020204" pitchFamily="18" charset="0"/>
            </a:endParaRPr>
          </a:p>
        </p:txBody>
      </p:sp>
      <p:sp>
        <p:nvSpPr>
          <p:cNvPr id="13" name="TextBox 12">
            <a:extLst>
              <a:ext uri="{FF2B5EF4-FFF2-40B4-BE49-F238E27FC236}">
                <a16:creationId xmlns:a16="http://schemas.microsoft.com/office/drawing/2014/main" id="{D83A45F8-0B3E-1F09-FB0F-ECB8A61CA6EA}"/>
              </a:ext>
            </a:extLst>
          </p:cNvPr>
          <p:cNvSpPr txBox="1"/>
          <p:nvPr/>
        </p:nvSpPr>
        <p:spPr>
          <a:xfrm>
            <a:off x="4444322" y="2804836"/>
            <a:ext cx="7549879" cy="646331"/>
          </a:xfrm>
          <a:prstGeom prst="rect">
            <a:avLst/>
          </a:prstGeom>
          <a:noFill/>
        </p:spPr>
        <p:txBody>
          <a:bodyPr wrap="square">
            <a:spAutoFit/>
          </a:bodyPr>
          <a:lstStyle/>
          <a:p>
            <a:r>
              <a:rPr lang="en-US" dirty="0">
                <a:latin typeface="Bookman Old Style" panose="02050604050505020204" pitchFamily="18" charset="0"/>
              </a:rPr>
              <a:t>Examines how delivery times impact customer satisfaction as reflected in review scores</a:t>
            </a:r>
            <a:r>
              <a:rPr lang="en-US" dirty="0"/>
              <a:t>.</a:t>
            </a:r>
            <a:endParaRPr lang="en-IN" dirty="0"/>
          </a:p>
        </p:txBody>
      </p:sp>
      <p:sp>
        <p:nvSpPr>
          <p:cNvPr id="15" name="TextBox 14">
            <a:extLst>
              <a:ext uri="{FF2B5EF4-FFF2-40B4-BE49-F238E27FC236}">
                <a16:creationId xmlns:a16="http://schemas.microsoft.com/office/drawing/2014/main" id="{A041ECF8-6F6E-AC6A-A8F0-8D5129C349ED}"/>
              </a:ext>
            </a:extLst>
          </p:cNvPr>
          <p:cNvSpPr txBox="1"/>
          <p:nvPr/>
        </p:nvSpPr>
        <p:spPr>
          <a:xfrm>
            <a:off x="4444322" y="3797600"/>
            <a:ext cx="7549878" cy="923330"/>
          </a:xfrm>
          <a:prstGeom prst="rect">
            <a:avLst/>
          </a:prstGeom>
          <a:noFill/>
        </p:spPr>
        <p:txBody>
          <a:bodyPr wrap="square">
            <a:spAutoFit/>
          </a:bodyPr>
          <a:lstStyle/>
          <a:p>
            <a:r>
              <a:rPr lang="en-US" dirty="0">
                <a:latin typeface="Bookman Old Style" panose="02050604050505020204" pitchFamily="18" charset="0"/>
              </a:rPr>
              <a:t>Identifies if faster or slower delivery times correlate with higher or lower review scores, providing insights into the relationship between delivery performance and customer feedback.</a:t>
            </a:r>
            <a:endParaRPr lang="en-IN" dirty="0">
              <a:latin typeface="Bookman Old Style" panose="02050604050505020204" pitchFamily="18" charset="0"/>
            </a:endParaRPr>
          </a:p>
        </p:txBody>
      </p:sp>
    </p:spTree>
    <p:extLst>
      <p:ext uri="{BB962C8B-B14F-4D97-AF65-F5344CB8AC3E}">
        <p14:creationId xmlns:p14="http://schemas.microsoft.com/office/powerpoint/2010/main" val="1688371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6433-2521-C4C4-8D90-ABF2CAC95064}"/>
              </a:ext>
            </a:extLst>
          </p:cNvPr>
          <p:cNvSpPr>
            <a:spLocks noGrp="1"/>
          </p:cNvSpPr>
          <p:nvPr>
            <p:ph type="title"/>
          </p:nvPr>
        </p:nvSpPr>
        <p:spPr>
          <a:xfrm>
            <a:off x="291830" y="0"/>
            <a:ext cx="10954966" cy="695190"/>
          </a:xfrm>
        </p:spPr>
        <p:txBody>
          <a:bodyPr>
            <a:normAutofit/>
          </a:bodyPr>
          <a:lstStyle/>
          <a:p>
            <a:r>
              <a:rPr lang="en-IN" sz="3600" dirty="0">
                <a:latin typeface="Bookman Old Style" panose="02050604050505020204" pitchFamily="18" charset="0"/>
              </a:rPr>
              <a:t>Excel Dashboard</a:t>
            </a:r>
          </a:p>
        </p:txBody>
      </p:sp>
      <p:cxnSp>
        <p:nvCxnSpPr>
          <p:cNvPr id="6" name="Straight Connector 5">
            <a:extLst>
              <a:ext uri="{FF2B5EF4-FFF2-40B4-BE49-F238E27FC236}">
                <a16:creationId xmlns:a16="http://schemas.microsoft.com/office/drawing/2014/main" id="{8F22954F-70B8-C7BE-2C4C-3908BD31B078}"/>
              </a:ext>
            </a:extLst>
          </p:cNvPr>
          <p:cNvCxnSpPr>
            <a:cxnSpLocks/>
          </p:cNvCxnSpPr>
          <p:nvPr/>
        </p:nvCxnSpPr>
        <p:spPr>
          <a:xfrm>
            <a:off x="108154" y="570377"/>
            <a:ext cx="11995355" cy="0"/>
          </a:xfrm>
          <a:prstGeom prst="line">
            <a:avLst/>
          </a:prstGeom>
          <a:ln w="57150"/>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754D3E2A-874E-2895-E710-764F4D903FB6}"/>
              </a:ext>
            </a:extLst>
          </p:cNvPr>
          <p:cNvPicPr>
            <a:picLocks noChangeAspect="1"/>
          </p:cNvPicPr>
          <p:nvPr/>
        </p:nvPicPr>
        <p:blipFill>
          <a:blip r:embed="rId2"/>
          <a:stretch>
            <a:fillRect/>
          </a:stretch>
        </p:blipFill>
        <p:spPr>
          <a:xfrm>
            <a:off x="108153" y="695189"/>
            <a:ext cx="11995355" cy="6162807"/>
          </a:xfrm>
          <a:prstGeom prst="rect">
            <a:avLst/>
          </a:prstGeom>
        </p:spPr>
      </p:pic>
    </p:spTree>
    <p:extLst>
      <p:ext uri="{BB962C8B-B14F-4D97-AF65-F5344CB8AC3E}">
        <p14:creationId xmlns:p14="http://schemas.microsoft.com/office/powerpoint/2010/main" val="2699815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303C-8B1F-EB85-E576-8935F3760571}"/>
              </a:ext>
            </a:extLst>
          </p:cNvPr>
          <p:cNvSpPr>
            <a:spLocks noGrp="1"/>
          </p:cNvSpPr>
          <p:nvPr>
            <p:ph type="title"/>
          </p:nvPr>
        </p:nvSpPr>
        <p:spPr>
          <a:xfrm>
            <a:off x="282102" y="0"/>
            <a:ext cx="10974421" cy="666007"/>
          </a:xfrm>
        </p:spPr>
        <p:txBody>
          <a:bodyPr>
            <a:normAutofit/>
          </a:bodyPr>
          <a:lstStyle/>
          <a:p>
            <a:r>
              <a:rPr lang="en-IN" sz="3600" dirty="0">
                <a:latin typeface="Bookman Old Style" panose="02050604050505020204" pitchFamily="18" charset="0"/>
              </a:rPr>
              <a:t>Power BI Dashboard</a:t>
            </a:r>
          </a:p>
        </p:txBody>
      </p:sp>
      <p:cxnSp>
        <p:nvCxnSpPr>
          <p:cNvPr id="3" name="Straight Connector 2">
            <a:extLst>
              <a:ext uri="{FF2B5EF4-FFF2-40B4-BE49-F238E27FC236}">
                <a16:creationId xmlns:a16="http://schemas.microsoft.com/office/drawing/2014/main" id="{F8E94E61-201D-B0E0-A53B-998F640B48E6}"/>
              </a:ext>
            </a:extLst>
          </p:cNvPr>
          <p:cNvCxnSpPr>
            <a:cxnSpLocks/>
          </p:cNvCxnSpPr>
          <p:nvPr/>
        </p:nvCxnSpPr>
        <p:spPr>
          <a:xfrm>
            <a:off x="145915" y="570377"/>
            <a:ext cx="11849441" cy="0"/>
          </a:xfrm>
          <a:prstGeom prst="line">
            <a:avLst/>
          </a:prstGeom>
          <a:ln w="57150"/>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84D31F18-90A1-814F-7064-7E8542B4BFAB}"/>
              </a:ext>
            </a:extLst>
          </p:cNvPr>
          <p:cNvPicPr>
            <a:picLocks noChangeAspect="1"/>
          </p:cNvPicPr>
          <p:nvPr/>
        </p:nvPicPr>
        <p:blipFill>
          <a:blip r:embed="rId2"/>
          <a:stretch>
            <a:fillRect/>
          </a:stretch>
        </p:blipFill>
        <p:spPr>
          <a:xfrm>
            <a:off x="145916" y="666006"/>
            <a:ext cx="11849440" cy="6191994"/>
          </a:xfrm>
          <a:prstGeom prst="rect">
            <a:avLst/>
          </a:prstGeom>
        </p:spPr>
      </p:pic>
    </p:spTree>
    <p:extLst>
      <p:ext uri="{BB962C8B-B14F-4D97-AF65-F5344CB8AC3E}">
        <p14:creationId xmlns:p14="http://schemas.microsoft.com/office/powerpoint/2010/main" val="788168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F577-5224-DC95-DDE7-A26F2418CF7D}"/>
              </a:ext>
            </a:extLst>
          </p:cNvPr>
          <p:cNvSpPr>
            <a:spLocks noGrp="1"/>
          </p:cNvSpPr>
          <p:nvPr>
            <p:ph type="title"/>
          </p:nvPr>
        </p:nvSpPr>
        <p:spPr>
          <a:xfrm>
            <a:off x="184825" y="-77822"/>
            <a:ext cx="11061970" cy="802194"/>
          </a:xfrm>
        </p:spPr>
        <p:txBody>
          <a:bodyPr>
            <a:normAutofit/>
          </a:bodyPr>
          <a:lstStyle/>
          <a:p>
            <a:r>
              <a:rPr lang="en-IN" sz="3600" dirty="0">
                <a:latin typeface="Bookman Old Style" panose="02050604050505020204" pitchFamily="18" charset="0"/>
              </a:rPr>
              <a:t>Tableau Dashboard</a:t>
            </a:r>
          </a:p>
        </p:txBody>
      </p:sp>
      <p:cxnSp>
        <p:nvCxnSpPr>
          <p:cNvPr id="3" name="Straight Connector 2">
            <a:extLst>
              <a:ext uri="{FF2B5EF4-FFF2-40B4-BE49-F238E27FC236}">
                <a16:creationId xmlns:a16="http://schemas.microsoft.com/office/drawing/2014/main" id="{E28659C1-8EC4-1AEE-4D68-D55D9284309E}"/>
              </a:ext>
            </a:extLst>
          </p:cNvPr>
          <p:cNvCxnSpPr>
            <a:cxnSpLocks/>
          </p:cNvCxnSpPr>
          <p:nvPr/>
        </p:nvCxnSpPr>
        <p:spPr>
          <a:xfrm>
            <a:off x="97276" y="570377"/>
            <a:ext cx="11984477" cy="0"/>
          </a:xfrm>
          <a:prstGeom prst="line">
            <a:avLst/>
          </a:prstGeom>
          <a:ln w="57150"/>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7393DB43-EE32-F6D6-F208-D034D9555D0A}"/>
              </a:ext>
            </a:extLst>
          </p:cNvPr>
          <p:cNvPicPr>
            <a:picLocks noChangeAspect="1"/>
          </p:cNvPicPr>
          <p:nvPr/>
        </p:nvPicPr>
        <p:blipFill>
          <a:blip r:embed="rId2"/>
          <a:stretch>
            <a:fillRect/>
          </a:stretch>
        </p:blipFill>
        <p:spPr>
          <a:xfrm>
            <a:off x="97276" y="648930"/>
            <a:ext cx="11984477" cy="6209066"/>
          </a:xfrm>
          <a:prstGeom prst="rect">
            <a:avLst/>
          </a:prstGeom>
        </p:spPr>
      </p:pic>
    </p:spTree>
    <p:extLst>
      <p:ext uri="{BB962C8B-B14F-4D97-AF65-F5344CB8AC3E}">
        <p14:creationId xmlns:p14="http://schemas.microsoft.com/office/powerpoint/2010/main" val="1585927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F3BE-839C-B5C8-4AF4-57A0655CFCC0}"/>
              </a:ext>
            </a:extLst>
          </p:cNvPr>
          <p:cNvSpPr>
            <a:spLocks noGrp="1"/>
          </p:cNvSpPr>
          <p:nvPr>
            <p:ph type="title"/>
          </p:nvPr>
        </p:nvSpPr>
        <p:spPr>
          <a:xfrm>
            <a:off x="230170" y="69332"/>
            <a:ext cx="10515600" cy="529612"/>
          </a:xfrm>
        </p:spPr>
        <p:txBody>
          <a:bodyPr>
            <a:normAutofit fontScale="90000"/>
          </a:bodyPr>
          <a:lstStyle/>
          <a:p>
            <a:r>
              <a:rPr lang="en-IN" dirty="0">
                <a:latin typeface="Bookman Old Style" panose="02050604050505020204" pitchFamily="18" charset="0"/>
              </a:rPr>
              <a:t>MySQL Workbench</a:t>
            </a:r>
          </a:p>
        </p:txBody>
      </p:sp>
      <p:pic>
        <p:nvPicPr>
          <p:cNvPr id="6" name="Picture 5">
            <a:extLst>
              <a:ext uri="{FF2B5EF4-FFF2-40B4-BE49-F238E27FC236}">
                <a16:creationId xmlns:a16="http://schemas.microsoft.com/office/drawing/2014/main" id="{83C8EA89-17D1-D345-1D5F-50F6ACBD9BAA}"/>
              </a:ext>
            </a:extLst>
          </p:cNvPr>
          <p:cNvPicPr>
            <a:picLocks noChangeAspect="1"/>
          </p:cNvPicPr>
          <p:nvPr/>
        </p:nvPicPr>
        <p:blipFill>
          <a:blip r:embed="rId2"/>
          <a:stretch>
            <a:fillRect/>
          </a:stretch>
        </p:blipFill>
        <p:spPr>
          <a:xfrm>
            <a:off x="230172" y="698092"/>
            <a:ext cx="10945753" cy="1740308"/>
          </a:xfrm>
          <a:prstGeom prst="rect">
            <a:avLst/>
          </a:prstGeom>
          <a:ln>
            <a:solidFill>
              <a:schemeClr val="tx1"/>
            </a:solidFill>
          </a:ln>
        </p:spPr>
      </p:pic>
      <p:pic>
        <p:nvPicPr>
          <p:cNvPr id="8" name="Picture 7">
            <a:extLst>
              <a:ext uri="{FF2B5EF4-FFF2-40B4-BE49-F238E27FC236}">
                <a16:creationId xmlns:a16="http://schemas.microsoft.com/office/drawing/2014/main" id="{9A7CE7D4-72F4-F4F9-E5BE-F716AD92C4EE}"/>
              </a:ext>
            </a:extLst>
          </p:cNvPr>
          <p:cNvPicPr>
            <a:picLocks noChangeAspect="1"/>
          </p:cNvPicPr>
          <p:nvPr/>
        </p:nvPicPr>
        <p:blipFill>
          <a:blip r:embed="rId3"/>
          <a:stretch>
            <a:fillRect/>
          </a:stretch>
        </p:blipFill>
        <p:spPr>
          <a:xfrm>
            <a:off x="230171" y="2507225"/>
            <a:ext cx="10945753" cy="1995950"/>
          </a:xfrm>
          <a:prstGeom prst="rect">
            <a:avLst/>
          </a:prstGeom>
          <a:ln>
            <a:solidFill>
              <a:schemeClr val="tx1"/>
            </a:solidFill>
          </a:ln>
        </p:spPr>
      </p:pic>
      <p:pic>
        <p:nvPicPr>
          <p:cNvPr id="10" name="Picture 9">
            <a:extLst>
              <a:ext uri="{FF2B5EF4-FFF2-40B4-BE49-F238E27FC236}">
                <a16:creationId xmlns:a16="http://schemas.microsoft.com/office/drawing/2014/main" id="{75FC1256-DA81-1744-BA6C-D2ACDFA6B009}"/>
              </a:ext>
            </a:extLst>
          </p:cNvPr>
          <p:cNvPicPr>
            <a:picLocks noChangeAspect="1"/>
          </p:cNvPicPr>
          <p:nvPr/>
        </p:nvPicPr>
        <p:blipFill>
          <a:blip r:embed="rId4"/>
          <a:stretch>
            <a:fillRect/>
          </a:stretch>
        </p:blipFill>
        <p:spPr>
          <a:xfrm>
            <a:off x="230170" y="4571999"/>
            <a:ext cx="10945753" cy="2218001"/>
          </a:xfrm>
          <a:prstGeom prst="rect">
            <a:avLst/>
          </a:prstGeom>
          <a:ln>
            <a:solidFill>
              <a:schemeClr val="tx1"/>
            </a:solidFill>
          </a:ln>
        </p:spPr>
      </p:pic>
      <p:cxnSp>
        <p:nvCxnSpPr>
          <p:cNvPr id="11" name="Straight Connector 10">
            <a:extLst>
              <a:ext uri="{FF2B5EF4-FFF2-40B4-BE49-F238E27FC236}">
                <a16:creationId xmlns:a16="http://schemas.microsoft.com/office/drawing/2014/main" id="{E9A86FBB-6BAA-5B32-2E85-6EEA5AA9A557}"/>
              </a:ext>
            </a:extLst>
          </p:cNvPr>
          <p:cNvCxnSpPr>
            <a:cxnSpLocks/>
          </p:cNvCxnSpPr>
          <p:nvPr/>
        </p:nvCxnSpPr>
        <p:spPr>
          <a:xfrm>
            <a:off x="230170" y="570377"/>
            <a:ext cx="11676695"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3513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4C3919-AC7E-C7CA-2C40-5ACB733A1251}"/>
              </a:ext>
            </a:extLst>
          </p:cNvPr>
          <p:cNvPicPr>
            <a:picLocks noChangeAspect="1"/>
          </p:cNvPicPr>
          <p:nvPr/>
        </p:nvPicPr>
        <p:blipFill>
          <a:blip r:embed="rId2"/>
          <a:stretch>
            <a:fillRect/>
          </a:stretch>
        </p:blipFill>
        <p:spPr>
          <a:xfrm>
            <a:off x="295727" y="88837"/>
            <a:ext cx="10952376" cy="3340164"/>
          </a:xfrm>
          <a:prstGeom prst="rect">
            <a:avLst/>
          </a:prstGeom>
          <a:ln>
            <a:solidFill>
              <a:schemeClr val="tx1"/>
            </a:solidFill>
          </a:ln>
        </p:spPr>
      </p:pic>
      <p:pic>
        <p:nvPicPr>
          <p:cNvPr id="6" name="Picture 5">
            <a:extLst>
              <a:ext uri="{FF2B5EF4-FFF2-40B4-BE49-F238E27FC236}">
                <a16:creationId xmlns:a16="http://schemas.microsoft.com/office/drawing/2014/main" id="{FC84C16F-A19D-6BD5-9B6C-BD971742B474}"/>
              </a:ext>
            </a:extLst>
          </p:cNvPr>
          <p:cNvPicPr>
            <a:picLocks noChangeAspect="1"/>
          </p:cNvPicPr>
          <p:nvPr/>
        </p:nvPicPr>
        <p:blipFill>
          <a:blip r:embed="rId3"/>
          <a:stretch>
            <a:fillRect/>
          </a:stretch>
        </p:blipFill>
        <p:spPr>
          <a:xfrm>
            <a:off x="295727" y="3549445"/>
            <a:ext cx="10952377" cy="3219719"/>
          </a:xfrm>
          <a:prstGeom prst="rect">
            <a:avLst/>
          </a:prstGeom>
          <a:ln>
            <a:solidFill>
              <a:schemeClr val="tx1"/>
            </a:solidFill>
          </a:ln>
        </p:spPr>
      </p:pic>
    </p:spTree>
    <p:extLst>
      <p:ext uri="{BB962C8B-B14F-4D97-AF65-F5344CB8AC3E}">
        <p14:creationId xmlns:p14="http://schemas.microsoft.com/office/powerpoint/2010/main" val="3414594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1EAF-CA84-AF0A-66EF-39E262E465F3}"/>
              </a:ext>
            </a:extLst>
          </p:cNvPr>
          <p:cNvSpPr>
            <a:spLocks noGrp="1"/>
          </p:cNvSpPr>
          <p:nvPr>
            <p:ph type="title"/>
          </p:nvPr>
        </p:nvSpPr>
        <p:spPr>
          <a:xfrm>
            <a:off x="265464" y="208414"/>
            <a:ext cx="10999839" cy="1040888"/>
          </a:xfrm>
        </p:spPr>
        <p:txBody>
          <a:bodyPr>
            <a:normAutofit/>
          </a:bodyPr>
          <a:lstStyle/>
          <a:p>
            <a:r>
              <a:rPr lang="en-IN" dirty="0">
                <a:latin typeface="Bookman Old Style" panose="02050604050505020204" pitchFamily="18" charset="0"/>
              </a:rPr>
              <a:t>Insights</a:t>
            </a:r>
          </a:p>
        </p:txBody>
      </p:sp>
      <p:sp>
        <p:nvSpPr>
          <p:cNvPr id="4" name="TextBox 3">
            <a:extLst>
              <a:ext uri="{FF2B5EF4-FFF2-40B4-BE49-F238E27FC236}">
                <a16:creationId xmlns:a16="http://schemas.microsoft.com/office/drawing/2014/main" id="{482CCC37-59C5-7D39-FD08-1724132018BF}"/>
              </a:ext>
            </a:extLst>
          </p:cNvPr>
          <p:cNvSpPr txBox="1"/>
          <p:nvPr/>
        </p:nvSpPr>
        <p:spPr>
          <a:xfrm>
            <a:off x="1779631" y="2513437"/>
            <a:ext cx="9485671" cy="1200329"/>
          </a:xfrm>
          <a:prstGeom prst="rect">
            <a:avLst/>
          </a:prstGeom>
          <a:noFill/>
        </p:spPr>
        <p:txBody>
          <a:bodyPr wrap="square">
            <a:spAutoFit/>
          </a:bodyPr>
          <a:lstStyle/>
          <a:p>
            <a:r>
              <a:rPr lang="en-US" dirty="0">
                <a:latin typeface="Bookman Old Style" panose="02050604050505020204" pitchFamily="18" charset="0"/>
              </a:rPr>
              <a:t>Analyzing total payment values for weekdays versus weekends provides a clear picture of revenue distribution and consumer behavior. These insights enable businesses to make data-driven decisions to enhance financial performance and optimize operational strategies.</a:t>
            </a:r>
            <a:endParaRPr lang="en-IN" dirty="0">
              <a:latin typeface="Bookman Old Style" panose="02050604050505020204" pitchFamily="18" charset="0"/>
            </a:endParaRPr>
          </a:p>
        </p:txBody>
      </p:sp>
      <p:sp>
        <p:nvSpPr>
          <p:cNvPr id="6" name="TextBox 5">
            <a:extLst>
              <a:ext uri="{FF2B5EF4-FFF2-40B4-BE49-F238E27FC236}">
                <a16:creationId xmlns:a16="http://schemas.microsoft.com/office/drawing/2014/main" id="{EBBEE349-AB18-1DE0-5192-BC4FF3CA69C0}"/>
              </a:ext>
            </a:extLst>
          </p:cNvPr>
          <p:cNvSpPr txBox="1"/>
          <p:nvPr/>
        </p:nvSpPr>
        <p:spPr>
          <a:xfrm>
            <a:off x="1779632" y="3943519"/>
            <a:ext cx="9485670" cy="2031325"/>
          </a:xfrm>
          <a:prstGeom prst="rect">
            <a:avLst/>
          </a:prstGeom>
          <a:noFill/>
        </p:spPr>
        <p:txBody>
          <a:bodyPr wrap="square">
            <a:spAutoFit/>
          </a:bodyPr>
          <a:lstStyle/>
          <a:p>
            <a:r>
              <a:rPr lang="en-US" dirty="0">
                <a:latin typeface="Bookman Old Style" panose="02050604050505020204" pitchFamily="18" charset="0"/>
              </a:rPr>
              <a:t>Number of Orders with Review Score 5 and Payment Type provides an understanding of how often high-rated orders are associated with credit card payments, which can be used to evaluate the impact of payment methods on customer satisfaction. This may suggest that credit card payments are associated with a positive purchasing experience, or it might reflect credit card usage patterns among your most satisfied customers.</a:t>
            </a:r>
            <a:endParaRPr lang="en-IN" dirty="0">
              <a:latin typeface="Bookman Old Style" panose="02050604050505020204" pitchFamily="18" charset="0"/>
            </a:endParaRPr>
          </a:p>
          <a:p>
            <a:endParaRPr lang="en-IN" dirty="0"/>
          </a:p>
        </p:txBody>
      </p:sp>
      <p:sp>
        <p:nvSpPr>
          <p:cNvPr id="13" name="TextBox 12">
            <a:extLst>
              <a:ext uri="{FF2B5EF4-FFF2-40B4-BE49-F238E27FC236}">
                <a16:creationId xmlns:a16="http://schemas.microsoft.com/office/drawing/2014/main" id="{60198802-50B8-C462-3916-1AE815C70A8D}"/>
              </a:ext>
            </a:extLst>
          </p:cNvPr>
          <p:cNvSpPr txBox="1"/>
          <p:nvPr/>
        </p:nvSpPr>
        <p:spPr>
          <a:xfrm>
            <a:off x="1779636" y="1637354"/>
            <a:ext cx="9881420" cy="646331"/>
          </a:xfrm>
          <a:prstGeom prst="rect">
            <a:avLst/>
          </a:prstGeom>
          <a:noFill/>
        </p:spPr>
        <p:txBody>
          <a:bodyPr wrap="square">
            <a:spAutoFit/>
          </a:bodyPr>
          <a:lstStyle/>
          <a:p>
            <a:r>
              <a:rPr lang="en-US" dirty="0">
                <a:latin typeface="Bookman Old Style" panose="02050604050505020204" pitchFamily="18" charset="0"/>
              </a:rPr>
              <a:t>According to the data, Olist E-commerce has about 99,440 orders. With about 89,940 orders being delivered, the company has a 90% delivery success rate. </a:t>
            </a:r>
          </a:p>
        </p:txBody>
      </p:sp>
      <p:cxnSp>
        <p:nvCxnSpPr>
          <p:cNvPr id="14" name="Straight Connector 13">
            <a:extLst>
              <a:ext uri="{FF2B5EF4-FFF2-40B4-BE49-F238E27FC236}">
                <a16:creationId xmlns:a16="http://schemas.microsoft.com/office/drawing/2014/main" id="{A15763BE-FD17-33E3-56A8-60F7E610895B}"/>
              </a:ext>
            </a:extLst>
          </p:cNvPr>
          <p:cNvCxnSpPr>
            <a:cxnSpLocks/>
          </p:cNvCxnSpPr>
          <p:nvPr/>
        </p:nvCxnSpPr>
        <p:spPr>
          <a:xfrm>
            <a:off x="344127" y="1174120"/>
            <a:ext cx="11316929"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8256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EB4E68B-71FF-8003-7DC5-3824B167A696}"/>
              </a:ext>
            </a:extLst>
          </p:cNvPr>
          <p:cNvSpPr txBox="1"/>
          <p:nvPr/>
        </p:nvSpPr>
        <p:spPr>
          <a:xfrm>
            <a:off x="1130709" y="3937186"/>
            <a:ext cx="10677832" cy="1200329"/>
          </a:xfrm>
          <a:prstGeom prst="rect">
            <a:avLst/>
          </a:prstGeom>
          <a:noFill/>
        </p:spPr>
        <p:txBody>
          <a:bodyPr wrap="square">
            <a:spAutoFit/>
          </a:bodyPr>
          <a:lstStyle/>
          <a:p>
            <a:r>
              <a:rPr lang="en-US" dirty="0">
                <a:latin typeface="Bookman Old Style" panose="02050604050505020204" pitchFamily="18" charset="0"/>
              </a:rPr>
              <a:t>Relationship between average shipping day and review score provides valuable information on how delivery speed affects customer satisfaction. A strong correlation between faster shipping and higher review scores indicates that quicker delivery enhances customer satisfaction. </a:t>
            </a:r>
            <a:endParaRPr lang="en-IN" dirty="0">
              <a:latin typeface="Bookman Old Style" panose="02050604050505020204" pitchFamily="18" charset="0"/>
            </a:endParaRPr>
          </a:p>
        </p:txBody>
      </p:sp>
      <p:sp>
        <p:nvSpPr>
          <p:cNvPr id="10" name="TextBox 9">
            <a:extLst>
              <a:ext uri="{FF2B5EF4-FFF2-40B4-BE49-F238E27FC236}">
                <a16:creationId xmlns:a16="http://schemas.microsoft.com/office/drawing/2014/main" id="{6D64BD51-8126-CF07-B9B4-52CC8898992C}"/>
              </a:ext>
            </a:extLst>
          </p:cNvPr>
          <p:cNvSpPr txBox="1"/>
          <p:nvPr/>
        </p:nvSpPr>
        <p:spPr>
          <a:xfrm>
            <a:off x="1130707" y="2367170"/>
            <a:ext cx="10677833" cy="1200329"/>
          </a:xfrm>
          <a:prstGeom prst="rect">
            <a:avLst/>
          </a:prstGeom>
          <a:noFill/>
        </p:spPr>
        <p:txBody>
          <a:bodyPr wrap="square">
            <a:spAutoFit/>
          </a:bodyPr>
          <a:lstStyle/>
          <a:p>
            <a:r>
              <a:rPr lang="en-US" dirty="0">
                <a:latin typeface="Bookman Old Style" panose="02050604050505020204" pitchFamily="18" charset="0"/>
              </a:rPr>
              <a:t>Comparing the average price and average payment value provides a comprehensive view of customer spending. If these metrics are closely aligned, it indicates consistency in customer spending behavior. Significant discrepancies might suggest differences in pricing strategy versus actual payment patterns.</a:t>
            </a:r>
            <a:endParaRPr lang="en-IN" dirty="0">
              <a:latin typeface="Bookman Old Style" panose="02050604050505020204" pitchFamily="18" charset="0"/>
            </a:endParaRPr>
          </a:p>
        </p:txBody>
      </p:sp>
      <p:sp>
        <p:nvSpPr>
          <p:cNvPr id="9" name="TextBox 8">
            <a:extLst>
              <a:ext uri="{FF2B5EF4-FFF2-40B4-BE49-F238E27FC236}">
                <a16:creationId xmlns:a16="http://schemas.microsoft.com/office/drawing/2014/main" id="{20ED23F0-0069-B02B-0C3D-A0AB240D590F}"/>
              </a:ext>
            </a:extLst>
          </p:cNvPr>
          <p:cNvSpPr txBox="1"/>
          <p:nvPr/>
        </p:nvSpPr>
        <p:spPr>
          <a:xfrm>
            <a:off x="1130708" y="1351153"/>
            <a:ext cx="10677833" cy="646331"/>
          </a:xfrm>
          <a:prstGeom prst="rect">
            <a:avLst/>
          </a:prstGeom>
          <a:noFill/>
        </p:spPr>
        <p:txBody>
          <a:bodyPr wrap="square">
            <a:spAutoFit/>
          </a:bodyPr>
          <a:lstStyle/>
          <a:p>
            <a:r>
              <a:rPr lang="en-US" dirty="0">
                <a:latin typeface="Bookman Old Style" panose="02050604050505020204" pitchFamily="18" charset="0"/>
              </a:rPr>
              <a:t>Average Number of Days Taken for Order Delivery for Pet Shop provides insights into delivery performance and helps in identifying areas for improvement in the order fulfillment process. </a:t>
            </a:r>
            <a:endParaRPr lang="en-IN" dirty="0">
              <a:latin typeface="Bookman Old Style" panose="02050604050505020204" pitchFamily="18" charset="0"/>
            </a:endParaRPr>
          </a:p>
        </p:txBody>
      </p:sp>
    </p:spTree>
    <p:extLst>
      <p:ext uri="{BB962C8B-B14F-4D97-AF65-F5344CB8AC3E}">
        <p14:creationId xmlns:p14="http://schemas.microsoft.com/office/powerpoint/2010/main" val="150609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442452" y="286603"/>
            <a:ext cx="10713229" cy="1450757"/>
          </a:xfrm>
        </p:spPr>
        <p:txBody>
          <a:bodyPr vert="horz" lIns="91440" tIns="45720" rIns="91440" bIns="45720" rtlCol="0">
            <a:normAutofit/>
          </a:bodyPr>
          <a:lstStyle/>
          <a:p>
            <a:br>
              <a:rPr lang="en-US" dirty="0">
                <a:latin typeface="Bookman Old Style" panose="02050604050505020204" pitchFamily="18" charset="0"/>
              </a:rPr>
            </a:br>
            <a:r>
              <a:rPr lang="en-US" sz="4400" dirty="0">
                <a:latin typeface="Bookman Old Style" panose="02050604050505020204" pitchFamily="18" charset="0"/>
              </a:rPr>
              <a:t>Meet our team</a:t>
            </a:r>
          </a:p>
        </p:txBody>
      </p:sp>
      <p:pic>
        <p:nvPicPr>
          <p:cNvPr id="4" name="Graphic 3" descr="Male profile with solid fill">
            <a:extLst>
              <a:ext uri="{FF2B5EF4-FFF2-40B4-BE49-F238E27FC236}">
                <a16:creationId xmlns:a16="http://schemas.microsoft.com/office/drawing/2014/main" id="{E5C51652-2AF0-8D06-F833-5723F28B9F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2452" y="2564738"/>
            <a:ext cx="2250457" cy="2599711"/>
          </a:xfrm>
          <a:prstGeom prst="rect">
            <a:avLst/>
          </a:prstGeom>
        </p:spPr>
      </p:pic>
      <p:pic>
        <p:nvPicPr>
          <p:cNvPr id="11" name="Graphic 10" descr="Female Profile with solid fill">
            <a:extLst>
              <a:ext uri="{FF2B5EF4-FFF2-40B4-BE49-F238E27FC236}">
                <a16:creationId xmlns:a16="http://schemas.microsoft.com/office/drawing/2014/main" id="{4107033F-44EB-F1CB-87EA-9AA4FEED88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2666" y="2564740"/>
            <a:ext cx="2417603" cy="2599705"/>
          </a:xfrm>
          <a:prstGeom prst="rect">
            <a:avLst/>
          </a:prstGeom>
        </p:spPr>
      </p:pic>
      <p:sp>
        <p:nvSpPr>
          <p:cNvPr id="13" name="TextBox 12">
            <a:extLst>
              <a:ext uri="{FF2B5EF4-FFF2-40B4-BE49-F238E27FC236}">
                <a16:creationId xmlns:a16="http://schemas.microsoft.com/office/drawing/2014/main" id="{D640947C-74B5-3662-D147-66FC0BA7B6D2}"/>
              </a:ext>
            </a:extLst>
          </p:cNvPr>
          <p:cNvSpPr txBox="1"/>
          <p:nvPr/>
        </p:nvSpPr>
        <p:spPr>
          <a:xfrm>
            <a:off x="7281770" y="4248333"/>
            <a:ext cx="1042219" cy="369332"/>
          </a:xfrm>
          <a:prstGeom prst="rect">
            <a:avLst/>
          </a:prstGeom>
          <a:noFill/>
        </p:spPr>
        <p:txBody>
          <a:bodyPr wrap="square" rtlCol="0">
            <a:spAutoFit/>
          </a:bodyPr>
          <a:lstStyle/>
          <a:p>
            <a:endParaRPr lang="en-IN" dirty="0"/>
          </a:p>
        </p:txBody>
      </p:sp>
      <p:cxnSp>
        <p:nvCxnSpPr>
          <p:cNvPr id="5" name="Straight Connector 4">
            <a:extLst>
              <a:ext uri="{FF2B5EF4-FFF2-40B4-BE49-F238E27FC236}">
                <a16:creationId xmlns:a16="http://schemas.microsoft.com/office/drawing/2014/main" id="{7933D797-70FB-F89A-90EC-703736989FDF}"/>
              </a:ext>
            </a:extLst>
          </p:cNvPr>
          <p:cNvCxnSpPr>
            <a:cxnSpLocks/>
          </p:cNvCxnSpPr>
          <p:nvPr/>
        </p:nvCxnSpPr>
        <p:spPr>
          <a:xfrm>
            <a:off x="442452" y="1917290"/>
            <a:ext cx="11316929" cy="0"/>
          </a:xfrm>
          <a:prstGeom prst="line">
            <a:avLst/>
          </a:prstGeom>
          <a:ln w="57150"/>
        </p:spPr>
        <p:style>
          <a:lnRef idx="1">
            <a:schemeClr val="dk1"/>
          </a:lnRef>
          <a:fillRef idx="0">
            <a:schemeClr val="dk1"/>
          </a:fillRef>
          <a:effectRef idx="0">
            <a:schemeClr val="dk1"/>
          </a:effectRef>
          <a:fontRef idx="minor">
            <a:schemeClr val="tx1"/>
          </a:fontRef>
        </p:style>
      </p:cxnSp>
      <p:pic>
        <p:nvPicPr>
          <p:cNvPr id="7" name="Graphic 6" descr="Male profile with solid fill">
            <a:extLst>
              <a:ext uri="{FF2B5EF4-FFF2-40B4-BE49-F238E27FC236}">
                <a16:creationId xmlns:a16="http://schemas.microsoft.com/office/drawing/2014/main" id="{51B132D1-A523-E72A-67AD-97FAC9CEB9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66257" y="2564738"/>
            <a:ext cx="2250457" cy="2599709"/>
          </a:xfrm>
          <a:prstGeom prst="rect">
            <a:avLst/>
          </a:prstGeom>
        </p:spPr>
      </p:pic>
      <p:pic>
        <p:nvPicPr>
          <p:cNvPr id="9" name="Graphic 8" descr="Male profile with solid fill">
            <a:extLst>
              <a:ext uri="{FF2B5EF4-FFF2-40B4-BE49-F238E27FC236}">
                <a16:creationId xmlns:a16="http://schemas.microsoft.com/office/drawing/2014/main" id="{DDE89B34-D5B7-D512-69FF-4F8A0A29D5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8924" y="2564738"/>
            <a:ext cx="2250457" cy="2599707"/>
          </a:xfrm>
          <a:prstGeom prst="rect">
            <a:avLst/>
          </a:prstGeom>
        </p:spPr>
      </p:pic>
      <p:pic>
        <p:nvPicPr>
          <p:cNvPr id="12" name="Graphic 11" descr="Users with solid fill">
            <a:extLst>
              <a:ext uri="{FF2B5EF4-FFF2-40B4-BE49-F238E27FC236}">
                <a16:creationId xmlns:a16="http://schemas.microsoft.com/office/drawing/2014/main" id="{903A76DB-A7E6-DEC0-CF1D-1F506938449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26994" y="961350"/>
            <a:ext cx="1032387" cy="1032387"/>
          </a:xfrm>
          <a:prstGeom prst="rect">
            <a:avLst/>
          </a:prstGeom>
        </p:spPr>
      </p:pic>
      <p:sp>
        <p:nvSpPr>
          <p:cNvPr id="15" name="TextBox 14">
            <a:extLst>
              <a:ext uri="{FF2B5EF4-FFF2-40B4-BE49-F238E27FC236}">
                <a16:creationId xmlns:a16="http://schemas.microsoft.com/office/drawing/2014/main" id="{0CBF39B5-379F-EC41-1901-2095C7B0F0E2}"/>
              </a:ext>
            </a:extLst>
          </p:cNvPr>
          <p:cNvSpPr txBox="1"/>
          <p:nvPr/>
        </p:nvSpPr>
        <p:spPr>
          <a:xfrm>
            <a:off x="3250789" y="4939671"/>
            <a:ext cx="2843805" cy="707886"/>
          </a:xfrm>
          <a:prstGeom prst="rect">
            <a:avLst/>
          </a:prstGeom>
          <a:noFill/>
        </p:spPr>
        <p:txBody>
          <a:bodyPr wrap="square" rtlCol="0">
            <a:spAutoFit/>
          </a:bodyPr>
          <a:lstStyle/>
          <a:p>
            <a:pPr algn="ctr"/>
            <a:r>
              <a:rPr lang="en-US" sz="2000" dirty="0">
                <a:latin typeface="Bookman Old Style" panose="02050604050505020204" pitchFamily="18" charset="0"/>
              </a:rPr>
              <a:t>Ms. Nikita Krushna Mendhe</a:t>
            </a:r>
            <a:endParaRPr lang="en-IN" sz="2000" dirty="0">
              <a:latin typeface="Bookman Old Style" panose="02050604050505020204" pitchFamily="18" charset="0"/>
            </a:endParaRPr>
          </a:p>
        </p:txBody>
      </p:sp>
      <p:sp>
        <p:nvSpPr>
          <p:cNvPr id="19" name="TextBox 18">
            <a:extLst>
              <a:ext uri="{FF2B5EF4-FFF2-40B4-BE49-F238E27FC236}">
                <a16:creationId xmlns:a16="http://schemas.microsoft.com/office/drawing/2014/main" id="{30EFE308-930B-5072-B0E4-24193C9FEE54}"/>
              </a:ext>
            </a:extLst>
          </p:cNvPr>
          <p:cNvSpPr txBox="1"/>
          <p:nvPr/>
        </p:nvSpPr>
        <p:spPr>
          <a:xfrm>
            <a:off x="243281" y="4935797"/>
            <a:ext cx="2826125" cy="400110"/>
          </a:xfrm>
          <a:prstGeom prst="rect">
            <a:avLst/>
          </a:prstGeom>
          <a:noFill/>
        </p:spPr>
        <p:txBody>
          <a:bodyPr wrap="square" rtlCol="0">
            <a:spAutoFit/>
          </a:bodyPr>
          <a:lstStyle/>
          <a:p>
            <a:pPr algn="ctr"/>
            <a:r>
              <a:rPr lang="en-US" sz="2000" dirty="0">
                <a:latin typeface="Bookman Old Style" panose="02050604050505020204" pitchFamily="18" charset="0"/>
              </a:rPr>
              <a:t>Mr. Abhipray Pundge</a:t>
            </a:r>
            <a:endParaRPr lang="en-IN" sz="2000" dirty="0">
              <a:latin typeface="Bookman Old Style" panose="02050604050505020204" pitchFamily="18" charset="0"/>
            </a:endParaRPr>
          </a:p>
        </p:txBody>
      </p:sp>
      <p:sp>
        <p:nvSpPr>
          <p:cNvPr id="21" name="TextBox 20">
            <a:extLst>
              <a:ext uri="{FF2B5EF4-FFF2-40B4-BE49-F238E27FC236}">
                <a16:creationId xmlns:a16="http://schemas.microsoft.com/office/drawing/2014/main" id="{DA00FEC0-29A5-942B-13E9-E99E95B0E154}"/>
              </a:ext>
            </a:extLst>
          </p:cNvPr>
          <p:cNvSpPr txBox="1"/>
          <p:nvPr/>
        </p:nvSpPr>
        <p:spPr>
          <a:xfrm>
            <a:off x="9088377" y="4925963"/>
            <a:ext cx="3103623" cy="707886"/>
          </a:xfrm>
          <a:prstGeom prst="rect">
            <a:avLst/>
          </a:prstGeom>
          <a:noFill/>
        </p:spPr>
        <p:txBody>
          <a:bodyPr wrap="square" rtlCol="0">
            <a:spAutoFit/>
          </a:bodyPr>
          <a:lstStyle/>
          <a:p>
            <a:pPr algn="ctr"/>
            <a:r>
              <a:rPr lang="en-US" sz="2000" dirty="0">
                <a:latin typeface="Bookman Old Style" panose="02050604050505020204" pitchFamily="18" charset="0"/>
              </a:rPr>
              <a:t>Mr. Sagar Rajeshwar Jogu</a:t>
            </a:r>
            <a:endParaRPr lang="en-IN" sz="2000" dirty="0">
              <a:latin typeface="Bookman Old Style" panose="02050604050505020204" pitchFamily="18" charset="0"/>
            </a:endParaRPr>
          </a:p>
        </p:txBody>
      </p:sp>
      <p:sp>
        <p:nvSpPr>
          <p:cNvPr id="22" name="TextBox 21">
            <a:extLst>
              <a:ext uri="{FF2B5EF4-FFF2-40B4-BE49-F238E27FC236}">
                <a16:creationId xmlns:a16="http://schemas.microsoft.com/office/drawing/2014/main" id="{ECA354C2-E9F9-6FC9-E323-3583434B2BD9}"/>
              </a:ext>
            </a:extLst>
          </p:cNvPr>
          <p:cNvSpPr txBox="1"/>
          <p:nvPr/>
        </p:nvSpPr>
        <p:spPr>
          <a:xfrm>
            <a:off x="6069322" y="4925963"/>
            <a:ext cx="3103622" cy="400110"/>
          </a:xfrm>
          <a:prstGeom prst="rect">
            <a:avLst/>
          </a:prstGeom>
          <a:noFill/>
        </p:spPr>
        <p:txBody>
          <a:bodyPr wrap="square" rtlCol="0">
            <a:spAutoFit/>
          </a:bodyPr>
          <a:lstStyle/>
          <a:p>
            <a:pPr algn="ctr"/>
            <a:r>
              <a:rPr lang="en-US" sz="2000" dirty="0">
                <a:latin typeface="Bookman Old Style" panose="02050604050505020204" pitchFamily="18" charset="0"/>
              </a:rPr>
              <a:t>Mr. Aman Aggarwal</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854096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72B1-B20A-F7A8-26B1-5E4E65513BB8}"/>
              </a:ext>
            </a:extLst>
          </p:cNvPr>
          <p:cNvSpPr>
            <a:spLocks noGrp="1"/>
          </p:cNvSpPr>
          <p:nvPr>
            <p:ph type="title"/>
          </p:nvPr>
        </p:nvSpPr>
        <p:spPr>
          <a:xfrm>
            <a:off x="462116" y="300548"/>
            <a:ext cx="10645878" cy="804914"/>
          </a:xfrm>
        </p:spPr>
        <p:txBody>
          <a:bodyPr/>
          <a:lstStyle/>
          <a:p>
            <a:r>
              <a:rPr lang="en-IN" dirty="0">
                <a:latin typeface="Bookman Old Style" panose="02050604050505020204" pitchFamily="18" charset="0"/>
              </a:rPr>
              <a:t>Recommendations</a:t>
            </a:r>
          </a:p>
        </p:txBody>
      </p:sp>
      <p:sp>
        <p:nvSpPr>
          <p:cNvPr id="3" name="Rectangle 1">
            <a:extLst>
              <a:ext uri="{FF2B5EF4-FFF2-40B4-BE49-F238E27FC236}">
                <a16:creationId xmlns:a16="http://schemas.microsoft.com/office/drawing/2014/main" id="{C671D619-9367-E1E7-BD69-FEF6EA94C21F}"/>
              </a:ext>
            </a:extLst>
          </p:cNvPr>
          <p:cNvSpPr>
            <a:spLocks noChangeArrowheads="1"/>
          </p:cNvSpPr>
          <p:nvPr/>
        </p:nvSpPr>
        <p:spPr bwMode="auto">
          <a:xfrm rot="10800000" flipV="1">
            <a:off x="1337187" y="1527151"/>
            <a:ext cx="1031403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Bookman Old Style" panose="02050604050505020204" pitchFamily="18" charset="0"/>
              </a:rPr>
              <a:t>Weekday vs. Weekend</a:t>
            </a:r>
            <a:r>
              <a:rPr kumimoji="0" lang="en-US" altLang="en-US" sz="1800" b="0" i="0" u="none" strike="noStrike" cap="none" normalizeH="0" baseline="0" dirty="0">
                <a:ln>
                  <a:noFill/>
                </a:ln>
                <a:solidFill>
                  <a:schemeClr val="tx1"/>
                </a:solidFill>
                <a:effectLst/>
                <a:latin typeface="Bookman Old Style" panose="02050604050505020204" pitchFamily="18" charset="0"/>
              </a:rPr>
              <a:t>: Implement targeted promotions, optimize staffing, and analyze purchase patterns to balance sales and improve revenue distribution.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Bookman Old Style" panose="02050604050505020204" pitchFamily="18" charset="0"/>
              </a:rPr>
              <a:t>Orders with Review Score 5 and Credit Card</a:t>
            </a:r>
            <a:r>
              <a:rPr kumimoji="0" lang="en-US" altLang="en-US" sz="1800" b="0" i="0" u="none" strike="noStrike" cap="none" normalizeH="0" baseline="0" dirty="0">
                <a:ln>
                  <a:noFill/>
                </a:ln>
                <a:solidFill>
                  <a:schemeClr val="tx1"/>
                </a:solidFill>
                <a:effectLst/>
                <a:latin typeface="Bookman Old Style" panose="02050604050505020204" pitchFamily="18" charset="0"/>
              </a:rPr>
              <a:t>:  Credit cards lead to higher satisfaction, indicating a potential focus on credit card payment optimizations and related customer service.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Bookman Old Style" panose="02050604050505020204" pitchFamily="18" charset="0"/>
              </a:rPr>
              <a:t>Average Delivery Time for Pet Shop</a:t>
            </a:r>
            <a:r>
              <a:rPr kumimoji="0" lang="en-US" altLang="en-US" sz="1800" b="0" i="0" u="none" strike="noStrike" cap="none" normalizeH="0" baseline="0" dirty="0">
                <a:ln>
                  <a:noFill/>
                </a:ln>
                <a:solidFill>
                  <a:schemeClr val="tx1"/>
                </a:solidFill>
                <a:effectLst/>
                <a:latin typeface="Bookman Old Style" panose="02050604050505020204" pitchFamily="18" charset="0"/>
              </a:rPr>
              <a:t>: </a:t>
            </a:r>
            <a:r>
              <a:rPr lang="en-US" dirty="0">
                <a:latin typeface="Bookman Old Style" panose="02050604050505020204" pitchFamily="18" charset="0"/>
              </a:rPr>
              <a:t>If the average delivery time is longer than desired, this indicates a need to streamline logistics and improve delivery processes to enhance customer satisfaction and reduce any potential negative feedback.</a:t>
            </a:r>
          </a:p>
          <a:p>
            <a:pPr marL="0" marR="0" lvl="0" indent="0" algn="l" defTabSz="914400" rtl="0" eaLnBrk="0" fontAlgn="base" latinLnBrk="0" hangingPunct="0">
              <a:lnSpc>
                <a:spcPct val="100000"/>
              </a:lnSpc>
              <a:spcBef>
                <a:spcPct val="0"/>
              </a:spcBef>
              <a:spcAft>
                <a:spcPct val="0"/>
              </a:spcAft>
              <a:buClrTx/>
              <a:buSzTx/>
              <a:tabLst/>
            </a:pPr>
            <a:endParaRPr lang="en-US" dirty="0">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Bookman Old Style" panose="02050604050505020204" pitchFamily="18" charset="0"/>
              </a:rPr>
              <a:t>Average Price and Payment Values in São Paulo</a:t>
            </a:r>
            <a:r>
              <a:rPr kumimoji="0" lang="en-US" altLang="en-US" sz="1800" b="0" i="0" u="none" strike="noStrike" cap="none" normalizeH="0" baseline="0" dirty="0">
                <a:ln>
                  <a:noFill/>
                </a:ln>
                <a:solidFill>
                  <a:schemeClr val="tx1"/>
                </a:solidFill>
                <a:effectLst/>
                <a:latin typeface="Bookman Old Style" panose="02050604050505020204" pitchFamily="18" charset="0"/>
              </a:rPr>
              <a:t>: Localize marketing efforts, adjust pricing strategies, and offer promotions tailored to Sao Paulo customers.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Bookman Old Style" panose="02050604050505020204" pitchFamily="18" charset="0"/>
              </a:rPr>
              <a:t>Shipping Days vs. Review Scores</a:t>
            </a:r>
            <a:r>
              <a:rPr kumimoji="0" lang="en-US" altLang="en-US" sz="1800" b="0" i="0" u="none" strike="noStrike" cap="none" normalizeH="0" baseline="0" dirty="0">
                <a:ln>
                  <a:noFill/>
                </a:ln>
                <a:solidFill>
                  <a:schemeClr val="tx1"/>
                </a:solidFill>
                <a:effectLst/>
                <a:latin typeface="Bookman Old Style" panose="02050604050505020204" pitchFamily="18" charset="0"/>
              </a:rPr>
              <a:t>: Focus on reducing delivery times, monitor the impact on reviews, and enhance logistics to improve customer satisfaction and review scores. </a:t>
            </a:r>
          </a:p>
        </p:txBody>
      </p:sp>
      <p:cxnSp>
        <p:nvCxnSpPr>
          <p:cNvPr id="4" name="Straight Connector 3">
            <a:extLst>
              <a:ext uri="{FF2B5EF4-FFF2-40B4-BE49-F238E27FC236}">
                <a16:creationId xmlns:a16="http://schemas.microsoft.com/office/drawing/2014/main" id="{AA20C911-CB23-C686-36B1-73C9D4151CAD}"/>
              </a:ext>
            </a:extLst>
          </p:cNvPr>
          <p:cNvCxnSpPr>
            <a:cxnSpLocks/>
          </p:cNvCxnSpPr>
          <p:nvPr/>
        </p:nvCxnSpPr>
        <p:spPr>
          <a:xfrm>
            <a:off x="462116" y="1134791"/>
            <a:ext cx="11112908"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68563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F4499-70C4-91B0-8A93-AD5A5598CDAB}"/>
              </a:ext>
            </a:extLst>
          </p:cNvPr>
          <p:cNvSpPr>
            <a:spLocks noGrp="1"/>
          </p:cNvSpPr>
          <p:nvPr>
            <p:ph type="title"/>
          </p:nvPr>
        </p:nvSpPr>
        <p:spPr>
          <a:xfrm>
            <a:off x="437535" y="205090"/>
            <a:ext cx="10877145" cy="1239939"/>
          </a:xfrm>
        </p:spPr>
        <p:txBody>
          <a:bodyPr/>
          <a:lstStyle/>
          <a:p>
            <a:r>
              <a:rPr lang="en-US" dirty="0">
                <a:latin typeface="Bookman Old Style" panose="02050604050505020204" pitchFamily="18" charset="0"/>
              </a:rPr>
              <a:t>Conclusion</a:t>
            </a:r>
            <a:endParaRPr lang="en-IN" dirty="0">
              <a:latin typeface="Bookman Old Style" panose="02050604050505020204" pitchFamily="18" charset="0"/>
            </a:endParaRPr>
          </a:p>
        </p:txBody>
      </p:sp>
      <p:sp>
        <p:nvSpPr>
          <p:cNvPr id="5" name="TextBox 4">
            <a:extLst>
              <a:ext uri="{FF2B5EF4-FFF2-40B4-BE49-F238E27FC236}">
                <a16:creationId xmlns:a16="http://schemas.microsoft.com/office/drawing/2014/main" id="{D8CBC59A-606B-7458-DA33-A4864D10B9B0}"/>
              </a:ext>
            </a:extLst>
          </p:cNvPr>
          <p:cNvSpPr txBox="1"/>
          <p:nvPr/>
        </p:nvSpPr>
        <p:spPr>
          <a:xfrm>
            <a:off x="1376517" y="1877965"/>
            <a:ext cx="10239930" cy="2862322"/>
          </a:xfrm>
          <a:prstGeom prst="rect">
            <a:avLst/>
          </a:prstGeom>
          <a:noFill/>
        </p:spPr>
        <p:txBody>
          <a:bodyPr wrap="square">
            <a:spAutoFit/>
          </a:bodyPr>
          <a:lstStyle/>
          <a:p>
            <a:r>
              <a:rPr lang="en-US" sz="2000" dirty="0">
                <a:latin typeface="Bookman Old Style" panose="02050604050505020204" pitchFamily="18" charset="0"/>
              </a:rPr>
              <a:t>These KPIs provide a comprehensive view of payment behaviors, customer satisfaction, and operational performance. By analyzing and understanding these metrics, businesses can make data-driven decisions to improve customer experiences, optimize revenue generation, and enhance overall operational efficiency. Implementing insights from these KPIs can lead to more effective marketing strategies, better customer service, and increased business success.</a:t>
            </a:r>
          </a:p>
          <a:p>
            <a:r>
              <a:rPr lang="en-US" sz="2000" dirty="0">
                <a:latin typeface="Bookman Old Style" panose="02050604050505020204" pitchFamily="18" charset="0"/>
              </a:rPr>
              <a:t>As a data analyst, we have used Excel and Power BI to clean and manipulate the dataset and create meaningful visualizations. This project serves as a great example of how data analysis can help businesses make informed decisions.</a:t>
            </a:r>
          </a:p>
        </p:txBody>
      </p:sp>
      <p:cxnSp>
        <p:nvCxnSpPr>
          <p:cNvPr id="6" name="Straight Connector 5">
            <a:extLst>
              <a:ext uri="{FF2B5EF4-FFF2-40B4-BE49-F238E27FC236}">
                <a16:creationId xmlns:a16="http://schemas.microsoft.com/office/drawing/2014/main" id="{8C232BDF-BF8E-E31D-0F55-385194F20579}"/>
              </a:ext>
            </a:extLst>
          </p:cNvPr>
          <p:cNvCxnSpPr>
            <a:cxnSpLocks/>
          </p:cNvCxnSpPr>
          <p:nvPr/>
        </p:nvCxnSpPr>
        <p:spPr>
          <a:xfrm>
            <a:off x="437535" y="1434884"/>
            <a:ext cx="11316929"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7529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3FD0AB-9720-C09D-B24F-39D9487C884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22832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12B6-EAF8-8175-6418-0D93AA6828EC}"/>
              </a:ext>
            </a:extLst>
          </p:cNvPr>
          <p:cNvSpPr>
            <a:spLocks noGrp="1"/>
          </p:cNvSpPr>
          <p:nvPr>
            <p:ph type="title"/>
          </p:nvPr>
        </p:nvSpPr>
        <p:spPr>
          <a:xfrm>
            <a:off x="0" y="89090"/>
            <a:ext cx="4306529" cy="1016203"/>
          </a:xfrm>
        </p:spPr>
        <p:txBody>
          <a:bodyPr>
            <a:normAutofit/>
          </a:bodyPr>
          <a:lstStyle/>
          <a:p>
            <a:pPr algn="ctr"/>
            <a:r>
              <a:rPr lang="en-IN" sz="5400" dirty="0">
                <a:latin typeface="Bookman Old Style" panose="02050604050505020204" pitchFamily="18" charset="0"/>
              </a:rPr>
              <a:t>Agenda</a:t>
            </a:r>
            <a:endParaRPr lang="en-IN" sz="4400" dirty="0">
              <a:latin typeface="Bookman Old Style" panose="02050604050505020204" pitchFamily="18" charset="0"/>
            </a:endParaRPr>
          </a:p>
        </p:txBody>
      </p:sp>
      <p:graphicFrame>
        <p:nvGraphicFramePr>
          <p:cNvPr id="10" name="Content Placeholder 9">
            <a:extLst>
              <a:ext uri="{FF2B5EF4-FFF2-40B4-BE49-F238E27FC236}">
                <a16:creationId xmlns:a16="http://schemas.microsoft.com/office/drawing/2014/main" id="{1DD3BD32-AEDB-6C78-FAA4-74148ABA195F}"/>
              </a:ext>
            </a:extLst>
          </p:cNvPr>
          <p:cNvGraphicFramePr>
            <a:graphicFrameLocks noGrp="1"/>
          </p:cNvGraphicFramePr>
          <p:nvPr>
            <p:ph idx="1"/>
            <p:extLst>
              <p:ext uri="{D42A27DB-BD31-4B8C-83A1-F6EECF244321}">
                <p14:modId xmlns:p14="http://schemas.microsoft.com/office/powerpoint/2010/main" val="725718127"/>
              </p:ext>
            </p:extLst>
          </p:nvPr>
        </p:nvGraphicFramePr>
        <p:xfrm>
          <a:off x="2947375" y="1235414"/>
          <a:ext cx="10214148" cy="5509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1" name="Straight Connector 20">
            <a:extLst>
              <a:ext uri="{FF2B5EF4-FFF2-40B4-BE49-F238E27FC236}">
                <a16:creationId xmlns:a16="http://schemas.microsoft.com/office/drawing/2014/main" id="{F7650987-DA74-C26D-F1E8-8FE5506E6875}"/>
              </a:ext>
            </a:extLst>
          </p:cNvPr>
          <p:cNvCxnSpPr>
            <a:cxnSpLocks/>
          </p:cNvCxnSpPr>
          <p:nvPr/>
        </p:nvCxnSpPr>
        <p:spPr>
          <a:xfrm>
            <a:off x="369441" y="1105293"/>
            <a:ext cx="11316929"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541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43AD-4687-887C-7CE4-1456FBFCDBEF}"/>
              </a:ext>
            </a:extLst>
          </p:cNvPr>
          <p:cNvSpPr>
            <a:spLocks noGrp="1"/>
          </p:cNvSpPr>
          <p:nvPr>
            <p:ph type="title"/>
          </p:nvPr>
        </p:nvSpPr>
        <p:spPr/>
        <p:txBody>
          <a:bodyPr/>
          <a:lstStyle/>
          <a:p>
            <a:r>
              <a:rPr lang="en-IN" dirty="0">
                <a:latin typeface="Bookman Old Style" panose="02050604050505020204" pitchFamily="18" charset="0"/>
              </a:rPr>
              <a:t>Introduction</a:t>
            </a:r>
          </a:p>
        </p:txBody>
      </p:sp>
      <p:sp>
        <p:nvSpPr>
          <p:cNvPr id="3" name="Content Placeholder 2">
            <a:extLst>
              <a:ext uri="{FF2B5EF4-FFF2-40B4-BE49-F238E27FC236}">
                <a16:creationId xmlns:a16="http://schemas.microsoft.com/office/drawing/2014/main" id="{8C0AF08C-5935-0F3E-3D91-12A9DF0F54F6}"/>
              </a:ext>
            </a:extLst>
          </p:cNvPr>
          <p:cNvSpPr>
            <a:spLocks noGrp="1"/>
          </p:cNvSpPr>
          <p:nvPr>
            <p:ph idx="1"/>
          </p:nvPr>
        </p:nvSpPr>
        <p:spPr/>
        <p:txBody>
          <a:bodyPr/>
          <a:lstStyle/>
          <a:p>
            <a:pPr marL="0" indent="0">
              <a:buNone/>
            </a:pPr>
            <a:r>
              <a:rPr lang="en-IN" sz="2400" dirty="0">
                <a:latin typeface="Bookman Old Style" panose="02050604050505020204" pitchFamily="18" charset="0"/>
              </a:rPr>
              <a:t>The</a:t>
            </a:r>
            <a:r>
              <a:rPr lang="en-IN" dirty="0">
                <a:latin typeface="Bookman Old Style" panose="02050604050505020204" pitchFamily="18" charset="0"/>
              </a:rPr>
              <a:t> </a:t>
            </a:r>
            <a:r>
              <a:rPr lang="en-IN" b="1" dirty="0">
                <a:latin typeface="Bookman Old Style" panose="02050604050505020204" pitchFamily="18" charset="0"/>
              </a:rPr>
              <a:t>Olist Store Analysis </a:t>
            </a:r>
            <a:r>
              <a:rPr lang="en-IN" sz="2400" dirty="0">
                <a:latin typeface="Bookman Old Style" panose="02050604050505020204" pitchFamily="18" charset="0"/>
              </a:rPr>
              <a:t>project will involve exploring the different aspects of the e-commerce domain. Through this olist store analysis project, we hope to uncover valuable insights that can contribute to better decision making, operational efficiency, customer satisfaction</a:t>
            </a:r>
            <a:r>
              <a:rPr lang="en-IN" dirty="0">
                <a:latin typeface="Bookman Old Style" panose="02050604050505020204" pitchFamily="18" charset="0"/>
              </a:rPr>
              <a:t>.</a:t>
            </a:r>
          </a:p>
        </p:txBody>
      </p:sp>
      <p:cxnSp>
        <p:nvCxnSpPr>
          <p:cNvPr id="4" name="Straight Connector 3">
            <a:extLst>
              <a:ext uri="{FF2B5EF4-FFF2-40B4-BE49-F238E27FC236}">
                <a16:creationId xmlns:a16="http://schemas.microsoft.com/office/drawing/2014/main" id="{FD02D45C-3839-75D8-0D91-EF25D4D0208E}"/>
              </a:ext>
            </a:extLst>
          </p:cNvPr>
          <p:cNvCxnSpPr>
            <a:cxnSpLocks/>
          </p:cNvCxnSpPr>
          <p:nvPr/>
        </p:nvCxnSpPr>
        <p:spPr>
          <a:xfrm>
            <a:off x="437535" y="1449422"/>
            <a:ext cx="11316929"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89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D5F01-305F-F827-57D8-009EF1618330}"/>
              </a:ext>
            </a:extLst>
          </p:cNvPr>
          <p:cNvSpPr>
            <a:spLocks noGrp="1"/>
          </p:cNvSpPr>
          <p:nvPr>
            <p:ph type="title"/>
          </p:nvPr>
        </p:nvSpPr>
        <p:spPr>
          <a:xfrm>
            <a:off x="189271" y="100114"/>
            <a:ext cx="10515600" cy="1325563"/>
          </a:xfrm>
        </p:spPr>
        <p:txBody>
          <a:bodyPr/>
          <a:lstStyle/>
          <a:p>
            <a:r>
              <a:rPr lang="en-IN" dirty="0">
                <a:latin typeface="Bookman Old Style" panose="02050604050505020204" pitchFamily="18" charset="0"/>
              </a:rPr>
              <a:t>Language Tool Used</a:t>
            </a:r>
          </a:p>
        </p:txBody>
      </p:sp>
      <p:cxnSp>
        <p:nvCxnSpPr>
          <p:cNvPr id="4" name="Straight Connector 3">
            <a:extLst>
              <a:ext uri="{FF2B5EF4-FFF2-40B4-BE49-F238E27FC236}">
                <a16:creationId xmlns:a16="http://schemas.microsoft.com/office/drawing/2014/main" id="{CD4B8626-19C5-EE85-2C28-1A7C81CA054E}"/>
              </a:ext>
            </a:extLst>
          </p:cNvPr>
          <p:cNvCxnSpPr>
            <a:cxnSpLocks/>
          </p:cNvCxnSpPr>
          <p:nvPr/>
        </p:nvCxnSpPr>
        <p:spPr>
          <a:xfrm>
            <a:off x="270386" y="1140542"/>
            <a:ext cx="11316929" cy="0"/>
          </a:xfrm>
          <a:prstGeom prst="line">
            <a:avLst/>
          </a:prstGeom>
          <a:ln w="57150"/>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58C4AB7A-4D90-C994-D366-B5795A2C6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523" y="3933362"/>
            <a:ext cx="2857500" cy="2076450"/>
          </a:xfrm>
          <a:prstGeom prst="rect">
            <a:avLst/>
          </a:prstGeom>
        </p:spPr>
      </p:pic>
      <p:pic>
        <p:nvPicPr>
          <p:cNvPr id="8" name="Picture 7">
            <a:extLst>
              <a:ext uri="{FF2B5EF4-FFF2-40B4-BE49-F238E27FC236}">
                <a16:creationId xmlns:a16="http://schemas.microsoft.com/office/drawing/2014/main" id="{B35F2801-5EB0-BE30-E7A0-F0814F41B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403" y="1366120"/>
            <a:ext cx="2457911" cy="2143125"/>
          </a:xfrm>
          <a:prstGeom prst="rect">
            <a:avLst/>
          </a:prstGeom>
        </p:spPr>
      </p:pic>
      <p:pic>
        <p:nvPicPr>
          <p:cNvPr id="10" name="Picture 9">
            <a:extLst>
              <a:ext uri="{FF2B5EF4-FFF2-40B4-BE49-F238E27FC236}">
                <a16:creationId xmlns:a16="http://schemas.microsoft.com/office/drawing/2014/main" id="{05375381-49D5-DAF2-B935-8846994FF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193" y="3900025"/>
            <a:ext cx="2857500" cy="2143124"/>
          </a:xfrm>
          <a:prstGeom prst="rect">
            <a:avLst/>
          </a:prstGeom>
        </p:spPr>
      </p:pic>
      <p:pic>
        <p:nvPicPr>
          <p:cNvPr id="12" name="Picture 11">
            <a:extLst>
              <a:ext uri="{FF2B5EF4-FFF2-40B4-BE49-F238E27FC236}">
                <a16:creationId xmlns:a16="http://schemas.microsoft.com/office/drawing/2014/main" id="{CAE61A89-BAA5-D0BE-E8FB-EE9FA14EF3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489" y="1373237"/>
            <a:ext cx="2200275" cy="2076450"/>
          </a:xfrm>
          <a:prstGeom prst="rect">
            <a:avLst/>
          </a:prstGeom>
        </p:spPr>
      </p:pic>
    </p:spTree>
    <p:extLst>
      <p:ext uri="{BB962C8B-B14F-4D97-AF65-F5344CB8AC3E}">
        <p14:creationId xmlns:p14="http://schemas.microsoft.com/office/powerpoint/2010/main" val="198622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2078-9736-E3BE-8A88-DCDF78AD247D}"/>
              </a:ext>
            </a:extLst>
          </p:cNvPr>
          <p:cNvSpPr>
            <a:spLocks noGrp="1"/>
          </p:cNvSpPr>
          <p:nvPr>
            <p:ph type="title"/>
          </p:nvPr>
        </p:nvSpPr>
        <p:spPr>
          <a:xfrm>
            <a:off x="344129" y="365125"/>
            <a:ext cx="11009671" cy="1325563"/>
          </a:xfrm>
        </p:spPr>
        <p:txBody>
          <a:bodyPr/>
          <a:lstStyle/>
          <a:p>
            <a:r>
              <a:rPr lang="en-US" dirty="0">
                <a:latin typeface="Bookman Old Style" panose="02050604050505020204" pitchFamily="18" charset="0"/>
              </a:rPr>
              <a:t>Overview</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94B3CB5C-9369-5900-2891-309EA6D109C8}"/>
              </a:ext>
            </a:extLst>
          </p:cNvPr>
          <p:cNvSpPr>
            <a:spLocks noGrp="1"/>
          </p:cNvSpPr>
          <p:nvPr>
            <p:ph idx="1"/>
          </p:nvPr>
        </p:nvSpPr>
        <p:spPr>
          <a:xfrm>
            <a:off x="2497394" y="2300750"/>
            <a:ext cx="9104670" cy="4474087"/>
          </a:xfrm>
        </p:spPr>
        <p:txBody>
          <a:bodyPr/>
          <a:lstStyle/>
          <a:p>
            <a:pPr marL="0" indent="0">
              <a:buNone/>
            </a:pPr>
            <a:r>
              <a:rPr lang="en-US" sz="2000" dirty="0">
                <a:latin typeface="Bookman Old Style" panose="02050604050505020204" pitchFamily="18" charset="0"/>
              </a:rPr>
              <a:t>In this presentation, we will explore key performance indicators (KPIs) that provide insights into Olist Store's operations, customer behavior, and overall effectiveness. Our focus will be on understanding various aspects of order patterns, payment methods, delivery performance, and customer satisfaction. By analyzing these KPIs, we aim to uncover actionable insights that can drive improvements and optimize our strategies.</a:t>
            </a:r>
          </a:p>
          <a:p>
            <a:endParaRPr lang="en-IN" dirty="0"/>
          </a:p>
        </p:txBody>
      </p:sp>
      <p:cxnSp>
        <p:nvCxnSpPr>
          <p:cNvPr id="8" name="Straight Connector 7">
            <a:extLst>
              <a:ext uri="{FF2B5EF4-FFF2-40B4-BE49-F238E27FC236}">
                <a16:creationId xmlns:a16="http://schemas.microsoft.com/office/drawing/2014/main" id="{0F869801-59EC-C66B-DF91-9EDA63646283}"/>
              </a:ext>
            </a:extLst>
          </p:cNvPr>
          <p:cNvCxnSpPr>
            <a:cxnSpLocks/>
          </p:cNvCxnSpPr>
          <p:nvPr/>
        </p:nvCxnSpPr>
        <p:spPr>
          <a:xfrm>
            <a:off x="437535" y="1494503"/>
            <a:ext cx="11316929"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111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C048-49CB-7D34-A2EC-C85351D82781}"/>
              </a:ext>
            </a:extLst>
          </p:cNvPr>
          <p:cNvSpPr>
            <a:spLocks noGrp="1"/>
          </p:cNvSpPr>
          <p:nvPr>
            <p:ph type="title"/>
          </p:nvPr>
        </p:nvSpPr>
        <p:spPr>
          <a:xfrm>
            <a:off x="373626" y="365125"/>
            <a:ext cx="10980174" cy="1325563"/>
          </a:xfrm>
        </p:spPr>
        <p:txBody>
          <a:bodyPr/>
          <a:lstStyle/>
          <a:p>
            <a:r>
              <a:rPr lang="en-US" dirty="0">
                <a:latin typeface="Bookman Old Style" panose="02050604050505020204" pitchFamily="18" charset="0"/>
              </a:rPr>
              <a:t>KPI’s</a:t>
            </a:r>
            <a:endParaRPr lang="en-IN" dirty="0">
              <a:latin typeface="Bookman Old Style" panose="02050604050505020204" pitchFamily="18" charset="0"/>
            </a:endParaRPr>
          </a:p>
        </p:txBody>
      </p:sp>
      <p:graphicFrame>
        <p:nvGraphicFramePr>
          <p:cNvPr id="4" name="Content Placeholder 3">
            <a:extLst>
              <a:ext uri="{FF2B5EF4-FFF2-40B4-BE49-F238E27FC236}">
                <a16:creationId xmlns:a16="http://schemas.microsoft.com/office/drawing/2014/main" id="{307A146C-776B-B59C-6B07-47DFDA59CA7F}"/>
              </a:ext>
            </a:extLst>
          </p:cNvPr>
          <p:cNvGraphicFramePr>
            <a:graphicFrameLocks noGrp="1"/>
          </p:cNvGraphicFramePr>
          <p:nvPr>
            <p:ph idx="1"/>
            <p:extLst>
              <p:ext uri="{D42A27DB-BD31-4B8C-83A1-F6EECF244321}">
                <p14:modId xmlns:p14="http://schemas.microsoft.com/office/powerpoint/2010/main" val="1076874914"/>
              </p:ext>
            </p:extLst>
          </p:nvPr>
        </p:nvGraphicFramePr>
        <p:xfrm>
          <a:off x="2263878" y="1846125"/>
          <a:ext cx="9426677" cy="4797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a:extLst>
              <a:ext uri="{FF2B5EF4-FFF2-40B4-BE49-F238E27FC236}">
                <a16:creationId xmlns:a16="http://schemas.microsoft.com/office/drawing/2014/main" id="{C676EC34-1F70-AD26-4FE7-792C929B4CE2}"/>
              </a:ext>
            </a:extLst>
          </p:cNvPr>
          <p:cNvCxnSpPr>
            <a:cxnSpLocks/>
          </p:cNvCxnSpPr>
          <p:nvPr/>
        </p:nvCxnSpPr>
        <p:spPr>
          <a:xfrm>
            <a:off x="373626" y="1435509"/>
            <a:ext cx="11316929"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4435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08BCBAB-8C0D-CBCE-CEB5-1AC694CC7CA1}"/>
              </a:ext>
            </a:extLst>
          </p:cNvPr>
          <p:cNvGraphicFramePr/>
          <p:nvPr>
            <p:extLst>
              <p:ext uri="{D42A27DB-BD31-4B8C-83A1-F6EECF244321}">
                <p14:modId xmlns:p14="http://schemas.microsoft.com/office/powerpoint/2010/main" val="2581744869"/>
              </p:ext>
            </p:extLst>
          </p:nvPr>
        </p:nvGraphicFramePr>
        <p:xfrm>
          <a:off x="107004" y="157734"/>
          <a:ext cx="10303213" cy="1006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013F7969-CCA1-399B-B23F-EE836B054FA2}"/>
              </a:ext>
            </a:extLst>
          </p:cNvPr>
          <p:cNvSpPr txBox="1"/>
          <p:nvPr/>
        </p:nvSpPr>
        <p:spPr>
          <a:xfrm>
            <a:off x="2811294" y="430137"/>
            <a:ext cx="6820711" cy="461665"/>
          </a:xfrm>
          <a:prstGeom prst="rect">
            <a:avLst/>
          </a:prstGeom>
          <a:noFill/>
        </p:spPr>
        <p:txBody>
          <a:bodyPr wrap="square">
            <a:spAutoFit/>
          </a:bodyPr>
          <a:lstStyle/>
          <a:p>
            <a:pPr lvl="0" algn="ctr">
              <a:buNone/>
            </a:pPr>
            <a:r>
              <a:rPr lang="en-US" sz="2400" dirty="0">
                <a:latin typeface="Bookman Old Style" panose="02050604050505020204" pitchFamily="18" charset="0"/>
              </a:rPr>
              <a:t>Weekdays and Weekend Payment Statistics</a:t>
            </a:r>
            <a:endParaRPr lang="en-IN" sz="2400" dirty="0">
              <a:latin typeface="Bookman Old Style" panose="02050604050505020204" pitchFamily="18" charset="0"/>
            </a:endParaRPr>
          </a:p>
        </p:txBody>
      </p:sp>
      <p:pic>
        <p:nvPicPr>
          <p:cNvPr id="9" name="Picture 8">
            <a:extLst>
              <a:ext uri="{FF2B5EF4-FFF2-40B4-BE49-F238E27FC236}">
                <a16:creationId xmlns:a16="http://schemas.microsoft.com/office/drawing/2014/main" id="{1CFAAF0F-AAB6-0D40-BB64-B1AB716BC4AE}"/>
              </a:ext>
            </a:extLst>
          </p:cNvPr>
          <p:cNvPicPr>
            <a:picLocks noChangeAspect="1"/>
          </p:cNvPicPr>
          <p:nvPr/>
        </p:nvPicPr>
        <p:blipFill>
          <a:blip r:embed="rId7"/>
          <a:stretch>
            <a:fillRect/>
          </a:stretch>
        </p:blipFill>
        <p:spPr>
          <a:xfrm>
            <a:off x="107004" y="1945293"/>
            <a:ext cx="3920227" cy="3407925"/>
          </a:xfrm>
          <a:prstGeom prst="rect">
            <a:avLst/>
          </a:prstGeom>
        </p:spPr>
      </p:pic>
      <p:sp>
        <p:nvSpPr>
          <p:cNvPr id="11" name="TextBox 10">
            <a:extLst>
              <a:ext uri="{FF2B5EF4-FFF2-40B4-BE49-F238E27FC236}">
                <a16:creationId xmlns:a16="http://schemas.microsoft.com/office/drawing/2014/main" id="{77DA8CD1-35F7-5A88-3F2D-B36F5E38F969}"/>
              </a:ext>
            </a:extLst>
          </p:cNvPr>
          <p:cNvSpPr txBox="1"/>
          <p:nvPr/>
        </p:nvSpPr>
        <p:spPr>
          <a:xfrm>
            <a:off x="4575262" y="2015219"/>
            <a:ext cx="7464357" cy="2862322"/>
          </a:xfrm>
          <a:prstGeom prst="rect">
            <a:avLst/>
          </a:prstGeom>
          <a:noFill/>
        </p:spPr>
        <p:txBody>
          <a:bodyPr wrap="square">
            <a:spAutoFit/>
          </a:bodyPr>
          <a:lstStyle/>
          <a:p>
            <a:r>
              <a:rPr lang="en-US" dirty="0">
                <a:latin typeface="Bookman Old Style" panose="02050604050505020204" pitchFamily="18" charset="0"/>
              </a:rPr>
              <a:t>The donut chart shows the distribution of payment values between weekdays and weekends.</a:t>
            </a:r>
          </a:p>
          <a:p>
            <a:endParaRPr lang="en-US" dirty="0">
              <a:latin typeface="Bookman Old Style" panose="02050604050505020204" pitchFamily="18" charset="0"/>
            </a:endParaRPr>
          </a:p>
          <a:p>
            <a:r>
              <a:rPr lang="en-US" dirty="0">
                <a:latin typeface="Bookman Old Style" panose="02050604050505020204" pitchFamily="18" charset="0"/>
              </a:rPr>
              <a:t> Weekdays account for 77.26% of the payment value, totaling 12.37M.Weekends account for 22.74% of the payment value, totaling 3.64M. </a:t>
            </a:r>
          </a:p>
          <a:p>
            <a:endParaRPr lang="en-US" dirty="0">
              <a:latin typeface="Bookman Old Style" panose="02050604050505020204" pitchFamily="18" charset="0"/>
            </a:endParaRPr>
          </a:p>
          <a:p>
            <a:r>
              <a:rPr lang="en-US" dirty="0">
                <a:latin typeface="Bookman Old Style" panose="02050604050505020204" pitchFamily="18" charset="0"/>
              </a:rPr>
              <a:t>There is significantly higher e-commerce activity during weekdays compared to weekends.</a:t>
            </a:r>
          </a:p>
          <a:p>
            <a:endParaRPr lang="en-IN" dirty="0"/>
          </a:p>
        </p:txBody>
      </p:sp>
      <p:sp>
        <p:nvSpPr>
          <p:cNvPr id="13" name="TextBox 12">
            <a:extLst>
              <a:ext uri="{FF2B5EF4-FFF2-40B4-BE49-F238E27FC236}">
                <a16:creationId xmlns:a16="http://schemas.microsoft.com/office/drawing/2014/main" id="{39A3C558-DCE0-7BD9-EFDA-3719900803FC}"/>
              </a:ext>
            </a:extLst>
          </p:cNvPr>
          <p:cNvSpPr txBox="1"/>
          <p:nvPr/>
        </p:nvSpPr>
        <p:spPr>
          <a:xfrm>
            <a:off x="4575261" y="4691474"/>
            <a:ext cx="7464357" cy="923330"/>
          </a:xfrm>
          <a:prstGeom prst="rect">
            <a:avLst/>
          </a:prstGeom>
          <a:noFill/>
        </p:spPr>
        <p:txBody>
          <a:bodyPr wrap="square">
            <a:spAutoFit/>
          </a:bodyPr>
          <a:lstStyle/>
          <a:p>
            <a:r>
              <a:rPr lang="en-US" dirty="0">
                <a:latin typeface="Bookman Old Style" panose="02050604050505020204" pitchFamily="18" charset="0"/>
              </a:rPr>
              <a:t>Comparing the total payment values helps identify which period contributes more significantly to overall revenue. Higher totals on specific days can indicate peak revenue periods</a:t>
            </a:r>
            <a:r>
              <a:rPr lang="en-US" dirty="0"/>
              <a:t>.</a:t>
            </a:r>
            <a:endParaRPr lang="en-IN" dirty="0"/>
          </a:p>
        </p:txBody>
      </p:sp>
    </p:spTree>
    <p:extLst>
      <p:ext uri="{BB962C8B-B14F-4D97-AF65-F5344CB8AC3E}">
        <p14:creationId xmlns:p14="http://schemas.microsoft.com/office/powerpoint/2010/main" val="369113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6DA099F-B56B-1B11-E796-166DF37B1A4B}"/>
              </a:ext>
            </a:extLst>
          </p:cNvPr>
          <p:cNvGrpSpPr/>
          <p:nvPr/>
        </p:nvGrpSpPr>
        <p:grpSpPr>
          <a:xfrm>
            <a:off x="78599" y="121283"/>
            <a:ext cx="2553578" cy="1005816"/>
            <a:chOff x="0" y="656"/>
            <a:chExt cx="2553578" cy="1005816"/>
          </a:xfrm>
        </p:grpSpPr>
        <p:sp>
          <p:nvSpPr>
            <p:cNvPr id="8" name="Arrow: Chevron 7">
              <a:extLst>
                <a:ext uri="{FF2B5EF4-FFF2-40B4-BE49-F238E27FC236}">
                  <a16:creationId xmlns:a16="http://schemas.microsoft.com/office/drawing/2014/main" id="{5F801E15-91EB-A3B9-59AF-9C1DF53E8EF9}"/>
                </a:ext>
              </a:extLst>
            </p:cNvPr>
            <p:cNvSpPr/>
            <p:nvPr/>
          </p:nvSpPr>
          <p:spPr>
            <a:xfrm>
              <a:off x="0" y="656"/>
              <a:ext cx="2553578" cy="1005816"/>
            </a:xfrm>
            <a:prstGeom prst="chevron">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p:spPr>
          <p:style>
            <a:lnRef idx="2">
              <a:scrgbClr r="0" g="0" b="0"/>
            </a:lnRef>
            <a:fillRef idx="1">
              <a:scrgbClr r="0" g="0" b="0"/>
            </a:fillRef>
            <a:effectRef idx="0">
              <a:scrgbClr r="0" g="0" b="0"/>
            </a:effectRef>
            <a:fontRef idx="minor">
              <a:schemeClr val="lt1"/>
            </a:fontRef>
          </p:style>
        </p:sp>
        <p:sp>
          <p:nvSpPr>
            <p:cNvPr id="9" name="Arrow: Chevron 4">
              <a:extLst>
                <a:ext uri="{FF2B5EF4-FFF2-40B4-BE49-F238E27FC236}">
                  <a16:creationId xmlns:a16="http://schemas.microsoft.com/office/drawing/2014/main" id="{61579807-156C-C6A4-BB0A-41137AD3B2AA}"/>
                </a:ext>
              </a:extLst>
            </p:cNvPr>
            <p:cNvSpPr txBox="1"/>
            <p:nvPr/>
          </p:nvSpPr>
          <p:spPr>
            <a:xfrm>
              <a:off x="502908" y="656"/>
              <a:ext cx="1547762" cy="10058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4610" tIns="27305" rIns="0" bIns="27305" numCol="1" spcCol="1270" anchor="ctr" anchorCtr="0">
              <a:noAutofit/>
            </a:bodyPr>
            <a:lstStyle/>
            <a:p>
              <a:pPr marL="0" lvl="0" indent="0" algn="ctr" defTabSz="1911350">
                <a:lnSpc>
                  <a:spcPct val="90000"/>
                </a:lnSpc>
                <a:spcBef>
                  <a:spcPct val="0"/>
                </a:spcBef>
                <a:spcAft>
                  <a:spcPct val="35000"/>
                </a:spcAft>
                <a:buNone/>
              </a:pPr>
              <a:r>
                <a:rPr lang="en-US" sz="4300" kern="1200" dirty="0">
                  <a:solidFill>
                    <a:prstClr val="white"/>
                  </a:solidFill>
                  <a:latin typeface="Bookman Old Style" panose="02050604050505020204" pitchFamily="18" charset="0"/>
                  <a:ea typeface="+mn-ea"/>
                  <a:cs typeface="+mn-cs"/>
                </a:rPr>
                <a:t>KPI-2</a:t>
              </a:r>
              <a:endParaRPr lang="en-IN" sz="4300" kern="1200" dirty="0">
                <a:solidFill>
                  <a:prstClr val="white"/>
                </a:solidFill>
                <a:latin typeface="Bookman Old Style" panose="02050604050505020204" pitchFamily="18" charset="0"/>
                <a:ea typeface="+mn-ea"/>
                <a:cs typeface="+mn-cs"/>
              </a:endParaRPr>
            </a:p>
          </p:txBody>
        </p:sp>
      </p:grpSp>
      <p:sp>
        <p:nvSpPr>
          <p:cNvPr id="11" name="TextBox 10">
            <a:extLst>
              <a:ext uri="{FF2B5EF4-FFF2-40B4-BE49-F238E27FC236}">
                <a16:creationId xmlns:a16="http://schemas.microsoft.com/office/drawing/2014/main" id="{933DB97E-C831-09A6-A93E-00F7DE763FD5}"/>
              </a:ext>
            </a:extLst>
          </p:cNvPr>
          <p:cNvSpPr txBox="1"/>
          <p:nvPr/>
        </p:nvSpPr>
        <p:spPr>
          <a:xfrm>
            <a:off x="2726176" y="393358"/>
            <a:ext cx="6094378" cy="461665"/>
          </a:xfrm>
          <a:prstGeom prst="rect">
            <a:avLst/>
          </a:prstGeom>
          <a:noFill/>
        </p:spPr>
        <p:txBody>
          <a:bodyPr wrap="square">
            <a:spAutoFit/>
          </a:bodyPr>
          <a:lstStyle/>
          <a:p>
            <a:pPr lvl="0" algn="ctr">
              <a:buNone/>
            </a:pPr>
            <a:r>
              <a:rPr lang="en-US" sz="2400" kern="1200" dirty="0">
                <a:latin typeface="Bookman Old Style" panose="02050604050505020204" pitchFamily="18" charset="0"/>
                <a:ea typeface="Calibri" panose="020F0502020204030204" pitchFamily="34" charset="0"/>
                <a:cs typeface="Calibri" panose="020F0502020204030204" pitchFamily="34" charset="0"/>
              </a:rPr>
              <a:t>Payment type with review score 5</a:t>
            </a:r>
            <a:endParaRPr lang="en-IN" sz="2400" kern="1200" dirty="0">
              <a:latin typeface="Bookman Old Style" panose="02050604050505020204" pitchFamily="18" charset="0"/>
              <a:ea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B67643B9-7803-F62A-249A-7B284B42C431}"/>
              </a:ext>
            </a:extLst>
          </p:cNvPr>
          <p:cNvPicPr>
            <a:picLocks noChangeAspect="1"/>
          </p:cNvPicPr>
          <p:nvPr/>
        </p:nvPicPr>
        <p:blipFill>
          <a:blip r:embed="rId2"/>
          <a:stretch>
            <a:fillRect/>
          </a:stretch>
        </p:blipFill>
        <p:spPr>
          <a:xfrm>
            <a:off x="78599" y="1858440"/>
            <a:ext cx="3958380" cy="3251527"/>
          </a:xfrm>
          <a:prstGeom prst="rect">
            <a:avLst/>
          </a:prstGeom>
        </p:spPr>
      </p:pic>
      <p:sp>
        <p:nvSpPr>
          <p:cNvPr id="15" name="TextBox 14">
            <a:extLst>
              <a:ext uri="{FF2B5EF4-FFF2-40B4-BE49-F238E27FC236}">
                <a16:creationId xmlns:a16="http://schemas.microsoft.com/office/drawing/2014/main" id="{C696155F-4826-4521-8C5C-5E0D9ADB43BE}"/>
              </a:ext>
            </a:extLst>
          </p:cNvPr>
          <p:cNvSpPr txBox="1"/>
          <p:nvPr/>
        </p:nvSpPr>
        <p:spPr>
          <a:xfrm>
            <a:off x="4623070" y="1919465"/>
            <a:ext cx="7341950" cy="2031325"/>
          </a:xfrm>
          <a:prstGeom prst="rect">
            <a:avLst/>
          </a:prstGeom>
          <a:noFill/>
        </p:spPr>
        <p:txBody>
          <a:bodyPr wrap="square">
            <a:spAutoFit/>
          </a:bodyPr>
          <a:lstStyle/>
          <a:p>
            <a:r>
              <a:rPr lang="en-US" dirty="0">
                <a:latin typeface="Bookman Old Style" panose="02050604050505020204" pitchFamily="18" charset="0"/>
              </a:rPr>
              <a:t>This KPI quantifies the number of orders that received a perfect review score of 5 and were paid using a credit card.</a:t>
            </a:r>
          </a:p>
          <a:p>
            <a:endParaRPr lang="en-US" dirty="0">
              <a:latin typeface="Bookman Old Style" panose="02050604050505020204" pitchFamily="18" charset="0"/>
            </a:endParaRPr>
          </a:p>
          <a:p>
            <a:r>
              <a:rPr lang="en-US" dirty="0">
                <a:latin typeface="Bookman Old Style" panose="02050604050505020204" pitchFamily="18" charset="0"/>
              </a:rPr>
              <a:t>A large majority of the top-rated transactions are completed with credit cards. This could indicate that credit card users have a better overall shopping experience, possibly due to convenience, rewards, or better customer service.</a:t>
            </a:r>
            <a:endParaRPr lang="en-IN" dirty="0">
              <a:latin typeface="Bookman Old Style" panose="02050604050505020204" pitchFamily="18" charset="0"/>
            </a:endParaRPr>
          </a:p>
        </p:txBody>
      </p:sp>
      <p:sp>
        <p:nvSpPr>
          <p:cNvPr id="17" name="TextBox 16">
            <a:extLst>
              <a:ext uri="{FF2B5EF4-FFF2-40B4-BE49-F238E27FC236}">
                <a16:creationId xmlns:a16="http://schemas.microsoft.com/office/drawing/2014/main" id="{D3FC9F54-ED8A-4597-F9CE-B2CFBA400AB8}"/>
              </a:ext>
            </a:extLst>
          </p:cNvPr>
          <p:cNvSpPr txBox="1"/>
          <p:nvPr/>
        </p:nvSpPr>
        <p:spPr>
          <a:xfrm>
            <a:off x="4607487" y="4017838"/>
            <a:ext cx="7341949" cy="646331"/>
          </a:xfrm>
          <a:prstGeom prst="rect">
            <a:avLst/>
          </a:prstGeom>
          <a:noFill/>
        </p:spPr>
        <p:txBody>
          <a:bodyPr wrap="square">
            <a:spAutoFit/>
          </a:bodyPr>
          <a:lstStyle/>
          <a:p>
            <a:r>
              <a:rPr lang="en-US" dirty="0">
                <a:latin typeface="Bookman Old Style" panose="02050604050505020204" pitchFamily="18" charset="0"/>
              </a:rPr>
              <a:t>Provides insight into the payment preferences of customers who are extremely satisfied with their purchase experience</a:t>
            </a:r>
            <a:endParaRPr lang="en-IN" dirty="0">
              <a:latin typeface="Bookman Old Style" panose="02050604050505020204" pitchFamily="18" charset="0"/>
            </a:endParaRPr>
          </a:p>
        </p:txBody>
      </p:sp>
    </p:spTree>
    <p:extLst>
      <p:ext uri="{BB962C8B-B14F-4D97-AF65-F5344CB8AC3E}">
        <p14:creationId xmlns:p14="http://schemas.microsoft.com/office/powerpoint/2010/main" val="416709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637</TotalTime>
  <Words>1111</Words>
  <Application>Microsoft Office PowerPoint</Application>
  <PresentationFormat>Widescreen</PresentationFormat>
  <Paragraphs>84</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Bell MT</vt:lpstr>
      <vt:lpstr>Bookman Old Style</vt:lpstr>
      <vt:lpstr>Calibri</vt:lpstr>
      <vt:lpstr>Calibri Light</vt:lpstr>
      <vt:lpstr>Office Theme</vt:lpstr>
      <vt:lpstr>PowerPoint Presentation</vt:lpstr>
      <vt:lpstr> Meet our team</vt:lpstr>
      <vt:lpstr>Agenda</vt:lpstr>
      <vt:lpstr>Introduction</vt:lpstr>
      <vt:lpstr>Language Tool Used</vt:lpstr>
      <vt:lpstr>Overview</vt:lpstr>
      <vt:lpstr>KPI’s</vt:lpstr>
      <vt:lpstr>PowerPoint Presentation</vt:lpstr>
      <vt:lpstr>PowerPoint Presentation</vt:lpstr>
      <vt:lpstr>PowerPoint Presentation</vt:lpstr>
      <vt:lpstr>PowerPoint Presentation</vt:lpstr>
      <vt:lpstr>PowerPoint Presentation</vt:lpstr>
      <vt:lpstr>Excel Dashboard</vt:lpstr>
      <vt:lpstr>Power BI Dashboard</vt:lpstr>
      <vt:lpstr>Tableau Dashboard</vt:lpstr>
      <vt:lpstr>MySQL Workbench</vt:lpstr>
      <vt:lpstr>PowerPoint Presentation</vt:lpstr>
      <vt:lpstr>Insights</vt:lpstr>
      <vt:lpstr>PowerPoint Presentation</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nikita mendhe</dc:creator>
  <cp:lastModifiedBy>nikita mendhe</cp:lastModifiedBy>
  <cp:revision>8</cp:revision>
  <dcterms:created xsi:type="dcterms:W3CDTF">2024-08-02T17:59:27Z</dcterms:created>
  <dcterms:modified xsi:type="dcterms:W3CDTF">2024-08-06T13:28:46Z</dcterms:modified>
</cp:coreProperties>
</file>