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65" r:id="rId2"/>
    <p:sldId id="259" r:id="rId3"/>
    <p:sldId id="271" r:id="rId4"/>
    <p:sldId id="272" r:id="rId5"/>
    <p:sldId id="261" r:id="rId6"/>
    <p:sldId id="258" r:id="rId7"/>
    <p:sldId id="268" r:id="rId8"/>
    <p:sldId id="257" r:id="rId9"/>
    <p:sldId id="256" r:id="rId10"/>
    <p:sldId id="264" r:id="rId11"/>
    <p:sldId id="269"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8073" autoAdjust="0"/>
    <p:restoredTop sz="96573" autoAdjust="0"/>
  </p:normalViewPr>
  <p:slideViewPr>
    <p:cSldViewPr snapToGrid="0" snapToObjects="1">
      <p:cViewPr>
        <p:scale>
          <a:sx n="150" d="100"/>
          <a:sy n="150" d="100"/>
        </p:scale>
        <p:origin x="-1408" y="-7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EF5E83-AD27-E541-B54B-EF05655FC975}" type="datetimeFigureOut">
              <a:t>3/6/16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D84A06-8694-F048-9089-2217E4D2CFB4}" type="slidenum">
              <a:t>‹#›</a:t>
            </a:fld>
            <a:endParaRPr lang="en-US"/>
          </a:p>
        </p:txBody>
      </p:sp>
    </p:spTree>
    <p:extLst>
      <p:ext uri="{BB962C8B-B14F-4D97-AF65-F5344CB8AC3E}">
        <p14:creationId xmlns:p14="http://schemas.microsoft.com/office/powerpoint/2010/main" val="9134675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A1C3A-6161-3B46-A9EF-F60F3170CCB9}" type="datetimeFigureOut">
              <a:t>3/6/16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0BCD12-3402-6143-A57F-FD277ED9008B}" type="slidenum">
              <a:t>‹#›</a:t>
            </a:fld>
            <a:endParaRPr lang="en-US"/>
          </a:p>
        </p:txBody>
      </p:sp>
    </p:spTree>
    <p:extLst>
      <p:ext uri="{BB962C8B-B14F-4D97-AF65-F5344CB8AC3E}">
        <p14:creationId xmlns:p14="http://schemas.microsoft.com/office/powerpoint/2010/main" val="8346198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base technology that is</a:t>
            </a:r>
            <a:r>
              <a:rPr lang="en-US" baseline="0"/>
              <a:t> stable and used by many platforms across Yahoo.</a:t>
            </a:r>
            <a:endParaRPr lang="en-US"/>
          </a:p>
        </p:txBody>
      </p:sp>
      <p:sp>
        <p:nvSpPr>
          <p:cNvPr id="4" name="Slide Number Placeholder 3"/>
          <p:cNvSpPr>
            <a:spLocks noGrp="1"/>
          </p:cNvSpPr>
          <p:nvPr>
            <p:ph type="sldNum" sz="quarter" idx="10"/>
          </p:nvPr>
        </p:nvSpPr>
        <p:spPr/>
        <p:txBody>
          <a:bodyPr/>
          <a:lstStyle/>
          <a:p>
            <a:fld id="{370BCD12-3402-6143-A57F-FD277ED9008B}" type="slidenum">
              <a:t>2</a:t>
            </a:fld>
            <a:endParaRPr lang="en-US"/>
          </a:p>
        </p:txBody>
      </p:sp>
    </p:spTree>
    <p:extLst>
      <p:ext uri="{BB962C8B-B14F-4D97-AF65-F5344CB8AC3E}">
        <p14:creationId xmlns:p14="http://schemas.microsoft.com/office/powerpoint/2010/main" val="3103451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base technology that is</a:t>
            </a:r>
            <a:r>
              <a:rPr lang="en-US" baseline="0"/>
              <a:t> stable and used by many platforms across Yahoo.</a:t>
            </a:r>
            <a:endParaRPr lang="en-US"/>
          </a:p>
        </p:txBody>
      </p:sp>
      <p:sp>
        <p:nvSpPr>
          <p:cNvPr id="4" name="Slide Number Placeholder 3"/>
          <p:cNvSpPr>
            <a:spLocks noGrp="1"/>
          </p:cNvSpPr>
          <p:nvPr>
            <p:ph type="sldNum" sz="quarter" idx="10"/>
          </p:nvPr>
        </p:nvSpPr>
        <p:spPr/>
        <p:txBody>
          <a:bodyPr/>
          <a:lstStyle/>
          <a:p>
            <a:fld id="{370BCD12-3402-6143-A57F-FD277ED9008B}" type="slidenum">
              <a:t>3</a:t>
            </a:fld>
            <a:endParaRPr lang="en-US"/>
          </a:p>
        </p:txBody>
      </p:sp>
    </p:spTree>
    <p:extLst>
      <p:ext uri="{BB962C8B-B14F-4D97-AF65-F5344CB8AC3E}">
        <p14:creationId xmlns:p14="http://schemas.microsoft.com/office/powerpoint/2010/main" val="310345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base technology that is</a:t>
            </a:r>
            <a:r>
              <a:rPr lang="en-US" baseline="0"/>
              <a:t> stable and used by many platforms across Yahoo.</a:t>
            </a:r>
            <a:endParaRPr lang="en-US"/>
          </a:p>
        </p:txBody>
      </p:sp>
      <p:sp>
        <p:nvSpPr>
          <p:cNvPr id="4" name="Slide Number Placeholder 3"/>
          <p:cNvSpPr>
            <a:spLocks noGrp="1"/>
          </p:cNvSpPr>
          <p:nvPr>
            <p:ph type="sldNum" sz="quarter" idx="10"/>
          </p:nvPr>
        </p:nvSpPr>
        <p:spPr/>
        <p:txBody>
          <a:bodyPr/>
          <a:lstStyle/>
          <a:p>
            <a:fld id="{370BCD12-3402-6143-A57F-FD277ED9008B}" type="slidenum">
              <a:t>4</a:t>
            </a:fld>
            <a:endParaRPr lang="en-US"/>
          </a:p>
        </p:txBody>
      </p:sp>
    </p:spTree>
    <p:extLst>
      <p:ext uri="{BB962C8B-B14F-4D97-AF65-F5344CB8AC3E}">
        <p14:creationId xmlns:p14="http://schemas.microsoft.com/office/powerpoint/2010/main" val="310345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simple example</a:t>
            </a:r>
            <a:r>
              <a:rPr lang="en-US" baseline="0"/>
              <a:t> of behavior analysis is computing the Frequency Cap Distribution for a single interval of time.  This can be done by attaching a simple counter to each identifier retained in the sketch.</a:t>
            </a:r>
          </a:p>
          <a:p>
            <a:endParaRPr lang="en-US" baseline="0"/>
          </a:p>
          <a:p>
            <a:r>
              <a:rPr lang="en-US" baseline="0"/>
              <a:t>Each time a duplicate impression is seen by the sketch, it increments the counter.</a:t>
            </a:r>
          </a:p>
          <a:p>
            <a:endParaRPr lang="en-US" baseline="0"/>
          </a:p>
          <a:p>
            <a:r>
              <a:rPr lang="en-US" baseline="0"/>
              <a:t>At the end of the sketching period, a straightforward algorithm transforms this array of counters into our well-known Frequency Cap Curve.</a:t>
            </a:r>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5</a:t>
            </a:fld>
            <a:endParaRPr lang="en-US"/>
          </a:p>
        </p:txBody>
      </p:sp>
    </p:spTree>
    <p:extLst>
      <p:ext uri="{BB962C8B-B14F-4D97-AF65-F5344CB8AC3E}">
        <p14:creationId xmlns:p14="http://schemas.microsoft.com/office/powerpoint/2010/main" val="174165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Almost</a:t>
            </a:r>
            <a:r>
              <a:rPr lang="en-US" baseline="0"/>
              <a:t> every analysis team at Yahoo is impacted by the simple fact that our incoming raw data is highly skewed.   Our big sites, such as Front Page, Sports, and Finance dominate our traffic.</a:t>
            </a:r>
          </a:p>
          <a:p>
            <a:endParaRPr lang="en-US" baseline="0"/>
          </a:p>
          <a:p>
            <a:r>
              <a:rPr lang="en-US" baseline="0"/>
              <a:t>A uniform sampling of this raw data also produces sample sets that are similarly skewed.   Which means attempting to analyze behavior of users from small or emerging properties (e.g., phone applicatons) is difficult because the sampled data has too few representative samples.</a:t>
            </a:r>
          </a:p>
          <a:p>
            <a:endParaRPr lang="en-US" baseline="0"/>
          </a:p>
          <a:p>
            <a:r>
              <a:rPr lang="en-US" baseline="0"/>
              <a:t>The above curve was a simple analysis of one intermediate table from Digits 2.  Curves like this occur all over Yahoo.</a:t>
            </a:r>
          </a:p>
          <a:p>
            <a:endParaRPr lang="en-US" baseline="0"/>
          </a:p>
          <a:p>
            <a:endParaRPr lang="en-US" baseline="0"/>
          </a:p>
          <a:p>
            <a:endParaRPr lang="en-US" baseline="0"/>
          </a:p>
          <a:p>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6</a:t>
            </a:fld>
            <a:endParaRPr lang="en-US"/>
          </a:p>
        </p:txBody>
      </p:sp>
    </p:spTree>
    <p:extLst>
      <p:ext uri="{BB962C8B-B14F-4D97-AF65-F5344CB8AC3E}">
        <p14:creationId xmlns:p14="http://schemas.microsoft.com/office/powerpoint/2010/main" val="114264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different kind of extension of the base</a:t>
            </a:r>
            <a:r>
              <a:rPr lang="en-US" baseline="0"/>
              <a:t> Tuple Sketch enables fast and efficient sampling of our raw data that enables leveling-of-the-playing-field across many different “strata” (dimensions) of Yahoo data.</a:t>
            </a:r>
          </a:p>
          <a:p>
            <a:endParaRPr lang="en-US" baseline="0"/>
          </a:p>
          <a:p>
            <a:r>
              <a:rPr lang="en-US" baseline="0"/>
              <a:t>This provides a standardized, simpler, faster and more accurate way to perform this “leveling” than what we are doing now.</a:t>
            </a:r>
          </a:p>
          <a:p>
            <a:endParaRPr lang="en-US" baseline="0"/>
          </a:p>
          <a:p>
            <a:r>
              <a:rPr lang="en-US" baseline="0"/>
              <a:t>And it could be leveraged across many different platforms and groups.</a:t>
            </a:r>
          </a:p>
          <a:p>
            <a:endParaRPr lang="en-US" baseline="0"/>
          </a:p>
          <a:p>
            <a:endParaRPr lang="en-US" baseline="0"/>
          </a:p>
          <a:p>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7</a:t>
            </a:fld>
            <a:endParaRPr lang="en-US"/>
          </a:p>
        </p:txBody>
      </p:sp>
    </p:spTree>
    <p:extLst>
      <p:ext uri="{BB962C8B-B14F-4D97-AF65-F5344CB8AC3E}">
        <p14:creationId xmlns:p14="http://schemas.microsoft.com/office/powerpoint/2010/main" val="2907241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different kind of extension of the base</a:t>
            </a:r>
            <a:r>
              <a:rPr lang="en-US" baseline="0"/>
              <a:t> Tuple Sketch enables fast and efficient sampling of our raw data that enables leveling-of-the-playing-field across many different “strata” (dimensions) of Yahoo data.</a:t>
            </a:r>
          </a:p>
          <a:p>
            <a:endParaRPr lang="en-US" baseline="0"/>
          </a:p>
          <a:p>
            <a:r>
              <a:rPr lang="en-US" baseline="0"/>
              <a:t>This provides a standardized, simpler, faster and more accurate way to perform this “leveling” than what we are doing now.</a:t>
            </a:r>
          </a:p>
          <a:p>
            <a:endParaRPr lang="en-US" baseline="0"/>
          </a:p>
          <a:p>
            <a:r>
              <a:rPr lang="en-US" baseline="0"/>
              <a:t>And it could be leveraged across many different platforms and groups.</a:t>
            </a:r>
          </a:p>
          <a:p>
            <a:endParaRPr lang="en-US" baseline="0"/>
          </a:p>
          <a:p>
            <a:endParaRPr lang="en-US" baseline="0"/>
          </a:p>
          <a:p>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8</a:t>
            </a:fld>
            <a:endParaRPr lang="en-US"/>
          </a:p>
        </p:txBody>
      </p:sp>
    </p:spTree>
    <p:extLst>
      <p:ext uri="{BB962C8B-B14F-4D97-AF65-F5344CB8AC3E}">
        <p14:creationId xmlns:p14="http://schemas.microsoft.com/office/powerpoint/2010/main" val="2907241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larger picture</a:t>
            </a:r>
            <a:r>
              <a:rPr lang="en-US" baseline="0"/>
              <a:t> where all of Yahoo data would be partitioned among n Base Profiles.   The dimension information used to define the profiles could be defined by each group or be shared across groups.</a:t>
            </a:r>
          </a:p>
          <a:p>
            <a:endParaRPr lang="en-US" baseline="0"/>
          </a:p>
          <a:p>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9</a:t>
            </a:fld>
            <a:endParaRPr lang="en-US"/>
          </a:p>
        </p:txBody>
      </p:sp>
    </p:spTree>
    <p:extLst>
      <p:ext uri="{BB962C8B-B14F-4D97-AF65-F5344CB8AC3E}">
        <p14:creationId xmlns:p14="http://schemas.microsoft.com/office/powerpoint/2010/main" val="1651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19244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372564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186945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84816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288286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11/4/14</a:t>
            </a:r>
          </a:p>
        </p:txBody>
      </p:sp>
      <p:sp>
        <p:nvSpPr>
          <p:cNvPr id="6" name="Footer Placeholder 5"/>
          <p:cNvSpPr>
            <a:spLocks noGrp="1"/>
          </p:cNvSpPr>
          <p:nvPr>
            <p:ph type="ftr" sz="quarter" idx="11"/>
          </p:nvPr>
        </p:nvSpPr>
        <p:spPr/>
        <p:txBody>
          <a:bodyPr/>
          <a:lstStyle/>
          <a:p>
            <a:r>
              <a:rPr lang="en-US"/>
              <a:t>Lee Rhodes, Yahoo Confidential</a:t>
            </a:r>
          </a:p>
        </p:txBody>
      </p:sp>
      <p:sp>
        <p:nvSpPr>
          <p:cNvPr id="7" name="Slide Number Placeholder 6"/>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330829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11/4/14</a:t>
            </a:r>
          </a:p>
        </p:txBody>
      </p:sp>
      <p:sp>
        <p:nvSpPr>
          <p:cNvPr id="8" name="Footer Placeholder 7"/>
          <p:cNvSpPr>
            <a:spLocks noGrp="1"/>
          </p:cNvSpPr>
          <p:nvPr>
            <p:ph type="ftr" sz="quarter" idx="11"/>
          </p:nvPr>
        </p:nvSpPr>
        <p:spPr/>
        <p:txBody>
          <a:bodyPr/>
          <a:lstStyle/>
          <a:p>
            <a:r>
              <a:rPr lang="en-US"/>
              <a:t>Lee Rhodes, Yahoo Confidential</a:t>
            </a:r>
          </a:p>
        </p:txBody>
      </p:sp>
      <p:sp>
        <p:nvSpPr>
          <p:cNvPr id="9" name="Slide Number Placeholder 8"/>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179693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344460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11/4/14</a:t>
            </a:r>
          </a:p>
        </p:txBody>
      </p:sp>
      <p:sp>
        <p:nvSpPr>
          <p:cNvPr id="3" name="Footer Placeholder 2"/>
          <p:cNvSpPr>
            <a:spLocks noGrp="1"/>
          </p:cNvSpPr>
          <p:nvPr>
            <p:ph type="ftr" sz="quarter" idx="11"/>
          </p:nvPr>
        </p:nvSpPr>
        <p:spPr/>
        <p:txBody>
          <a:bodyPr/>
          <a:lstStyle/>
          <a:p>
            <a:r>
              <a:rPr lang="en-US"/>
              <a:t>Lee Rhodes, Yahoo Confidential</a:t>
            </a:r>
          </a:p>
        </p:txBody>
      </p:sp>
      <p:sp>
        <p:nvSpPr>
          <p:cNvPr id="4" name="Slide Number Placeholder 3"/>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205871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11/4/14</a:t>
            </a:r>
          </a:p>
        </p:txBody>
      </p:sp>
      <p:sp>
        <p:nvSpPr>
          <p:cNvPr id="6" name="Footer Placeholder 5"/>
          <p:cNvSpPr>
            <a:spLocks noGrp="1"/>
          </p:cNvSpPr>
          <p:nvPr>
            <p:ph type="ftr" sz="quarter" idx="11"/>
          </p:nvPr>
        </p:nvSpPr>
        <p:spPr/>
        <p:txBody>
          <a:bodyPr/>
          <a:lstStyle/>
          <a:p>
            <a:r>
              <a:rPr lang="en-US"/>
              <a:t>Lee Rhodes, Yahoo Confidential</a:t>
            </a:r>
          </a:p>
        </p:txBody>
      </p:sp>
      <p:sp>
        <p:nvSpPr>
          <p:cNvPr id="7" name="Slide Number Placeholder 6"/>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342409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11/4/14</a:t>
            </a:r>
          </a:p>
        </p:txBody>
      </p:sp>
      <p:sp>
        <p:nvSpPr>
          <p:cNvPr id="6" name="Footer Placeholder 5"/>
          <p:cNvSpPr>
            <a:spLocks noGrp="1"/>
          </p:cNvSpPr>
          <p:nvPr>
            <p:ph type="ftr" sz="quarter" idx="11"/>
          </p:nvPr>
        </p:nvSpPr>
        <p:spPr/>
        <p:txBody>
          <a:bodyPr/>
          <a:lstStyle/>
          <a:p>
            <a:r>
              <a:rPr lang="en-US"/>
              <a:t>Lee Rhodes, Yahoo Confidential</a:t>
            </a:r>
          </a:p>
        </p:txBody>
      </p:sp>
      <p:sp>
        <p:nvSpPr>
          <p:cNvPr id="7" name="Slide Number Placeholder 6"/>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2269564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11/4/14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Lee Rhodes, Yahoo Confidential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53141-6832-1E40-9A0C-F8B182D8C62D}" type="slidenum">
              <a:t>‹#›</a:t>
            </a:fld>
            <a:endParaRPr lang="en-US"/>
          </a:p>
        </p:txBody>
      </p:sp>
    </p:spTree>
    <p:extLst>
      <p:ext uri="{BB962C8B-B14F-4D97-AF65-F5344CB8AC3E}">
        <p14:creationId xmlns:p14="http://schemas.microsoft.com/office/powerpoint/2010/main" val="3944464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16" y="1702316"/>
            <a:ext cx="6938551" cy="2677656"/>
          </a:xfrm>
          <a:prstGeom prst="rect">
            <a:avLst/>
          </a:prstGeom>
          <a:noFill/>
        </p:spPr>
        <p:txBody>
          <a:bodyPr wrap="square" rtlCol="0">
            <a:spAutoFit/>
          </a:bodyPr>
          <a:lstStyle/>
          <a:p>
            <a:r>
              <a:rPr lang="en-US" sz="2400" dirty="0"/>
              <a:t>Vision:</a:t>
            </a:r>
          </a:p>
          <a:p>
            <a:endParaRPr lang="en-US" sz="2400" dirty="0"/>
          </a:p>
          <a:p>
            <a:r>
              <a:rPr lang="en-US" sz="2400" dirty="0"/>
              <a:t>A standardized “tool set” of data structures based on </a:t>
            </a:r>
            <a:r>
              <a:rPr lang="en-US" sz="2400" dirty="0" smtClean="0"/>
              <a:t>sketch </a:t>
            </a:r>
            <a:r>
              <a:rPr lang="en-US" sz="2400" dirty="0"/>
              <a:t>technology could enable simplified implementation and sharing of various data and models of </a:t>
            </a:r>
            <a:r>
              <a:rPr lang="en-US" sz="2400" dirty="0" smtClean="0"/>
              <a:t>user </a:t>
            </a:r>
            <a:r>
              <a:rPr lang="en-US" sz="2400" dirty="0"/>
              <a:t>b</a:t>
            </a:r>
            <a:r>
              <a:rPr lang="en-US" sz="2400" dirty="0" smtClean="0"/>
              <a:t>ehavior </a:t>
            </a:r>
            <a:r>
              <a:rPr lang="en-US" sz="2400" dirty="0"/>
              <a:t>across </a:t>
            </a:r>
            <a:r>
              <a:rPr lang="en-US" sz="2400" dirty="0" smtClean="0"/>
              <a:t>many </a:t>
            </a:r>
            <a:r>
              <a:rPr lang="en-US" sz="2400" dirty="0"/>
              <a:t>different </a:t>
            </a:r>
            <a:r>
              <a:rPr lang="en-US" sz="2400" dirty="0" smtClean="0"/>
              <a:t>organizations.</a:t>
            </a:r>
            <a:endParaRPr lang="en-US" sz="2400" dirty="0"/>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rPr lang="en-US"/>
              <a:t>1</a:t>
            </a:fld>
            <a:endParaRPr lang="en-US"/>
          </a:p>
        </p:txBody>
      </p:sp>
    </p:spTree>
    <p:extLst>
      <p:ext uri="{BB962C8B-B14F-4D97-AF65-F5344CB8AC3E}">
        <p14:creationId xmlns:p14="http://schemas.microsoft.com/office/powerpoint/2010/main" val="113453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16" y="2481250"/>
            <a:ext cx="6938551" cy="1569660"/>
          </a:xfrm>
          <a:prstGeom prst="rect">
            <a:avLst/>
          </a:prstGeom>
          <a:noFill/>
        </p:spPr>
        <p:txBody>
          <a:bodyPr wrap="square" rtlCol="0">
            <a:spAutoFit/>
          </a:bodyPr>
          <a:lstStyle/>
          <a:p>
            <a:r>
              <a:rPr lang="en-US" sz="2400"/>
              <a:t>The opportunities to extend this base “Tuple Sketch” into other types of User behavior analysis are huge.</a:t>
            </a:r>
          </a:p>
          <a:p>
            <a:endParaRPr lang="en-US" sz="2400"/>
          </a:p>
          <a:p>
            <a:r>
              <a:rPr lang="en-US" sz="2400"/>
              <a:t>We are seeing only the tip of the iceberg.</a:t>
            </a:r>
          </a:p>
        </p:txBody>
      </p:sp>
      <p:sp>
        <p:nvSpPr>
          <p:cNvPr id="3" name="Date Placeholder 2"/>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10</a:t>
            </a:fld>
            <a:endParaRPr lang="en-US"/>
          </a:p>
        </p:txBody>
      </p:sp>
    </p:spTree>
    <p:extLst>
      <p:ext uri="{BB962C8B-B14F-4D97-AF65-F5344CB8AC3E}">
        <p14:creationId xmlns:p14="http://schemas.microsoft.com/office/powerpoint/2010/main" val="412640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11/4/14</a:t>
            </a:r>
          </a:p>
        </p:txBody>
      </p:sp>
      <p:sp>
        <p:nvSpPr>
          <p:cNvPr id="3" name="Footer Placeholder 2"/>
          <p:cNvSpPr>
            <a:spLocks noGrp="1"/>
          </p:cNvSpPr>
          <p:nvPr>
            <p:ph type="ftr" sz="quarter" idx="11"/>
          </p:nvPr>
        </p:nvSpPr>
        <p:spPr/>
        <p:txBody>
          <a:bodyPr/>
          <a:lstStyle/>
          <a:p>
            <a:r>
              <a:rPr lang="en-US"/>
              <a:t>Lee Rhodes, Yahoo Confidential</a:t>
            </a:r>
          </a:p>
        </p:txBody>
      </p:sp>
      <p:sp>
        <p:nvSpPr>
          <p:cNvPr id="4" name="Slide Number Placeholder 3"/>
          <p:cNvSpPr>
            <a:spLocks noGrp="1"/>
          </p:cNvSpPr>
          <p:nvPr>
            <p:ph type="sldNum" sz="quarter" idx="12"/>
          </p:nvPr>
        </p:nvSpPr>
        <p:spPr/>
        <p:txBody>
          <a:bodyPr/>
          <a:lstStyle/>
          <a:p>
            <a:fld id="{18453141-6832-1E40-9A0C-F8B182D8C62D}" type="slidenum">
              <a:rPr lang="en-US"/>
              <a:t>11</a:t>
            </a:fld>
            <a:endParaRPr lang="en-US"/>
          </a:p>
        </p:txBody>
      </p:sp>
      <p:sp>
        <p:nvSpPr>
          <p:cNvPr id="5" name="TextBox 4"/>
          <p:cNvSpPr txBox="1"/>
          <p:nvPr/>
        </p:nvSpPr>
        <p:spPr>
          <a:xfrm>
            <a:off x="2844800" y="695"/>
            <a:ext cx="3451937" cy="461665"/>
          </a:xfrm>
          <a:prstGeom prst="rect">
            <a:avLst/>
          </a:prstGeom>
          <a:noFill/>
        </p:spPr>
        <p:txBody>
          <a:bodyPr wrap="none" rtlCol="0">
            <a:spAutoFit/>
          </a:bodyPr>
          <a:lstStyle/>
          <a:p>
            <a:r>
              <a:rPr lang="en-US" sz="2400"/>
              <a:t>The Frequency Cap Model</a:t>
            </a:r>
          </a:p>
        </p:txBody>
      </p:sp>
      <p:sp>
        <p:nvSpPr>
          <p:cNvPr id="6" name="TextBox 5"/>
          <p:cNvSpPr txBox="1"/>
          <p:nvPr/>
        </p:nvSpPr>
        <p:spPr>
          <a:xfrm>
            <a:off x="330199" y="893556"/>
            <a:ext cx="5839537" cy="2031325"/>
          </a:xfrm>
          <a:prstGeom prst="rect">
            <a:avLst/>
          </a:prstGeom>
          <a:noFill/>
        </p:spPr>
        <p:txBody>
          <a:bodyPr wrap="square" rtlCol="0">
            <a:spAutoFit/>
          </a:bodyPr>
          <a:lstStyle/>
          <a:p>
            <a:r>
              <a:rPr lang="en-US"/>
              <a:t>Given a Stream, A,  of Events (e: {B, </a:t>
            </a:r>
            <a:r>
              <a:rPr lang="en-US" i="1"/>
              <a:t>ts, D</a:t>
            </a:r>
            <a:r>
              <a:rPr lang="en-US" i="1" baseline="-25000"/>
              <a:t>n</a:t>
            </a:r>
            <a:r>
              <a:rPr lang="en-US"/>
              <a:t>}) ε A</a:t>
            </a:r>
          </a:p>
          <a:p>
            <a:endParaRPr lang="en-US"/>
          </a:p>
          <a:p>
            <a:r>
              <a:rPr lang="en-US"/>
              <a:t>Based on the long integration interval </a:t>
            </a:r>
            <a:r>
              <a:rPr lang="en-US" i="1"/>
              <a:t>T</a:t>
            </a:r>
            <a:r>
              <a:rPr lang="en-US"/>
              <a:t>, </a:t>
            </a:r>
            <a:br>
              <a:rPr lang="en-US"/>
            </a:br>
            <a:r>
              <a:rPr lang="en-US"/>
              <a:t>what is the fraction of all events </a:t>
            </a:r>
          </a:p>
          <a:p>
            <a:r>
              <a:rPr lang="en-US"/>
              <a:t>where the B experience no more than </a:t>
            </a:r>
            <a:r>
              <a:rPr lang="en-US" i="1"/>
              <a:t>f</a:t>
            </a:r>
            <a:r>
              <a:rPr lang="en-US"/>
              <a:t> impressions </a:t>
            </a:r>
          </a:p>
          <a:p>
            <a:r>
              <a:rPr lang="en-US"/>
              <a:t>within the selected </a:t>
            </a:r>
            <a:r>
              <a:rPr lang="en-US" i="1"/>
              <a:t>D</a:t>
            </a:r>
            <a:r>
              <a:rPr lang="en-US" i="1" baseline="-25000"/>
              <a:t>n </a:t>
            </a:r>
            <a:r>
              <a:rPr lang="en-US"/>
              <a:t>and </a:t>
            </a:r>
          </a:p>
          <a:p>
            <a:r>
              <a:rPr lang="en-US"/>
              <a:t>within a time period </a:t>
            </a:r>
            <a:r>
              <a:rPr lang="en-US" i="1"/>
              <a:t>t</a:t>
            </a:r>
            <a:r>
              <a:rPr lang="en-US"/>
              <a:t>.</a:t>
            </a:r>
          </a:p>
        </p:txBody>
      </p:sp>
      <p:sp>
        <p:nvSpPr>
          <p:cNvPr id="7" name="Rectangle 6"/>
          <p:cNvSpPr/>
          <p:nvPr/>
        </p:nvSpPr>
        <p:spPr>
          <a:xfrm>
            <a:off x="330199" y="3256068"/>
            <a:ext cx="2011263" cy="1015663"/>
          </a:xfrm>
          <a:prstGeom prst="rect">
            <a:avLst/>
          </a:prstGeom>
        </p:spPr>
        <p:txBody>
          <a:bodyPr wrap="none">
            <a:spAutoFit/>
          </a:bodyPr>
          <a:lstStyle/>
          <a:p>
            <a:r>
              <a:rPr lang="en-US" sz="1200"/>
              <a:t>e := Event</a:t>
            </a:r>
          </a:p>
          <a:p>
            <a:r>
              <a:rPr lang="en-US" sz="1200"/>
              <a:t>ts := Time stamp</a:t>
            </a:r>
          </a:p>
          <a:p>
            <a:r>
              <a:rPr lang="en-US" sz="1200"/>
              <a:t>T := Long Integration Interval</a:t>
            </a:r>
          </a:p>
          <a:p>
            <a:r>
              <a:rPr lang="en-US" sz="1200"/>
              <a:t>t :=  Short Estimation Interval</a:t>
            </a:r>
          </a:p>
          <a:p>
            <a:r>
              <a:rPr lang="en-US" sz="1200"/>
              <a:t>B := Bcookie</a:t>
            </a:r>
          </a:p>
        </p:txBody>
      </p:sp>
    </p:spTree>
    <p:extLst>
      <p:ext uri="{BB962C8B-B14F-4D97-AF65-F5344CB8AC3E}">
        <p14:creationId xmlns:p14="http://schemas.microsoft.com/office/powerpoint/2010/main" val="27379058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11/4/14</a:t>
            </a:r>
          </a:p>
        </p:txBody>
      </p:sp>
      <p:sp>
        <p:nvSpPr>
          <p:cNvPr id="3" name="Footer Placeholder 2"/>
          <p:cNvSpPr>
            <a:spLocks noGrp="1"/>
          </p:cNvSpPr>
          <p:nvPr>
            <p:ph type="ftr" sz="quarter" idx="11"/>
          </p:nvPr>
        </p:nvSpPr>
        <p:spPr/>
        <p:txBody>
          <a:bodyPr/>
          <a:lstStyle/>
          <a:p>
            <a:r>
              <a:rPr lang="en-US"/>
              <a:t>Lee Rhodes, Yahoo Confidential</a:t>
            </a:r>
          </a:p>
        </p:txBody>
      </p:sp>
      <p:sp>
        <p:nvSpPr>
          <p:cNvPr id="4" name="Slide Number Placeholder 3"/>
          <p:cNvSpPr>
            <a:spLocks noGrp="1"/>
          </p:cNvSpPr>
          <p:nvPr>
            <p:ph type="sldNum" sz="quarter" idx="12"/>
          </p:nvPr>
        </p:nvSpPr>
        <p:spPr/>
        <p:txBody>
          <a:bodyPr/>
          <a:lstStyle/>
          <a:p>
            <a:fld id="{18453141-6832-1E40-9A0C-F8B182D8C62D}" type="slidenum">
              <a:rPr lang="en-US"/>
              <a:t>12</a:t>
            </a:fld>
            <a:endParaRPr lang="en-US"/>
          </a:p>
        </p:txBody>
      </p:sp>
      <p:sp>
        <p:nvSpPr>
          <p:cNvPr id="5" name="TextBox 4"/>
          <p:cNvSpPr txBox="1"/>
          <p:nvPr/>
        </p:nvSpPr>
        <p:spPr>
          <a:xfrm>
            <a:off x="622300" y="1644650"/>
            <a:ext cx="6756400" cy="3139321"/>
          </a:xfrm>
          <a:prstGeom prst="rect">
            <a:avLst/>
          </a:prstGeom>
          <a:noFill/>
        </p:spPr>
        <p:txBody>
          <a:bodyPr wrap="square" rtlCol="0">
            <a:spAutoFit/>
          </a:bodyPr>
          <a:lstStyle/>
          <a:p>
            <a:r>
              <a:rPr lang="en-US" b="1"/>
              <a:t>Options to Reservior Sampling</a:t>
            </a:r>
          </a:p>
          <a:p>
            <a:pPr marL="285750" indent="-285750">
              <a:buFont typeface="Arial"/>
              <a:buChar char="•"/>
            </a:pPr>
            <a:r>
              <a:rPr lang="en-US"/>
              <a:t>Simple Reservior, Flat Sampling of Raw Events (Edo’s proposal)</a:t>
            </a:r>
          </a:p>
          <a:p>
            <a:pPr marL="742950" lvl="1" indent="-285750">
              <a:buFont typeface="Arial"/>
              <a:buChar char="•"/>
            </a:pPr>
            <a:r>
              <a:rPr lang="en-US"/>
              <a:t>No Agg</a:t>
            </a:r>
          </a:p>
          <a:p>
            <a:pPr marL="742950" lvl="1" indent="-285750">
              <a:buFont typeface="Arial"/>
              <a:buChar char="•"/>
            </a:pPr>
            <a:r>
              <a:rPr lang="en-US"/>
              <a:t>Partitioned by Base Profiles</a:t>
            </a:r>
          </a:p>
          <a:p>
            <a:pPr marL="285750" indent="-285750">
              <a:buFont typeface="Arial"/>
              <a:buChar char="•"/>
            </a:pPr>
            <a:r>
              <a:rPr lang="en-US"/>
              <a:t>Aggregate across chosen Dimensions</a:t>
            </a:r>
          </a:p>
          <a:p>
            <a:pPr marL="742950" lvl="1" indent="-285750">
              <a:buFont typeface="Arial"/>
              <a:buChar char="•"/>
            </a:pPr>
            <a:r>
              <a:rPr lang="en-US"/>
              <a:t>Much smaller, potentially Exact</a:t>
            </a:r>
          </a:p>
          <a:p>
            <a:pPr marL="742950" lvl="1" indent="-285750">
              <a:buFont typeface="Arial"/>
              <a:buChar char="•"/>
            </a:pPr>
            <a:r>
              <a:rPr lang="en-US"/>
              <a:t>May require Joins</a:t>
            </a:r>
          </a:p>
          <a:p>
            <a:pPr marL="285750" indent="-285750">
              <a:buFont typeface="Arial"/>
              <a:buChar char="•"/>
            </a:pPr>
            <a:r>
              <a:rPr lang="en-US"/>
              <a:t>Aggregate with Weighted Sampling </a:t>
            </a:r>
          </a:p>
          <a:p>
            <a:pPr marL="742950" lvl="1" indent="-285750">
              <a:buFont typeface="Arial"/>
              <a:buChar char="•"/>
            </a:pPr>
            <a:r>
              <a:rPr lang="en-US"/>
              <a:t>VarOpt</a:t>
            </a:r>
          </a:p>
          <a:p>
            <a:pPr marL="742950" lvl="1" indent="-285750">
              <a:buFont typeface="Arial"/>
              <a:buChar char="•"/>
            </a:pPr>
            <a:r>
              <a:rPr lang="en-US"/>
              <a:t>Priority Sampling</a:t>
            </a:r>
          </a:p>
          <a:p>
            <a:pPr marL="742950" lvl="1" indent="-285750">
              <a:buFont typeface="Arial"/>
              <a:buChar char="•"/>
            </a:pPr>
            <a:r>
              <a:rPr lang="en-US"/>
              <a:t>Edith’s WS : Steaming, but 2-pass</a:t>
            </a:r>
          </a:p>
        </p:txBody>
      </p:sp>
    </p:spTree>
    <p:extLst>
      <p:ext uri="{BB962C8B-B14F-4D97-AF65-F5344CB8AC3E}">
        <p14:creationId xmlns:p14="http://schemas.microsoft.com/office/powerpoint/2010/main" val="33854128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711450" y="2200077"/>
            <a:ext cx="679465"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9" name="Right Arrow 8"/>
          <p:cNvSpPr/>
          <p:nvPr/>
        </p:nvSpPr>
        <p:spPr>
          <a:xfrm>
            <a:off x="5975350" y="2200077"/>
            <a:ext cx="330228"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373643" y="1832286"/>
            <a:ext cx="2402071" cy="91940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600" dirty="0">
                <a:solidFill>
                  <a:schemeClr val="tx1"/>
                </a:solidFill>
              </a:rPr>
              <a:t>Analysis </a:t>
            </a:r>
            <a:r>
              <a:rPr lang="en-US" sz="1600" dirty="0" smtClean="0">
                <a:solidFill>
                  <a:schemeClr val="tx1"/>
                </a:solidFill>
              </a:rPr>
              <a:t>Using Set </a:t>
            </a:r>
            <a:r>
              <a:rPr lang="en-US" sz="1600" dirty="0" smtClean="0">
                <a:solidFill>
                  <a:schemeClr val="tx1"/>
                </a:solidFill>
              </a:rPr>
              <a:t>Expressions Across Multiple Theta Sketches</a:t>
            </a:r>
          </a:p>
        </p:txBody>
      </p:sp>
      <p:sp>
        <p:nvSpPr>
          <p:cNvPr id="12" name="TextBox 11"/>
          <p:cNvSpPr txBox="1"/>
          <p:nvPr/>
        </p:nvSpPr>
        <p:spPr>
          <a:xfrm>
            <a:off x="2418957" y="154285"/>
            <a:ext cx="3967753" cy="461665"/>
          </a:xfrm>
          <a:prstGeom prst="rect">
            <a:avLst/>
          </a:prstGeom>
          <a:noFill/>
        </p:spPr>
        <p:txBody>
          <a:bodyPr wrap="none" rtlCol="0">
            <a:spAutoFit/>
          </a:bodyPr>
          <a:lstStyle/>
          <a:p>
            <a:pPr algn="ctr"/>
            <a:r>
              <a:rPr lang="en-US" sz="2400" dirty="0"/>
              <a:t>Core </a:t>
            </a:r>
            <a:r>
              <a:rPr lang="en-US" sz="2400" dirty="0" smtClean="0"/>
              <a:t>Theta Sketch </a:t>
            </a:r>
            <a:r>
              <a:rPr lang="en-US" sz="2400" dirty="0"/>
              <a:t>Technology</a:t>
            </a:r>
          </a:p>
        </p:txBody>
      </p:sp>
      <p:sp>
        <p:nvSpPr>
          <p:cNvPr id="13" name="TextBox 12"/>
          <p:cNvSpPr txBox="1"/>
          <p:nvPr/>
        </p:nvSpPr>
        <p:spPr>
          <a:xfrm>
            <a:off x="3629052" y="1243216"/>
            <a:ext cx="2105012" cy="307777"/>
          </a:xfrm>
          <a:prstGeom prst="rect">
            <a:avLst/>
          </a:prstGeom>
          <a:noFill/>
        </p:spPr>
        <p:txBody>
          <a:bodyPr wrap="square" rtlCol="0">
            <a:spAutoFit/>
          </a:bodyPr>
          <a:lstStyle/>
          <a:p>
            <a:r>
              <a:rPr lang="en-US" sz="1400" dirty="0" smtClean="0"/>
              <a:t>Theta Sketch: k </a:t>
            </a:r>
            <a:r>
              <a:rPr lang="en-US" sz="1400" dirty="0"/>
              <a:t>= </a:t>
            </a:r>
            <a:r>
              <a:rPr lang="en-US" sz="1400" dirty="0"/>
              <a:t>4</a:t>
            </a:r>
            <a:endParaRPr lang="en-US" sz="1400" dirty="0"/>
          </a:p>
        </p:txBody>
      </p:sp>
      <p:sp>
        <p:nvSpPr>
          <p:cNvPr id="14" name="Rounded Rectangle 13"/>
          <p:cNvSpPr/>
          <p:nvPr/>
        </p:nvSpPr>
        <p:spPr>
          <a:xfrm>
            <a:off x="3498484" y="1187449"/>
            <a:ext cx="2400666" cy="2737985"/>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625483" y="3474325"/>
            <a:ext cx="1413203" cy="307777"/>
          </a:xfrm>
          <a:prstGeom prst="rect">
            <a:avLst/>
          </a:prstGeom>
          <a:noFill/>
        </p:spPr>
        <p:txBody>
          <a:bodyPr wrap="square" rtlCol="0">
            <a:spAutoFit/>
          </a:bodyPr>
          <a:lstStyle/>
          <a:p>
            <a:r>
              <a:rPr lang="en-US" sz="1400" dirty="0" err="1"/>
              <a:t>Est</a:t>
            </a:r>
            <a:r>
              <a:rPr lang="en-US" sz="1400" dirty="0" smtClean="0"/>
              <a:t>() </a:t>
            </a:r>
            <a:r>
              <a:rPr lang="en-US" sz="1400" dirty="0"/>
              <a:t>= k /</a:t>
            </a:r>
            <a:r>
              <a:rPr lang="en-US" sz="1400" dirty="0" err="1"/>
              <a:t>θ</a:t>
            </a:r>
            <a:endParaRPr lang="en-US" sz="1400" dirty="0"/>
          </a:p>
        </p:txBody>
      </p:sp>
      <p:graphicFrame>
        <p:nvGraphicFramePr>
          <p:cNvPr id="16" name="Table 15"/>
          <p:cNvGraphicFramePr>
            <a:graphicFrameLocks noGrp="1"/>
          </p:cNvGraphicFramePr>
          <p:nvPr>
            <p:extLst>
              <p:ext uri="{D42A27DB-BD31-4B8C-83A1-F6EECF244321}">
                <p14:modId xmlns:p14="http://schemas.microsoft.com/office/powerpoint/2010/main" val="2949217951"/>
              </p:ext>
            </p:extLst>
          </p:nvPr>
        </p:nvGraphicFramePr>
        <p:xfrm>
          <a:off x="3809254" y="2003240"/>
          <a:ext cx="419479" cy="1483360"/>
        </p:xfrm>
        <a:graphic>
          <a:graphicData uri="http://schemas.openxmlformats.org/drawingml/2006/table">
            <a:tbl>
              <a:tblPr firstRow="1" bandRow="1">
                <a:tableStyleId>{2D5ABB26-0587-4C30-8999-92F81FD0307C}</a:tableStyleId>
              </a:tblPr>
              <a:tblGrid>
                <a:gridCol w="419479"/>
              </a:tblGrid>
              <a:tr h="370840">
                <a:tc>
                  <a:txBody>
                    <a:bodyPr/>
                    <a:lstStyle/>
                    <a:p>
                      <a:r>
                        <a:rPr lang="en-US" sz="1400" dirty="0"/>
                        <a:t>h</a:t>
                      </a:r>
                      <a:r>
                        <a:rPr lang="en-US" sz="1400" dirty="0" smtClean="0"/>
                        <a:t>1</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a:t>h</a:t>
                      </a:r>
                      <a:r>
                        <a:rPr lang="en-US" sz="1400" dirty="0" smtClean="0"/>
                        <a:t>2</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smtClean="0"/>
                        <a:t>h3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0" i="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7" name="TextBox 16"/>
          <p:cNvSpPr txBox="1"/>
          <p:nvPr/>
        </p:nvSpPr>
        <p:spPr>
          <a:xfrm>
            <a:off x="3809254" y="1569331"/>
            <a:ext cx="419479" cy="369332"/>
          </a:xfrm>
          <a:prstGeom prst="rect">
            <a:avLst/>
          </a:prstGeom>
          <a:noFill/>
          <a:ln>
            <a:noFill/>
          </a:ln>
        </p:spPr>
        <p:txBody>
          <a:bodyPr wrap="square" rtlCol="0">
            <a:spAutoFit/>
          </a:bodyPr>
          <a:lstStyle/>
          <a:p>
            <a:pPr algn="ctr"/>
            <a:r>
              <a:rPr lang="en-US" dirty="0" err="1"/>
              <a:t>θ</a:t>
            </a:r>
            <a:endParaRPr lang="en-US" dirty="0"/>
          </a:p>
        </p:txBody>
      </p:sp>
      <p:sp>
        <p:nvSpPr>
          <p:cNvPr id="22" name="TextBox 21"/>
          <p:cNvSpPr txBox="1"/>
          <p:nvPr/>
        </p:nvSpPr>
        <p:spPr>
          <a:xfrm>
            <a:off x="1383309" y="4443376"/>
            <a:ext cx="6815560" cy="1723549"/>
          </a:xfrm>
          <a:prstGeom prst="rect">
            <a:avLst/>
          </a:prstGeom>
          <a:noFill/>
        </p:spPr>
        <p:txBody>
          <a:bodyPr wrap="square" rtlCol="0">
            <a:spAutoFit/>
          </a:bodyPr>
          <a:lstStyle/>
          <a:p>
            <a:pPr marL="285750" indent="-285750">
              <a:buFont typeface="Arial"/>
              <a:buChar char="•"/>
            </a:pPr>
            <a:r>
              <a:rPr lang="en-US" dirty="0"/>
              <a:t>Core Sketches have Built-in Capabilities</a:t>
            </a:r>
          </a:p>
          <a:p>
            <a:pPr marL="742950" lvl="1" indent="-285750">
              <a:buFont typeface="Arial"/>
              <a:buChar char="•"/>
            </a:pPr>
            <a:r>
              <a:rPr lang="en-US" sz="1400" dirty="0"/>
              <a:t>Ideal for counting and Set Operations of Unique Identifiers</a:t>
            </a:r>
          </a:p>
          <a:p>
            <a:pPr marL="742950" lvl="1" indent="-285750">
              <a:buFont typeface="Arial"/>
              <a:buChar char="•"/>
            </a:pPr>
            <a:r>
              <a:rPr lang="en-US" sz="1400" dirty="0"/>
              <a:t>Simple </a:t>
            </a:r>
            <a:r>
              <a:rPr lang="en-US" sz="1400" dirty="0" smtClean="0"/>
              <a:t>sketch size vs</a:t>
            </a:r>
            <a:r>
              <a:rPr lang="en-US" sz="1400" dirty="0"/>
              <a:t>. accuracy trade-offs</a:t>
            </a:r>
          </a:p>
          <a:p>
            <a:pPr marL="742950" lvl="1" indent="-285750">
              <a:buFont typeface="Arial"/>
              <a:buChar char="•"/>
            </a:pPr>
            <a:r>
              <a:rPr lang="en-US" sz="1400" dirty="0"/>
              <a:t>Retained sample of </a:t>
            </a:r>
            <a:r>
              <a:rPr lang="en-US" sz="1400" dirty="0" smtClean="0"/>
              <a:t>hashed identifiers </a:t>
            </a:r>
            <a:r>
              <a:rPr lang="en-US" sz="1400" dirty="0"/>
              <a:t>has uniform random properties</a:t>
            </a:r>
          </a:p>
          <a:p>
            <a:pPr marL="742950" lvl="1" indent="-285750">
              <a:buFont typeface="Arial"/>
              <a:buChar char="•"/>
            </a:pPr>
            <a:r>
              <a:rPr lang="en-US" sz="1400" dirty="0" smtClean="0"/>
              <a:t>Well </a:t>
            </a:r>
            <a:r>
              <a:rPr lang="en-US" sz="1400" dirty="0"/>
              <a:t>understood error properties, backed by </a:t>
            </a:r>
            <a:r>
              <a:rPr lang="en-US" sz="1400" dirty="0" smtClean="0"/>
              <a:t>mathematical </a:t>
            </a:r>
            <a:r>
              <a:rPr lang="en-US" sz="1400" dirty="0"/>
              <a:t>proofs.</a:t>
            </a:r>
          </a:p>
          <a:p>
            <a:pPr marL="742950" lvl="1" indent="-285750">
              <a:buFont typeface="Arial"/>
              <a:buChar char="•"/>
            </a:pPr>
            <a:r>
              <a:rPr lang="en-US" sz="1400" dirty="0"/>
              <a:t>High Performance.  Suitable for both real-time steaming and batch operations.</a:t>
            </a:r>
          </a:p>
          <a:p>
            <a:endParaRPr lang="en-US" dirty="0"/>
          </a:p>
        </p:txBody>
      </p:sp>
      <p:sp>
        <p:nvSpPr>
          <p:cNvPr id="2" name="Date Placeholder 1"/>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2</a:t>
            </a:fld>
            <a:endParaRPr lang="en-US"/>
          </a:p>
        </p:txBody>
      </p:sp>
      <p:sp>
        <p:nvSpPr>
          <p:cNvPr id="18" name="TextBox 17"/>
          <p:cNvSpPr txBox="1"/>
          <p:nvPr/>
        </p:nvSpPr>
        <p:spPr>
          <a:xfrm>
            <a:off x="508000" y="3003353"/>
            <a:ext cx="2469021" cy="738664"/>
          </a:xfrm>
          <a:prstGeom prst="rect">
            <a:avLst/>
          </a:prstGeom>
          <a:noFill/>
        </p:spPr>
        <p:txBody>
          <a:bodyPr wrap="square" rtlCol="0">
            <a:spAutoFit/>
          </a:bodyPr>
          <a:lstStyle/>
          <a:p>
            <a:pPr algn="r"/>
            <a:r>
              <a:rPr lang="en-US" sz="1400" dirty="0" smtClean="0"/>
              <a:t>Internal Hashed Identifiers</a:t>
            </a:r>
            <a:br>
              <a:rPr lang="en-US" sz="1400" dirty="0" smtClean="0"/>
            </a:br>
            <a:r>
              <a:rPr lang="en-US" sz="1400" dirty="0" smtClean="0"/>
              <a:t>represents a uniform random sample of uniques</a:t>
            </a:r>
          </a:p>
        </p:txBody>
      </p:sp>
      <p:sp>
        <p:nvSpPr>
          <p:cNvPr id="19" name="TextBox 18"/>
          <p:cNvSpPr txBox="1"/>
          <p:nvPr/>
        </p:nvSpPr>
        <p:spPr>
          <a:xfrm>
            <a:off x="606735" y="1322575"/>
            <a:ext cx="2370286" cy="523220"/>
          </a:xfrm>
          <a:prstGeom prst="rect">
            <a:avLst/>
          </a:prstGeom>
          <a:noFill/>
        </p:spPr>
        <p:txBody>
          <a:bodyPr wrap="square" rtlCol="0">
            <a:spAutoFit/>
          </a:bodyPr>
          <a:lstStyle/>
          <a:p>
            <a:pPr algn="r"/>
            <a:r>
              <a:rPr lang="en-US" sz="1400" dirty="0" smtClean="0"/>
              <a:t>Effective Sampling Rate</a:t>
            </a:r>
            <a:br>
              <a:rPr lang="en-US" sz="1400" dirty="0" smtClean="0"/>
            </a:br>
            <a:r>
              <a:rPr lang="en-US" sz="1400" dirty="0" smtClean="0"/>
              <a:t>Determined by the Sketch</a:t>
            </a:r>
            <a:endParaRPr lang="en-US" sz="1400" dirty="0"/>
          </a:p>
        </p:txBody>
      </p:sp>
      <p:cxnSp>
        <p:nvCxnSpPr>
          <p:cNvPr id="11" name="Straight Arrow Connector 10"/>
          <p:cNvCxnSpPr>
            <a:stCxn id="19" idx="3"/>
            <a:endCxn id="17" idx="1"/>
          </p:cNvCxnSpPr>
          <p:nvPr/>
        </p:nvCxnSpPr>
        <p:spPr>
          <a:xfrm>
            <a:off x="2977021" y="1584185"/>
            <a:ext cx="832233" cy="169812"/>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054076" y="1247372"/>
            <a:ext cx="2632724" cy="307777"/>
          </a:xfrm>
          <a:prstGeom prst="rect">
            <a:avLst/>
          </a:prstGeom>
          <a:noFill/>
        </p:spPr>
        <p:txBody>
          <a:bodyPr wrap="square" rtlCol="0">
            <a:spAutoFit/>
          </a:bodyPr>
          <a:lstStyle/>
          <a:p>
            <a:r>
              <a:rPr lang="en-US" sz="1400" dirty="0"/>
              <a:t>k</a:t>
            </a:r>
            <a:r>
              <a:rPr lang="en-US" sz="1400" dirty="0" smtClean="0"/>
              <a:t>: </a:t>
            </a:r>
            <a:r>
              <a:rPr lang="en-US" sz="1400" dirty="0" smtClean="0"/>
              <a:t>Trade-off of size / accuracy</a:t>
            </a:r>
            <a:endParaRPr lang="en-US" sz="1400" dirty="0"/>
          </a:p>
        </p:txBody>
      </p:sp>
      <p:cxnSp>
        <p:nvCxnSpPr>
          <p:cNvPr id="23" name="Straight Arrow Connector 22"/>
          <p:cNvCxnSpPr>
            <a:stCxn id="21" idx="1"/>
            <a:endCxn id="13" idx="3"/>
          </p:cNvCxnSpPr>
          <p:nvPr/>
        </p:nvCxnSpPr>
        <p:spPr>
          <a:xfrm flipH="1" flipV="1">
            <a:off x="5734064" y="1397105"/>
            <a:ext cx="320012" cy="4156"/>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1098550" y="1969804"/>
            <a:ext cx="1534216" cy="646986"/>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600" dirty="0" smtClean="0">
                <a:solidFill>
                  <a:schemeClr val="tx1"/>
                </a:solidFill>
              </a:rPr>
              <a:t>Raw Stream of</a:t>
            </a:r>
            <a:br>
              <a:rPr lang="en-US" sz="1600" dirty="0" smtClean="0">
                <a:solidFill>
                  <a:schemeClr val="tx1"/>
                </a:solidFill>
              </a:rPr>
            </a:br>
            <a:r>
              <a:rPr lang="en-US" sz="1600" dirty="0" smtClean="0">
                <a:solidFill>
                  <a:schemeClr val="tx1"/>
                </a:solidFill>
              </a:rPr>
              <a:t>Uniques</a:t>
            </a:r>
            <a:endParaRPr lang="en-US" sz="1600" dirty="0" smtClean="0">
              <a:solidFill>
                <a:schemeClr val="tx1"/>
              </a:solidFill>
            </a:endParaRPr>
          </a:p>
        </p:txBody>
      </p:sp>
      <p:cxnSp>
        <p:nvCxnSpPr>
          <p:cNvPr id="26" name="Straight Arrow Connector 25"/>
          <p:cNvCxnSpPr>
            <a:stCxn id="18" idx="3"/>
            <a:endCxn id="16" idx="1"/>
          </p:cNvCxnSpPr>
          <p:nvPr/>
        </p:nvCxnSpPr>
        <p:spPr>
          <a:xfrm flipV="1">
            <a:off x="2977021" y="2744920"/>
            <a:ext cx="832233" cy="627765"/>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7354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p:nvPr/>
        </p:nvCxnSpPr>
        <p:spPr>
          <a:xfrm>
            <a:off x="4784966" y="2069638"/>
            <a:ext cx="6502" cy="1907845"/>
          </a:xfrm>
          <a:prstGeom prst="straightConnector1">
            <a:avLst/>
          </a:prstGeom>
          <a:ln>
            <a:solidFill>
              <a:schemeClr val="tx1">
                <a:alpha val="50000"/>
              </a:schemeClr>
            </a:solidFill>
            <a:prstDash val="sysDash"/>
            <a:tailEnd type="stealth" w="lg" len="lg"/>
          </a:ln>
          <a:effectLst/>
        </p:spPr>
        <p:style>
          <a:lnRef idx="2">
            <a:schemeClr val="accent1"/>
          </a:lnRef>
          <a:fillRef idx="0">
            <a:schemeClr val="accent1"/>
          </a:fillRef>
          <a:effectRef idx="1">
            <a:schemeClr val="accent1"/>
          </a:effectRef>
          <a:fontRef idx="minor">
            <a:schemeClr val="tx1"/>
          </a:fontRef>
        </p:style>
      </p:cxnSp>
      <p:sp>
        <p:nvSpPr>
          <p:cNvPr id="7" name="Right Arrow 6"/>
          <p:cNvSpPr/>
          <p:nvPr/>
        </p:nvSpPr>
        <p:spPr>
          <a:xfrm>
            <a:off x="2470149" y="2696862"/>
            <a:ext cx="518143"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ight Arrow 8"/>
          <p:cNvSpPr/>
          <p:nvPr/>
        </p:nvSpPr>
        <p:spPr>
          <a:xfrm>
            <a:off x="5755598" y="1794068"/>
            <a:ext cx="366183"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172583" y="1144130"/>
            <a:ext cx="2463798" cy="1736646"/>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lIns="0" rIns="0" rtlCol="0" anchor="ctr">
            <a:spAutoFit/>
          </a:bodyPr>
          <a:lstStyle/>
          <a:p>
            <a:pPr algn="ctr"/>
            <a:r>
              <a:rPr lang="en-US" sz="1600" dirty="0">
                <a:solidFill>
                  <a:schemeClr val="tx1"/>
                </a:solidFill>
              </a:rPr>
              <a:t>Analysis using </a:t>
            </a:r>
            <a:r>
              <a:rPr lang="en-US" sz="1600" dirty="0" smtClean="0">
                <a:solidFill>
                  <a:schemeClr val="tx1"/>
                </a:solidFill>
              </a:rPr>
              <a:t>Set </a:t>
            </a:r>
            <a:r>
              <a:rPr lang="en-US" sz="1600" dirty="0" smtClean="0">
                <a:solidFill>
                  <a:schemeClr val="tx1"/>
                </a:solidFill>
              </a:rPr>
              <a:t>Expressions Across </a:t>
            </a:r>
          </a:p>
          <a:p>
            <a:pPr algn="ctr"/>
            <a:r>
              <a:rPr lang="en-US" sz="1600" dirty="0" smtClean="0">
                <a:solidFill>
                  <a:schemeClr val="tx1"/>
                </a:solidFill>
              </a:rPr>
              <a:t>Multiple Tuple Sketches</a:t>
            </a:r>
            <a:br>
              <a:rPr lang="en-US" sz="1600" dirty="0" smtClean="0">
                <a:solidFill>
                  <a:schemeClr val="tx1"/>
                </a:solidFill>
              </a:rPr>
            </a:br>
            <a:r>
              <a:rPr lang="en-US" sz="1600" dirty="0" smtClean="0">
                <a:solidFill>
                  <a:schemeClr val="tx1"/>
                </a:solidFill>
              </a:rPr>
              <a:t>&amp; </a:t>
            </a:r>
          </a:p>
          <a:p>
            <a:pPr algn="ctr"/>
            <a:r>
              <a:rPr lang="en-US" sz="1600" dirty="0" smtClean="0">
                <a:solidFill>
                  <a:schemeClr val="tx1"/>
                </a:solidFill>
              </a:rPr>
              <a:t>Arbitrary Select Operations</a:t>
            </a:r>
            <a:br>
              <a:rPr lang="en-US" sz="1600" dirty="0" smtClean="0">
                <a:solidFill>
                  <a:schemeClr val="tx1"/>
                </a:solidFill>
              </a:rPr>
            </a:br>
            <a:r>
              <a:rPr lang="en-US" sz="1600" dirty="0" smtClean="0">
                <a:solidFill>
                  <a:schemeClr val="tx1"/>
                </a:solidFill>
              </a:rPr>
              <a:t>within a Tuple Sketch</a:t>
            </a:r>
            <a:endParaRPr lang="en-US" sz="1600" dirty="0" smtClean="0">
              <a:solidFill>
                <a:schemeClr val="tx1"/>
              </a:solidFill>
            </a:endParaRPr>
          </a:p>
        </p:txBody>
      </p:sp>
      <p:sp>
        <p:nvSpPr>
          <p:cNvPr id="12" name="TextBox 11"/>
          <p:cNvSpPr txBox="1"/>
          <p:nvPr/>
        </p:nvSpPr>
        <p:spPr>
          <a:xfrm>
            <a:off x="1133782" y="154285"/>
            <a:ext cx="6538118" cy="461665"/>
          </a:xfrm>
          <a:prstGeom prst="rect">
            <a:avLst/>
          </a:prstGeom>
          <a:noFill/>
        </p:spPr>
        <p:txBody>
          <a:bodyPr wrap="none" rtlCol="0">
            <a:spAutoFit/>
          </a:bodyPr>
          <a:lstStyle/>
          <a:p>
            <a:pPr algn="ctr"/>
            <a:r>
              <a:rPr lang="en-US" sz="2400" dirty="0" smtClean="0"/>
              <a:t>Associative Behavior Analysis Using Tuple </a:t>
            </a:r>
            <a:r>
              <a:rPr lang="en-US" sz="2400" dirty="0" smtClean="0"/>
              <a:t>Sketches</a:t>
            </a:r>
            <a:endParaRPr lang="en-US" sz="2400" dirty="0"/>
          </a:p>
        </p:txBody>
      </p:sp>
      <p:sp>
        <p:nvSpPr>
          <p:cNvPr id="13" name="TextBox 12"/>
          <p:cNvSpPr txBox="1"/>
          <p:nvPr/>
        </p:nvSpPr>
        <p:spPr>
          <a:xfrm>
            <a:off x="3254770" y="1174358"/>
            <a:ext cx="2201716" cy="338554"/>
          </a:xfrm>
          <a:prstGeom prst="rect">
            <a:avLst/>
          </a:prstGeom>
          <a:noFill/>
        </p:spPr>
        <p:txBody>
          <a:bodyPr wrap="square" rtlCol="0">
            <a:spAutoFit/>
          </a:bodyPr>
          <a:lstStyle/>
          <a:p>
            <a:r>
              <a:rPr lang="en-US" sz="1600" dirty="0" smtClean="0"/>
              <a:t>Tuple Sketch: k= </a:t>
            </a:r>
            <a:r>
              <a:rPr lang="en-US" sz="1600" dirty="0"/>
              <a:t>4</a:t>
            </a:r>
            <a:endParaRPr lang="en-US" sz="1600" dirty="0"/>
          </a:p>
        </p:txBody>
      </p:sp>
      <p:sp>
        <p:nvSpPr>
          <p:cNvPr id="14" name="Rounded Rectangle 13"/>
          <p:cNvSpPr/>
          <p:nvPr/>
        </p:nvSpPr>
        <p:spPr>
          <a:xfrm>
            <a:off x="3124200" y="1172469"/>
            <a:ext cx="2540381" cy="3294992"/>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187700" y="3640417"/>
            <a:ext cx="1244981" cy="338554"/>
          </a:xfrm>
          <a:prstGeom prst="rect">
            <a:avLst/>
          </a:prstGeom>
          <a:noFill/>
        </p:spPr>
        <p:txBody>
          <a:bodyPr wrap="square" rtlCol="0">
            <a:spAutoFit/>
          </a:bodyPr>
          <a:lstStyle/>
          <a:p>
            <a:r>
              <a:rPr lang="en-US" sz="1600" dirty="0" err="1"/>
              <a:t>Est</a:t>
            </a:r>
            <a:r>
              <a:rPr lang="en-US" sz="1600" dirty="0" smtClean="0"/>
              <a:t>() </a:t>
            </a:r>
            <a:r>
              <a:rPr lang="en-US" sz="1600" dirty="0"/>
              <a:t>= k /</a:t>
            </a:r>
            <a:r>
              <a:rPr lang="en-US" sz="1600" dirty="0" err="1"/>
              <a:t>θ</a:t>
            </a:r>
            <a:endParaRPr lang="en-US" sz="1600" dirty="0"/>
          </a:p>
        </p:txBody>
      </p:sp>
      <p:sp>
        <p:nvSpPr>
          <p:cNvPr id="17" name="TextBox 16"/>
          <p:cNvSpPr txBox="1"/>
          <p:nvPr/>
        </p:nvSpPr>
        <p:spPr>
          <a:xfrm>
            <a:off x="3434971" y="1773523"/>
            <a:ext cx="419479" cy="369332"/>
          </a:xfrm>
          <a:prstGeom prst="rect">
            <a:avLst/>
          </a:prstGeom>
          <a:noFill/>
          <a:ln>
            <a:noFill/>
          </a:ln>
        </p:spPr>
        <p:txBody>
          <a:bodyPr wrap="square" rtlCol="0">
            <a:spAutoFit/>
          </a:bodyPr>
          <a:lstStyle/>
          <a:p>
            <a:pPr algn="ctr"/>
            <a:r>
              <a:rPr lang="en-US"/>
              <a:t>θ</a:t>
            </a:r>
          </a:p>
        </p:txBody>
      </p:sp>
      <p:sp>
        <p:nvSpPr>
          <p:cNvPr id="22" name="TextBox 21"/>
          <p:cNvSpPr txBox="1"/>
          <p:nvPr/>
        </p:nvSpPr>
        <p:spPr>
          <a:xfrm>
            <a:off x="989608" y="4767883"/>
            <a:ext cx="7697192" cy="1661994"/>
          </a:xfrm>
          <a:prstGeom prst="rect">
            <a:avLst/>
          </a:prstGeom>
          <a:noFill/>
        </p:spPr>
        <p:txBody>
          <a:bodyPr wrap="square" rtlCol="0">
            <a:spAutoFit/>
          </a:bodyPr>
          <a:lstStyle/>
          <a:p>
            <a:r>
              <a:rPr lang="en-US" dirty="0" smtClean="0"/>
              <a:t>Tuple </a:t>
            </a:r>
            <a:r>
              <a:rPr lang="en-US" dirty="0"/>
              <a:t>Sketches have </a:t>
            </a:r>
            <a:r>
              <a:rPr lang="en-US" dirty="0" smtClean="0"/>
              <a:t>Extended Capabilities</a:t>
            </a:r>
            <a:endParaRPr lang="en-US" dirty="0"/>
          </a:p>
          <a:p>
            <a:pPr marL="342900" lvl="1" indent="-114300">
              <a:buFont typeface="Arial"/>
              <a:buChar char="•"/>
            </a:pPr>
            <a:r>
              <a:rPr lang="en-US" sz="1400" dirty="0"/>
              <a:t>Ideal for </a:t>
            </a:r>
            <a:r>
              <a:rPr lang="en-US" sz="1400" dirty="0" smtClean="0"/>
              <a:t>collecting a uniform sample of identifiers with additive attributes (e.g., counters).</a:t>
            </a:r>
          </a:p>
          <a:p>
            <a:pPr marL="342900" lvl="1" indent="-114300">
              <a:buFont typeface="Arial"/>
              <a:buChar char="•"/>
            </a:pPr>
            <a:r>
              <a:rPr lang="en-US" sz="1400" dirty="0" smtClean="0"/>
              <a:t>The Summary Objects are defined by the user developer by extending base Tuple Sketch classes</a:t>
            </a:r>
            <a:br>
              <a:rPr lang="en-US" sz="1400" dirty="0" smtClean="0"/>
            </a:br>
            <a:r>
              <a:rPr lang="en-US" sz="1400" dirty="0" smtClean="0"/>
              <a:t>and can have multiple columns.</a:t>
            </a:r>
            <a:endParaRPr lang="en-US" sz="1400" dirty="0"/>
          </a:p>
          <a:p>
            <a:pPr marL="342900" lvl="1" indent="-114300">
              <a:buFont typeface="Arial"/>
              <a:buChar char="•"/>
            </a:pPr>
            <a:r>
              <a:rPr lang="en-US" sz="1400" dirty="0" smtClean="0"/>
              <a:t>The user developer defines the rules for updating Summary Objects, </a:t>
            </a:r>
            <a:br>
              <a:rPr lang="en-US" sz="1400" dirty="0" smtClean="0"/>
            </a:br>
            <a:r>
              <a:rPr lang="en-US" sz="1400" dirty="0" smtClean="0"/>
              <a:t>and the rules for set operations.</a:t>
            </a:r>
            <a:endParaRPr lang="en-US" sz="1400" dirty="0"/>
          </a:p>
          <a:p>
            <a:pPr marL="342900" lvl="1" indent="-114300">
              <a:buFont typeface="Arial"/>
              <a:buChar char="•"/>
            </a:pPr>
            <a:r>
              <a:rPr lang="en-US" sz="1400" dirty="0"/>
              <a:t>High Performance.  Suitable for both real-time steaming and batch operations</a:t>
            </a:r>
            <a:r>
              <a:rPr lang="en-US" sz="1400" dirty="0" smtClean="0"/>
              <a:t>.</a:t>
            </a:r>
            <a:endParaRPr lang="en-US" sz="1400" dirty="0"/>
          </a:p>
        </p:txBody>
      </p:sp>
      <p:sp>
        <p:nvSpPr>
          <p:cNvPr id="2" name="Date Placeholder 1"/>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3</a:t>
            </a:fld>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2161091255"/>
              </p:ext>
            </p:extLst>
          </p:nvPr>
        </p:nvGraphicFramePr>
        <p:xfrm>
          <a:off x="4566072" y="2147897"/>
          <a:ext cx="692092" cy="1483360"/>
        </p:xfrm>
        <a:graphic>
          <a:graphicData uri="http://schemas.openxmlformats.org/drawingml/2006/table">
            <a:tbl>
              <a:tblPr firstRow="1" bandRow="1">
                <a:tableStyleId>{2D5ABB26-0587-4C30-8999-92F81FD0307C}</a:tableStyleId>
              </a:tblPr>
              <a:tblGrid>
                <a:gridCol w="346046"/>
                <a:gridCol w="346046"/>
              </a:tblGrid>
              <a:tr h="370840">
                <a:tc>
                  <a:txBody>
                    <a:bodyPr/>
                    <a:lstStyle/>
                    <a:p>
                      <a:r>
                        <a:rPr lang="en-US" sz="1400" b="0" i="0" dirty="0" smtClean="0">
                          <a:sym typeface="Wingdings"/>
                        </a:rPr>
                        <a:t>x</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s-IS" sz="1400" b="0" i="0" dirty="0" smtClean="0"/>
                        <a:t>…</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805569131"/>
              </p:ext>
            </p:extLst>
          </p:nvPr>
        </p:nvGraphicFramePr>
        <p:xfrm>
          <a:off x="3434971" y="2147897"/>
          <a:ext cx="813180" cy="148336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dirty="0"/>
                        <a:t>h</a:t>
                      </a:r>
                      <a:r>
                        <a:rPr lang="en-US" sz="1400" dirty="0" smtClean="0"/>
                        <a:t>1</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sym typeface="Wingdings"/>
                        </a:rPr>
                        <a:t></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a:t>h</a:t>
                      </a:r>
                      <a:r>
                        <a:rPr lang="en-US" sz="1400" dirty="0" smtClean="0"/>
                        <a:t>2</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a:t>h</a:t>
                      </a:r>
                      <a:r>
                        <a:rPr lang="en-US" sz="1400" dirty="0" smtClean="0"/>
                        <a:t>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ym typeface="Wingdings"/>
                        </a:rPr>
                        <a:t></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0" i="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ym typeface="Wingdings"/>
                        </a:rPr>
                        <a:t></a:t>
                      </a:r>
                      <a:endParaRPr lang="en-US" sz="1400" b="0" i="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23" name="Straight Arrow Connector 22"/>
          <p:cNvCxnSpPr/>
          <p:nvPr/>
        </p:nvCxnSpPr>
        <p:spPr>
          <a:xfrm>
            <a:off x="4248151" y="2339093"/>
            <a:ext cx="31565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248151" y="2696863"/>
            <a:ext cx="317921"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248151" y="3056643"/>
            <a:ext cx="31565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250417" y="3437643"/>
            <a:ext cx="31565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902938" y="3532893"/>
            <a:ext cx="2675086" cy="738664"/>
          </a:xfrm>
          <a:prstGeom prst="rect">
            <a:avLst/>
          </a:prstGeom>
          <a:noFill/>
        </p:spPr>
        <p:txBody>
          <a:bodyPr wrap="square" rtlCol="0">
            <a:spAutoFit/>
          </a:bodyPr>
          <a:lstStyle/>
          <a:p>
            <a:r>
              <a:rPr lang="en-US" sz="1400" dirty="0" smtClean="0"/>
              <a:t>Summary Objects  can be treated as a uniform random sample of the uniques with attributes</a:t>
            </a:r>
            <a:endParaRPr lang="en-US" sz="1400" dirty="0"/>
          </a:p>
        </p:txBody>
      </p:sp>
      <p:sp>
        <p:nvSpPr>
          <p:cNvPr id="32" name="TextBox 31"/>
          <p:cNvSpPr txBox="1"/>
          <p:nvPr/>
        </p:nvSpPr>
        <p:spPr>
          <a:xfrm>
            <a:off x="4354745" y="1546418"/>
            <a:ext cx="1101741" cy="523220"/>
          </a:xfrm>
          <a:prstGeom prst="rect">
            <a:avLst/>
          </a:prstGeom>
          <a:noFill/>
        </p:spPr>
        <p:txBody>
          <a:bodyPr wrap="square" rtlCol="0">
            <a:spAutoFit/>
          </a:bodyPr>
          <a:lstStyle/>
          <a:p>
            <a:pPr algn="ctr"/>
            <a:r>
              <a:rPr lang="en-US" sz="1400" dirty="0" smtClean="0"/>
              <a:t>Summary</a:t>
            </a:r>
            <a:br>
              <a:rPr lang="en-US" sz="1400" dirty="0" smtClean="0"/>
            </a:br>
            <a:r>
              <a:rPr lang="en-US" sz="1400" dirty="0" smtClean="0"/>
              <a:t>Objects</a:t>
            </a:r>
            <a:endParaRPr lang="en-US" sz="1400" dirty="0"/>
          </a:p>
        </p:txBody>
      </p:sp>
      <p:sp>
        <p:nvSpPr>
          <p:cNvPr id="38" name="TextBox 37"/>
          <p:cNvSpPr txBox="1"/>
          <p:nvPr/>
        </p:nvSpPr>
        <p:spPr>
          <a:xfrm>
            <a:off x="3495689" y="3977483"/>
            <a:ext cx="2283192" cy="338554"/>
          </a:xfrm>
          <a:prstGeom prst="rect">
            <a:avLst/>
          </a:prstGeom>
          <a:noFill/>
        </p:spPr>
        <p:txBody>
          <a:bodyPr wrap="square" rtlCol="0">
            <a:spAutoFit/>
          </a:bodyPr>
          <a:lstStyle/>
          <a:p>
            <a:r>
              <a:rPr lang="en-US" sz="1600" dirty="0" err="1"/>
              <a:t>Est</a:t>
            </a:r>
            <a:r>
              <a:rPr lang="en-US" sz="1600" dirty="0" smtClean="0"/>
              <a:t>(</a:t>
            </a:r>
            <a:r>
              <a:rPr lang="en-US" sz="1600" dirty="0" err="1" smtClean="0"/>
              <a:t>attr</a:t>
            </a:r>
            <a:r>
              <a:rPr lang="en-US" sz="1600" dirty="0" smtClean="0"/>
              <a:t> x) </a:t>
            </a:r>
            <a:r>
              <a:rPr lang="en-US" sz="1600" dirty="0"/>
              <a:t>= </a:t>
            </a:r>
            <a:r>
              <a:rPr lang="en-US" sz="1600" dirty="0" err="1" smtClean="0"/>
              <a:t>Σ</a:t>
            </a:r>
            <a:r>
              <a:rPr lang="en-US" sz="1600" dirty="0" smtClean="0"/>
              <a:t>(x) </a:t>
            </a:r>
            <a:r>
              <a:rPr lang="en-US" sz="1600" dirty="0"/>
              <a:t>/</a:t>
            </a:r>
            <a:r>
              <a:rPr lang="en-US" sz="1600" dirty="0" err="1"/>
              <a:t>θ</a:t>
            </a:r>
            <a:endParaRPr lang="en-US" sz="1600" dirty="0"/>
          </a:p>
        </p:txBody>
      </p:sp>
      <p:cxnSp>
        <p:nvCxnSpPr>
          <p:cNvPr id="41" name="Straight Arrow Connector 40"/>
          <p:cNvCxnSpPr/>
          <p:nvPr/>
        </p:nvCxnSpPr>
        <p:spPr>
          <a:xfrm flipH="1" flipV="1">
            <a:off x="5315331" y="3121261"/>
            <a:ext cx="857251" cy="411632"/>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539750" y="2339093"/>
            <a:ext cx="1930399" cy="91940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600" dirty="0" smtClean="0">
                <a:solidFill>
                  <a:schemeClr val="tx1"/>
                </a:solidFill>
              </a:rPr>
              <a:t>Raw Stream of</a:t>
            </a:r>
            <a:br>
              <a:rPr lang="en-US" sz="1600" dirty="0" smtClean="0">
                <a:solidFill>
                  <a:schemeClr val="tx1"/>
                </a:solidFill>
              </a:rPr>
            </a:br>
            <a:r>
              <a:rPr lang="en-US" sz="1600" dirty="0" smtClean="0">
                <a:solidFill>
                  <a:schemeClr val="tx1"/>
                </a:solidFill>
              </a:rPr>
              <a:t>Uniques with</a:t>
            </a:r>
            <a:br>
              <a:rPr lang="en-US" sz="1600" dirty="0" smtClean="0">
                <a:solidFill>
                  <a:schemeClr val="tx1"/>
                </a:solidFill>
              </a:rPr>
            </a:br>
            <a:r>
              <a:rPr lang="en-US" sz="1600" dirty="0" smtClean="0">
                <a:solidFill>
                  <a:schemeClr val="tx1"/>
                </a:solidFill>
              </a:rPr>
              <a:t>Additive Attributes</a:t>
            </a:r>
            <a:endParaRPr lang="en-US" sz="1600" dirty="0" smtClean="0">
              <a:solidFill>
                <a:schemeClr val="tx1"/>
              </a:solidFill>
            </a:endParaRPr>
          </a:p>
        </p:txBody>
      </p:sp>
      <p:graphicFrame>
        <p:nvGraphicFramePr>
          <p:cNvPr id="45" name="Table 44"/>
          <p:cNvGraphicFramePr>
            <a:graphicFrameLocks noGrp="1"/>
          </p:cNvGraphicFramePr>
          <p:nvPr>
            <p:extLst>
              <p:ext uri="{D42A27DB-BD31-4B8C-83A1-F6EECF244321}">
                <p14:modId xmlns:p14="http://schemas.microsoft.com/office/powerpoint/2010/main" val="3016193480"/>
              </p:ext>
            </p:extLst>
          </p:nvPr>
        </p:nvGraphicFramePr>
        <p:xfrm>
          <a:off x="989608" y="3308700"/>
          <a:ext cx="1093191" cy="370840"/>
        </p:xfrm>
        <a:graphic>
          <a:graphicData uri="http://schemas.openxmlformats.org/drawingml/2006/table">
            <a:tbl>
              <a:tblPr firstRow="1" bandRow="1">
                <a:tableStyleId>{2D5ABB26-0587-4C30-8999-92F81FD0307C}</a:tableStyleId>
              </a:tblPr>
              <a:tblGrid>
                <a:gridCol w="364397"/>
                <a:gridCol w="364397"/>
                <a:gridCol w="364397"/>
              </a:tblGrid>
              <a:tr h="370840">
                <a:tc>
                  <a:txBody>
                    <a:bodyPr/>
                    <a:lstStyle/>
                    <a:p>
                      <a:r>
                        <a:rPr lang="en-US" sz="1400" b="0" i="0" dirty="0" smtClean="0">
                          <a:sym typeface="Wingdings"/>
                        </a:rPr>
                        <a:t>ID</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dirty="0" smtClean="0"/>
                        <a:t>x</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s-IS" sz="1400" b="0" i="0" dirty="0" smtClean="0"/>
                        <a:t>…</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9519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4997259" y="2505799"/>
            <a:ext cx="49568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787517" y="154285"/>
            <a:ext cx="5230669" cy="461665"/>
          </a:xfrm>
          <a:prstGeom prst="rect">
            <a:avLst/>
          </a:prstGeom>
          <a:noFill/>
        </p:spPr>
        <p:txBody>
          <a:bodyPr wrap="none" rtlCol="0">
            <a:spAutoFit/>
          </a:bodyPr>
          <a:lstStyle/>
          <a:p>
            <a:pPr algn="ctr"/>
            <a:r>
              <a:rPr lang="en-US" sz="2400" dirty="0" smtClean="0"/>
              <a:t>Why Not Joins And </a:t>
            </a:r>
            <a:r>
              <a:rPr lang="en-US" sz="2400" dirty="0"/>
              <a:t>O</a:t>
            </a:r>
            <a:r>
              <a:rPr lang="en-US" sz="2400" dirty="0" smtClean="0"/>
              <a:t>ther DB Operations</a:t>
            </a:r>
            <a:endParaRPr lang="en-US" sz="2400" dirty="0"/>
          </a:p>
        </p:txBody>
      </p:sp>
      <p:sp>
        <p:nvSpPr>
          <p:cNvPr id="22" name="TextBox 21"/>
          <p:cNvSpPr txBox="1"/>
          <p:nvPr/>
        </p:nvSpPr>
        <p:spPr>
          <a:xfrm>
            <a:off x="989608" y="4767883"/>
            <a:ext cx="7697192" cy="1661994"/>
          </a:xfrm>
          <a:prstGeom prst="rect">
            <a:avLst/>
          </a:prstGeom>
          <a:noFill/>
        </p:spPr>
        <p:txBody>
          <a:bodyPr wrap="square" rtlCol="0">
            <a:spAutoFit/>
          </a:bodyPr>
          <a:lstStyle/>
          <a:p>
            <a:r>
              <a:rPr lang="en-US" dirty="0" smtClean="0"/>
              <a:t>Tuple </a:t>
            </a:r>
            <a:r>
              <a:rPr lang="en-US" dirty="0"/>
              <a:t>Sketches have </a:t>
            </a:r>
            <a:r>
              <a:rPr lang="en-US" dirty="0" smtClean="0"/>
              <a:t>Extended Capabilities</a:t>
            </a:r>
            <a:endParaRPr lang="en-US" dirty="0"/>
          </a:p>
          <a:p>
            <a:pPr marL="342900" lvl="1" indent="-114300">
              <a:buFont typeface="Arial"/>
              <a:buChar char="•"/>
            </a:pPr>
            <a:r>
              <a:rPr lang="en-US" sz="1400" dirty="0"/>
              <a:t>Ideal for </a:t>
            </a:r>
            <a:r>
              <a:rPr lang="en-US" sz="1400" dirty="0" smtClean="0"/>
              <a:t>collecting a uniform sample of identifiers with additive attributes (e.g., counters).</a:t>
            </a:r>
          </a:p>
          <a:p>
            <a:pPr marL="342900" lvl="1" indent="-114300">
              <a:buFont typeface="Arial"/>
              <a:buChar char="•"/>
            </a:pPr>
            <a:r>
              <a:rPr lang="en-US" sz="1400" dirty="0" smtClean="0"/>
              <a:t>The Summary Objects are defined by the user developer by extending base Tuple Sketch classes</a:t>
            </a:r>
            <a:br>
              <a:rPr lang="en-US" sz="1400" dirty="0" smtClean="0"/>
            </a:br>
            <a:r>
              <a:rPr lang="en-US" sz="1400" dirty="0" smtClean="0"/>
              <a:t>and can have multiple columns.</a:t>
            </a:r>
            <a:endParaRPr lang="en-US" sz="1400" dirty="0"/>
          </a:p>
          <a:p>
            <a:pPr marL="342900" lvl="1" indent="-114300">
              <a:buFont typeface="Arial"/>
              <a:buChar char="•"/>
            </a:pPr>
            <a:r>
              <a:rPr lang="en-US" sz="1400" dirty="0" smtClean="0"/>
              <a:t>The user developer defines the rules for updating Summary Objects, </a:t>
            </a:r>
            <a:br>
              <a:rPr lang="en-US" sz="1400" dirty="0" smtClean="0"/>
            </a:br>
            <a:r>
              <a:rPr lang="en-US" sz="1400" dirty="0" smtClean="0"/>
              <a:t>and the rules for set operations.</a:t>
            </a:r>
            <a:endParaRPr lang="en-US" sz="1400" dirty="0"/>
          </a:p>
          <a:p>
            <a:pPr marL="342900" lvl="1" indent="-114300">
              <a:buFont typeface="Arial"/>
              <a:buChar char="•"/>
            </a:pPr>
            <a:r>
              <a:rPr lang="en-US" sz="1400" dirty="0"/>
              <a:t>High Performance.  Suitable for both real-time steaming and batch operations</a:t>
            </a:r>
            <a:r>
              <a:rPr lang="en-US" sz="1400" dirty="0" smtClean="0"/>
              <a:t>.</a:t>
            </a:r>
            <a:endParaRPr lang="en-US" sz="1400" dirty="0"/>
          </a:p>
        </p:txBody>
      </p:sp>
      <p:sp>
        <p:nvSpPr>
          <p:cNvPr id="2" name="Date Placeholder 1"/>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4</a:t>
            </a:fld>
            <a:endParaRPr lang="en-US"/>
          </a:p>
        </p:txBody>
      </p:sp>
      <p:sp>
        <p:nvSpPr>
          <p:cNvPr id="26" name="TextBox 25"/>
          <p:cNvSpPr txBox="1"/>
          <p:nvPr/>
        </p:nvSpPr>
        <p:spPr>
          <a:xfrm>
            <a:off x="2679510" y="1193702"/>
            <a:ext cx="419479" cy="307777"/>
          </a:xfrm>
          <a:prstGeom prst="rect">
            <a:avLst/>
          </a:prstGeom>
          <a:noFill/>
          <a:ln>
            <a:noFill/>
          </a:ln>
        </p:spPr>
        <p:txBody>
          <a:bodyPr wrap="square" rtlCol="0">
            <a:spAutoFit/>
          </a:bodyPr>
          <a:lstStyle/>
          <a:p>
            <a:pPr algn="ctr"/>
            <a:r>
              <a:rPr lang="en-US" sz="1400" dirty="0" err="1" smtClean="0"/>
              <a:t>θ</a:t>
            </a:r>
            <a:r>
              <a:rPr lang="en-US" sz="1400" baseline="-25000" dirty="0" err="1" smtClean="0"/>
              <a:t>A</a:t>
            </a:r>
            <a:endParaRPr lang="en-US" sz="1400" baseline="-25000" dirty="0"/>
          </a:p>
        </p:txBody>
      </p:sp>
      <p:graphicFrame>
        <p:nvGraphicFramePr>
          <p:cNvPr id="27" name="Table 26"/>
          <p:cNvGraphicFramePr>
            <a:graphicFrameLocks noGrp="1"/>
          </p:cNvGraphicFramePr>
          <p:nvPr>
            <p:extLst>
              <p:ext uri="{D42A27DB-BD31-4B8C-83A1-F6EECF244321}">
                <p14:modId xmlns:p14="http://schemas.microsoft.com/office/powerpoint/2010/main" val="1964564645"/>
              </p:ext>
            </p:extLst>
          </p:nvPr>
        </p:nvGraphicFramePr>
        <p:xfrm>
          <a:off x="2717610" y="1498226"/>
          <a:ext cx="813180" cy="148336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dirty="0"/>
                        <a:t>h</a:t>
                      </a:r>
                      <a:r>
                        <a:rPr lang="en-US" sz="1400" dirty="0" smtClean="0"/>
                        <a:t>1</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dirty="0" smtClean="0">
                          <a:sym typeface="Wingdings"/>
                        </a:rPr>
                        <a:t>x1</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smtClean="0"/>
                        <a:t>h2</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x2</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a:t>h</a:t>
                      </a:r>
                      <a:r>
                        <a:rPr lang="en-US" sz="1400" dirty="0" smtClean="0"/>
                        <a:t>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x3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370840">
                <a:tc>
                  <a:txBody>
                    <a:bodyPr/>
                    <a:lstStyle/>
                    <a:p>
                      <a:r>
                        <a:rPr lang="en-US" sz="1400" b="0" i="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x4</a:t>
                      </a:r>
                      <a:endParaRPr lang="en-US" sz="1400" b="0" i="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bl>
          </a:graphicData>
        </a:graphic>
      </p:graphicFrame>
      <p:sp>
        <p:nvSpPr>
          <p:cNvPr id="28" name="TextBox 27"/>
          <p:cNvSpPr txBox="1"/>
          <p:nvPr/>
        </p:nvSpPr>
        <p:spPr>
          <a:xfrm>
            <a:off x="4025710" y="1935382"/>
            <a:ext cx="419479" cy="307777"/>
          </a:xfrm>
          <a:prstGeom prst="rect">
            <a:avLst/>
          </a:prstGeom>
          <a:noFill/>
          <a:ln>
            <a:noFill/>
          </a:ln>
        </p:spPr>
        <p:txBody>
          <a:bodyPr wrap="square" rtlCol="0">
            <a:spAutoFit/>
          </a:bodyPr>
          <a:lstStyle/>
          <a:p>
            <a:pPr algn="ctr"/>
            <a:r>
              <a:rPr lang="en-US" sz="1400" dirty="0" err="1" smtClean="0"/>
              <a:t>θ</a:t>
            </a:r>
            <a:r>
              <a:rPr lang="en-US" sz="1400" baseline="-25000" dirty="0" err="1" smtClean="0"/>
              <a:t>B</a:t>
            </a:r>
            <a:endParaRPr lang="en-US" sz="1400" baseline="-25000" dirty="0"/>
          </a:p>
        </p:txBody>
      </p:sp>
      <p:graphicFrame>
        <p:nvGraphicFramePr>
          <p:cNvPr id="30" name="Table 29"/>
          <p:cNvGraphicFramePr>
            <a:graphicFrameLocks noGrp="1"/>
          </p:cNvGraphicFramePr>
          <p:nvPr>
            <p:extLst>
              <p:ext uri="{D42A27DB-BD31-4B8C-83A1-F6EECF244321}">
                <p14:modId xmlns:p14="http://schemas.microsoft.com/office/powerpoint/2010/main" val="1251814844"/>
              </p:ext>
            </p:extLst>
          </p:nvPr>
        </p:nvGraphicFramePr>
        <p:xfrm>
          <a:off x="4070160" y="2239906"/>
          <a:ext cx="813180" cy="148336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dirty="0" smtClean="0"/>
                        <a:t>h3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r>
                        <a:rPr lang="en-US" sz="1400" b="0" i="0" dirty="0" smtClean="0">
                          <a:sym typeface="Wingdings"/>
                        </a:rPr>
                        <a:t>y3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370840">
                <a:tc>
                  <a:txBody>
                    <a:bodyPr/>
                    <a:lstStyle/>
                    <a:p>
                      <a:r>
                        <a:rPr lang="en-US" sz="140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y4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370840">
                <a:tc>
                  <a:txBody>
                    <a:bodyPr/>
                    <a:lstStyle/>
                    <a:p>
                      <a:r>
                        <a:rPr lang="en-US" sz="1400" dirty="0" smtClean="0"/>
                        <a:t>h5</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x5</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0" i="0" dirty="0" smtClean="0"/>
                        <a:t>h6</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x6</a:t>
                      </a:r>
                      <a:endParaRPr lang="en-US" sz="1400" b="0" i="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34" name="TextBox 33"/>
          <p:cNvSpPr txBox="1"/>
          <p:nvPr/>
        </p:nvSpPr>
        <p:spPr>
          <a:xfrm>
            <a:off x="5543359" y="1938635"/>
            <a:ext cx="540130" cy="307777"/>
          </a:xfrm>
          <a:prstGeom prst="rect">
            <a:avLst/>
          </a:prstGeom>
          <a:noFill/>
          <a:ln>
            <a:noFill/>
          </a:ln>
        </p:spPr>
        <p:txBody>
          <a:bodyPr wrap="square" rtlCol="0">
            <a:spAutoFit/>
          </a:bodyPr>
          <a:lstStyle/>
          <a:p>
            <a:pPr algn="ctr"/>
            <a:r>
              <a:rPr lang="en-US" sz="1400" dirty="0" err="1" smtClean="0"/>
              <a:t>θ</a:t>
            </a:r>
            <a:r>
              <a:rPr lang="en-US" sz="1400" baseline="-25000" dirty="0" err="1" smtClean="0"/>
              <a:t>min</a:t>
            </a:r>
            <a:endParaRPr lang="en-US" sz="1400" baseline="-25000" dirty="0"/>
          </a:p>
        </p:txBody>
      </p:sp>
      <p:graphicFrame>
        <p:nvGraphicFramePr>
          <p:cNvPr id="35" name="Table 34"/>
          <p:cNvGraphicFramePr>
            <a:graphicFrameLocks noGrp="1"/>
          </p:cNvGraphicFramePr>
          <p:nvPr>
            <p:extLst>
              <p:ext uri="{D42A27DB-BD31-4B8C-83A1-F6EECF244321}">
                <p14:modId xmlns:p14="http://schemas.microsoft.com/office/powerpoint/2010/main" val="3593297191"/>
              </p:ext>
            </p:extLst>
          </p:nvPr>
        </p:nvGraphicFramePr>
        <p:xfrm>
          <a:off x="5613209" y="2243159"/>
          <a:ext cx="1219579" cy="741680"/>
        </p:xfrm>
        <a:graphic>
          <a:graphicData uri="http://schemas.openxmlformats.org/drawingml/2006/table">
            <a:tbl>
              <a:tblPr firstRow="1" bandRow="1">
                <a:tableStyleId>{2D5ABB26-0587-4C30-8999-92F81FD0307C}</a:tableStyleId>
              </a:tblPr>
              <a:tblGrid>
                <a:gridCol w="423893"/>
                <a:gridCol w="397843"/>
                <a:gridCol w="397843"/>
              </a:tblGrid>
              <a:tr h="370840">
                <a:tc>
                  <a:txBody>
                    <a:bodyPr/>
                    <a:lstStyle/>
                    <a:p>
                      <a:r>
                        <a:rPr lang="en-US" sz="1400" dirty="0" smtClean="0"/>
                        <a:t>h3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r>
                        <a:rPr lang="en-US" sz="1400" b="0" i="0" dirty="0" smtClean="0"/>
                        <a:t>x3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r>
                        <a:rPr lang="en-US" sz="1400" b="0" i="0" dirty="0" smtClean="0">
                          <a:sym typeface="Wingdings"/>
                        </a:rPr>
                        <a:t>y3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370840">
                <a:tc>
                  <a:txBody>
                    <a:bodyPr/>
                    <a:lstStyle/>
                    <a:p>
                      <a:r>
                        <a:rPr lang="en-US" sz="140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t>x4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y4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bl>
          </a:graphicData>
        </a:graphic>
      </p:graphicFrame>
      <p:sp>
        <p:nvSpPr>
          <p:cNvPr id="3" name="Rectangle 2"/>
          <p:cNvSpPr/>
          <p:nvPr/>
        </p:nvSpPr>
        <p:spPr>
          <a:xfrm>
            <a:off x="3609286" y="2429582"/>
            <a:ext cx="368160" cy="369332"/>
          </a:xfrm>
          <a:prstGeom prst="rect">
            <a:avLst/>
          </a:prstGeom>
        </p:spPr>
        <p:txBody>
          <a:bodyPr wrap="none">
            <a:spAutoFit/>
          </a:bodyPr>
          <a:lstStyle/>
          <a:p>
            <a:r>
              <a:rPr lang="en-US" dirty="0" smtClean="0">
                <a:latin typeface="Lucida Grande"/>
                <a:ea typeface="Lucida Grande"/>
                <a:cs typeface="Lucida Grande"/>
              </a:rPr>
              <a:t>⌃</a:t>
            </a:r>
            <a:endParaRPr lang="en-US" dirty="0"/>
          </a:p>
        </p:txBody>
      </p:sp>
    </p:spTree>
    <p:extLst>
      <p:ext uri="{BB962C8B-B14F-4D97-AF65-F5344CB8AC3E}">
        <p14:creationId xmlns:p14="http://schemas.microsoft.com/office/powerpoint/2010/main" val="30615536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reqCapCurv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161" y="3956491"/>
            <a:ext cx="3325639" cy="248911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079348518"/>
              </p:ext>
            </p:extLst>
          </p:nvPr>
        </p:nvGraphicFramePr>
        <p:xfrm>
          <a:off x="4602072" y="2165274"/>
          <a:ext cx="1017678" cy="1112520"/>
        </p:xfrm>
        <a:graphic>
          <a:graphicData uri="http://schemas.openxmlformats.org/drawingml/2006/table">
            <a:tbl>
              <a:tblPr firstRow="1" bandRow="1">
                <a:tableStyleId>{2D5ABB26-0587-4C30-8999-92F81FD0307C}</a:tableStyleId>
              </a:tblPr>
              <a:tblGrid>
                <a:gridCol w="1017678"/>
              </a:tblGrid>
              <a:tr h="370840">
                <a:tc>
                  <a:txBody>
                    <a:bodyPr/>
                    <a:lstStyle/>
                    <a:p>
                      <a:r>
                        <a:rPr lang="en-US" sz="1400" b="0" i="0">
                          <a:sym typeface="Wingdings"/>
                        </a:rPr>
                        <a:t>Imp Count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sym typeface="Wingdings"/>
                        </a:rPr>
                        <a:t>Imp Count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sym typeface="Wingdings"/>
                        </a:rPr>
                        <a:t>Imp Count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Right Arrow 6"/>
          <p:cNvSpPr/>
          <p:nvPr/>
        </p:nvSpPr>
        <p:spPr>
          <a:xfrm>
            <a:off x="1911115" y="2579688"/>
            <a:ext cx="6921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67109" y="2098417"/>
            <a:ext cx="1771241" cy="646331"/>
          </a:xfrm>
          <a:prstGeom prst="rect">
            <a:avLst/>
          </a:prstGeom>
          <a:noFill/>
        </p:spPr>
        <p:txBody>
          <a:bodyPr wrap="square" rtlCol="0">
            <a:spAutoFit/>
          </a:bodyPr>
          <a:lstStyle/>
          <a:p>
            <a:r>
              <a:rPr lang="en-US"/>
              <a:t>Raw Impression </a:t>
            </a:r>
            <a:br>
              <a:rPr lang="en-US"/>
            </a:br>
            <a:r>
              <a:rPr lang="en-US"/>
              <a:t>Data: {B} </a:t>
            </a:r>
          </a:p>
        </p:txBody>
      </p:sp>
      <p:sp>
        <p:nvSpPr>
          <p:cNvPr id="9" name="Right Arrow 8"/>
          <p:cNvSpPr/>
          <p:nvPr/>
        </p:nvSpPr>
        <p:spPr>
          <a:xfrm>
            <a:off x="5765800" y="2579688"/>
            <a:ext cx="6921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52965" y="2387859"/>
            <a:ext cx="963454" cy="578882"/>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a:solidFill>
                  <a:schemeClr val="tx1"/>
                </a:solidFill>
              </a:rPr>
              <a:t>Simple</a:t>
            </a:r>
            <a:br>
              <a:rPr lang="en-US" sz="1400">
                <a:solidFill>
                  <a:schemeClr val="tx1"/>
                </a:solidFill>
              </a:rPr>
            </a:br>
            <a:r>
              <a:rPr lang="en-US" sz="1400">
                <a:solidFill>
                  <a:schemeClr val="tx1"/>
                </a:solidFill>
              </a:rPr>
              <a:t>Algorithm</a:t>
            </a:r>
          </a:p>
        </p:txBody>
      </p:sp>
      <p:sp>
        <p:nvSpPr>
          <p:cNvPr id="11" name="Right Arrow 10"/>
          <p:cNvSpPr/>
          <p:nvPr/>
        </p:nvSpPr>
        <p:spPr>
          <a:xfrm rot="5400000">
            <a:off x="6623873" y="3408929"/>
            <a:ext cx="6921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553154" y="10352"/>
            <a:ext cx="5834500" cy="830997"/>
          </a:xfrm>
          <a:prstGeom prst="rect">
            <a:avLst/>
          </a:prstGeom>
          <a:noFill/>
        </p:spPr>
        <p:txBody>
          <a:bodyPr wrap="none" rtlCol="0">
            <a:spAutoFit/>
          </a:bodyPr>
          <a:lstStyle/>
          <a:p>
            <a:pPr algn="ctr"/>
            <a:r>
              <a:rPr lang="en-US" sz="2400"/>
              <a:t>Example: Simple Frequency Cap Distributions</a:t>
            </a:r>
            <a:br>
              <a:rPr lang="en-US" sz="2400"/>
            </a:br>
            <a:r>
              <a:rPr lang="en-US" sz="2400"/>
              <a:t>Using Sketch Technology</a:t>
            </a:r>
          </a:p>
        </p:txBody>
      </p:sp>
      <p:sp>
        <p:nvSpPr>
          <p:cNvPr id="13" name="TextBox 12"/>
          <p:cNvSpPr txBox="1"/>
          <p:nvPr/>
        </p:nvSpPr>
        <p:spPr>
          <a:xfrm>
            <a:off x="2867420" y="1170300"/>
            <a:ext cx="1485900" cy="646331"/>
          </a:xfrm>
          <a:prstGeom prst="rect">
            <a:avLst/>
          </a:prstGeom>
          <a:noFill/>
        </p:spPr>
        <p:txBody>
          <a:bodyPr wrap="square" rtlCol="0">
            <a:spAutoFit/>
          </a:bodyPr>
          <a:lstStyle/>
          <a:p>
            <a:r>
              <a:rPr lang="en-US"/>
              <a:t>TupleSketch:</a:t>
            </a:r>
          </a:p>
          <a:p>
            <a:r>
              <a:rPr lang="en-US"/>
              <a:t>  k = 3</a:t>
            </a:r>
          </a:p>
        </p:txBody>
      </p:sp>
      <p:sp>
        <p:nvSpPr>
          <p:cNvPr id="14" name="Rounded Rectangle 13"/>
          <p:cNvSpPr/>
          <p:nvPr/>
        </p:nvSpPr>
        <p:spPr>
          <a:xfrm>
            <a:off x="2736851" y="1158354"/>
            <a:ext cx="1733550" cy="2645737"/>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863850" y="3352982"/>
            <a:ext cx="1413203" cy="369332"/>
          </a:xfrm>
          <a:prstGeom prst="rect">
            <a:avLst/>
          </a:prstGeom>
          <a:noFill/>
        </p:spPr>
        <p:txBody>
          <a:bodyPr wrap="square" rtlCol="0">
            <a:spAutoFit/>
          </a:bodyPr>
          <a:lstStyle/>
          <a:p>
            <a:r>
              <a:rPr lang="en-US"/>
              <a:t>Est(B) = k /θ</a:t>
            </a:r>
          </a:p>
        </p:txBody>
      </p:sp>
      <p:graphicFrame>
        <p:nvGraphicFramePr>
          <p:cNvPr id="16" name="Table 15"/>
          <p:cNvGraphicFramePr>
            <a:graphicFrameLocks noGrp="1"/>
          </p:cNvGraphicFramePr>
          <p:nvPr>
            <p:extLst>
              <p:ext uri="{D42A27DB-BD31-4B8C-83A1-F6EECF244321}">
                <p14:modId xmlns:p14="http://schemas.microsoft.com/office/powerpoint/2010/main" val="3112067869"/>
              </p:ext>
            </p:extLst>
          </p:nvPr>
        </p:nvGraphicFramePr>
        <p:xfrm>
          <a:off x="3047621" y="2165274"/>
          <a:ext cx="813180" cy="111252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a:t>b1</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a:t>b2</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a:t>b3</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7" name="TextBox 16"/>
          <p:cNvSpPr txBox="1"/>
          <p:nvPr/>
        </p:nvSpPr>
        <p:spPr>
          <a:xfrm>
            <a:off x="3047621" y="1769465"/>
            <a:ext cx="813180" cy="369332"/>
          </a:xfrm>
          <a:prstGeom prst="rect">
            <a:avLst/>
          </a:prstGeom>
          <a:noFill/>
          <a:ln>
            <a:solidFill>
              <a:schemeClr val="tx1"/>
            </a:solidFill>
          </a:ln>
        </p:spPr>
        <p:txBody>
          <a:bodyPr wrap="square" rtlCol="0">
            <a:spAutoFit/>
          </a:bodyPr>
          <a:lstStyle/>
          <a:p>
            <a:r>
              <a:rPr lang="en-US"/>
              <a:t>θ</a:t>
            </a:r>
          </a:p>
        </p:txBody>
      </p:sp>
      <p:cxnSp>
        <p:nvCxnSpPr>
          <p:cNvPr id="18" name="Straight Arrow Connector 17"/>
          <p:cNvCxnSpPr/>
          <p:nvPr/>
        </p:nvCxnSpPr>
        <p:spPr>
          <a:xfrm>
            <a:off x="3860801" y="2356470"/>
            <a:ext cx="73900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863067" y="2714240"/>
            <a:ext cx="73900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860801" y="3074020"/>
            <a:ext cx="73900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2603265" y="1016000"/>
            <a:ext cx="3094801" cy="2940491"/>
          </a:xfrm>
          <a:prstGeom prst="roundRect">
            <a:avLst/>
          </a:prstGeom>
          <a:noFill/>
          <a:ln w="2540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619750" y="976574"/>
            <a:ext cx="2296812" cy="923330"/>
          </a:xfrm>
          <a:prstGeom prst="rect">
            <a:avLst/>
          </a:prstGeom>
          <a:noFill/>
        </p:spPr>
        <p:txBody>
          <a:bodyPr wrap="square" rtlCol="0">
            <a:spAutoFit/>
          </a:bodyPr>
          <a:lstStyle/>
          <a:p>
            <a:pPr algn="ctr"/>
            <a:r>
              <a:rPr lang="en-US">
                <a:solidFill>
                  <a:schemeClr val="accent1"/>
                </a:solidFill>
              </a:rPr>
              <a:t>Extend Base Class Using Counters or Histograms</a:t>
            </a:r>
          </a:p>
        </p:txBody>
      </p:sp>
      <p:sp>
        <p:nvSpPr>
          <p:cNvPr id="23" name="TextBox 22"/>
          <p:cNvSpPr txBox="1"/>
          <p:nvPr/>
        </p:nvSpPr>
        <p:spPr>
          <a:xfrm>
            <a:off x="658283" y="4505041"/>
            <a:ext cx="3327400" cy="646331"/>
          </a:xfrm>
          <a:prstGeom prst="rect">
            <a:avLst/>
          </a:prstGeom>
          <a:noFill/>
        </p:spPr>
        <p:txBody>
          <a:bodyPr wrap="square" rtlCol="0">
            <a:spAutoFit/>
          </a:bodyPr>
          <a:lstStyle/>
          <a:p>
            <a:pPr marL="285750" indent="-285750">
              <a:buFont typeface="Arial"/>
              <a:buChar char="•"/>
            </a:pPr>
            <a:r>
              <a:rPr lang="en-US"/>
              <a:t>Dimensional Merging</a:t>
            </a:r>
          </a:p>
          <a:p>
            <a:pPr marL="285750" indent="-285750">
              <a:buFont typeface="Arial"/>
              <a:buChar char="•"/>
            </a:pPr>
            <a:r>
              <a:rPr lang="en-US"/>
              <a:t>Online or Offline processing</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rPr lang="en-US"/>
              <a:t>5</a:t>
            </a:fld>
            <a:endParaRPr lang="en-US"/>
          </a:p>
        </p:txBody>
      </p:sp>
    </p:spTree>
    <p:extLst>
      <p:ext uri="{BB962C8B-B14F-4D97-AF65-F5344CB8AC3E}">
        <p14:creationId xmlns:p14="http://schemas.microsoft.com/office/powerpoint/2010/main" val="36190225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reqDens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1050"/>
            <a:ext cx="9144000" cy="5133847"/>
          </a:xfrm>
          <a:prstGeom prst="rect">
            <a:avLst/>
          </a:prstGeom>
        </p:spPr>
      </p:pic>
      <p:sp>
        <p:nvSpPr>
          <p:cNvPr id="3" name="TextBox 2"/>
          <p:cNvSpPr txBox="1"/>
          <p:nvPr/>
        </p:nvSpPr>
        <p:spPr>
          <a:xfrm>
            <a:off x="2549198" y="154285"/>
            <a:ext cx="3983182" cy="461665"/>
          </a:xfrm>
          <a:prstGeom prst="rect">
            <a:avLst/>
          </a:prstGeom>
          <a:noFill/>
        </p:spPr>
        <p:txBody>
          <a:bodyPr wrap="none" rtlCol="0">
            <a:spAutoFit/>
          </a:bodyPr>
          <a:lstStyle/>
          <a:p>
            <a:r>
              <a:rPr lang="en-US" sz="2400"/>
              <a:t>Our Raw Data is Quite Skewed</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rPr lang="en-US"/>
              <a:t>6</a:t>
            </a:fld>
            <a:endParaRPr lang="en-US"/>
          </a:p>
        </p:txBody>
      </p:sp>
    </p:spTree>
    <p:extLst>
      <p:ext uri="{BB962C8B-B14F-4D97-AF65-F5344CB8AC3E}">
        <p14:creationId xmlns:p14="http://schemas.microsoft.com/office/powerpoint/2010/main" val="27776088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1256" y="3664789"/>
            <a:ext cx="1696886" cy="923330"/>
          </a:xfrm>
          <a:prstGeom prst="rect">
            <a:avLst/>
          </a:prstGeom>
          <a:noFill/>
        </p:spPr>
        <p:txBody>
          <a:bodyPr wrap="square" rtlCol="0">
            <a:spAutoFit/>
          </a:bodyPr>
          <a:lstStyle/>
          <a:p>
            <a:pPr algn="ctr"/>
            <a:r>
              <a:rPr lang="en-US"/>
              <a:t>Pass 1</a:t>
            </a:r>
          </a:p>
          <a:p>
            <a:pPr algn="ctr"/>
            <a:r>
              <a:rPr lang="en-US"/>
              <a:t>Raw Events</a:t>
            </a:r>
            <a:br>
              <a:rPr lang="en-US"/>
            </a:br>
            <a:r>
              <a:rPr lang="en-US"/>
              <a:t>e: {B,D</a:t>
            </a:r>
            <a:r>
              <a:rPr lang="en-US" baseline="-25000"/>
              <a:t>n</a:t>
            </a:r>
            <a:r>
              <a:rPr lang="en-US"/>
              <a:t>,P, ...}</a:t>
            </a:r>
          </a:p>
        </p:txBody>
      </p:sp>
      <p:sp>
        <p:nvSpPr>
          <p:cNvPr id="42" name="TextBox 41"/>
          <p:cNvSpPr txBox="1"/>
          <p:nvPr/>
        </p:nvSpPr>
        <p:spPr>
          <a:xfrm>
            <a:off x="998427" y="10815"/>
            <a:ext cx="7045518" cy="461665"/>
          </a:xfrm>
          <a:prstGeom prst="rect">
            <a:avLst/>
          </a:prstGeom>
          <a:noFill/>
        </p:spPr>
        <p:txBody>
          <a:bodyPr wrap="none" rtlCol="0">
            <a:spAutoFit/>
          </a:bodyPr>
          <a:lstStyle/>
          <a:p>
            <a:r>
              <a:rPr lang="en-US" sz="2400"/>
              <a:t>Stratified Sampling &amp; Queries Using Sketch Technology</a:t>
            </a:r>
          </a:p>
        </p:txBody>
      </p:sp>
      <p:sp>
        <p:nvSpPr>
          <p:cNvPr id="5" name="Date Placeholder 4"/>
          <p:cNvSpPr>
            <a:spLocks noGrp="1"/>
          </p:cNvSpPr>
          <p:nvPr>
            <p:ph type="dt" sz="half" idx="10"/>
          </p:nvPr>
        </p:nvSpPr>
        <p:spPr/>
        <p:txBody>
          <a:bodyPr/>
          <a:lstStyle/>
          <a:p>
            <a:r>
              <a:rPr lang="en-US"/>
              <a:t>11/4/14</a:t>
            </a:r>
          </a:p>
        </p:txBody>
      </p:sp>
      <p:sp>
        <p:nvSpPr>
          <p:cNvPr id="8" name="Footer Placeholder 7"/>
          <p:cNvSpPr>
            <a:spLocks noGrp="1"/>
          </p:cNvSpPr>
          <p:nvPr>
            <p:ph type="ftr" sz="quarter" idx="11"/>
          </p:nvPr>
        </p:nvSpPr>
        <p:spPr/>
        <p:txBody>
          <a:bodyPr/>
          <a:lstStyle/>
          <a:p>
            <a:r>
              <a:rPr lang="en-US"/>
              <a:t>Lee Rhodes, Yahoo Confidential</a:t>
            </a:r>
          </a:p>
        </p:txBody>
      </p:sp>
      <p:sp>
        <p:nvSpPr>
          <p:cNvPr id="12" name="Slide Number Placeholder 11"/>
          <p:cNvSpPr>
            <a:spLocks noGrp="1"/>
          </p:cNvSpPr>
          <p:nvPr>
            <p:ph type="sldNum" sz="quarter" idx="12"/>
          </p:nvPr>
        </p:nvSpPr>
        <p:spPr/>
        <p:txBody>
          <a:bodyPr/>
          <a:lstStyle/>
          <a:p>
            <a:fld id="{18453141-6832-1E40-9A0C-F8B182D8C62D}" type="slidenum">
              <a:rPr lang="en-US"/>
              <a:t>7</a:t>
            </a:fld>
            <a:endParaRPr lang="en-US"/>
          </a:p>
        </p:txBody>
      </p:sp>
      <p:sp>
        <p:nvSpPr>
          <p:cNvPr id="41" name="Right Arrow 40"/>
          <p:cNvSpPr/>
          <p:nvPr/>
        </p:nvSpPr>
        <p:spPr>
          <a:xfrm>
            <a:off x="1511300" y="4046543"/>
            <a:ext cx="728814"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2240114" y="3884985"/>
            <a:ext cx="787400" cy="518339"/>
          </a:xfrm>
          <a:prstGeom prst="roundRect">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Spray b</a:t>
            </a:r>
            <a:br>
              <a:rPr lang="en-US" sz="1400">
                <a:solidFill>
                  <a:schemeClr val="tx1"/>
                </a:solidFill>
              </a:rPr>
            </a:br>
            <a:r>
              <a:rPr lang="en-US" sz="1400">
                <a:solidFill>
                  <a:schemeClr val="tx1"/>
                </a:solidFill>
              </a:rPr>
              <a:t> by P</a:t>
            </a:r>
          </a:p>
        </p:txBody>
      </p:sp>
      <p:cxnSp>
        <p:nvCxnSpPr>
          <p:cNvPr id="44" name="Straight Arrow Connector 43"/>
          <p:cNvCxnSpPr>
            <a:stCxn id="43" idx="3"/>
            <a:endCxn id="52" idx="1"/>
          </p:cNvCxnSpPr>
          <p:nvPr/>
        </p:nvCxnSpPr>
        <p:spPr>
          <a:xfrm flipV="1">
            <a:off x="3027514" y="3818678"/>
            <a:ext cx="290049" cy="325477"/>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3" idx="3"/>
            <a:endCxn id="62" idx="1"/>
          </p:cNvCxnSpPr>
          <p:nvPr/>
        </p:nvCxnSpPr>
        <p:spPr>
          <a:xfrm>
            <a:off x="3027514" y="4144155"/>
            <a:ext cx="272574" cy="335736"/>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3317563" y="3664789"/>
            <a:ext cx="968880" cy="307777"/>
          </a:xfrm>
          <a:prstGeom prst="rect">
            <a:avLst/>
          </a:prstGeom>
        </p:spPr>
        <p:txBody>
          <a:bodyPr wrap="none">
            <a:spAutoFit/>
          </a:bodyPr>
          <a:lstStyle/>
          <a:p>
            <a:pPr algn="ctr"/>
            <a:r>
              <a:rPr lang="en-US" sz="1400"/>
              <a:t>S</a:t>
            </a:r>
            <a:r>
              <a:rPr lang="en-US" sz="1400" baseline="30000"/>
              <a:t>K</a:t>
            </a:r>
            <a:r>
              <a:rPr lang="en-US" sz="1400" baseline="-25000"/>
              <a:t>P1</a:t>
            </a:r>
            <a:r>
              <a:rPr lang="en-US" sz="1400"/>
              <a:t>({b},θ</a:t>
            </a:r>
            <a:r>
              <a:rPr lang="en-US" sz="1400" baseline="-25000"/>
              <a:t>1</a:t>
            </a:r>
            <a:r>
              <a:rPr lang="en-US" sz="1400"/>
              <a:t>)</a:t>
            </a:r>
          </a:p>
        </p:txBody>
      </p:sp>
      <p:sp>
        <p:nvSpPr>
          <p:cNvPr id="62" name="Rectangle 61"/>
          <p:cNvSpPr/>
          <p:nvPr/>
        </p:nvSpPr>
        <p:spPr>
          <a:xfrm>
            <a:off x="3300088" y="4326002"/>
            <a:ext cx="1038778" cy="307777"/>
          </a:xfrm>
          <a:prstGeom prst="rect">
            <a:avLst/>
          </a:prstGeom>
        </p:spPr>
        <p:txBody>
          <a:bodyPr wrap="none">
            <a:spAutoFit/>
          </a:bodyPr>
          <a:lstStyle/>
          <a:p>
            <a:pPr algn="ctr"/>
            <a:r>
              <a:rPr lang="en-US" sz="1400"/>
              <a:t>S</a:t>
            </a:r>
            <a:r>
              <a:rPr lang="en-US" sz="1400" baseline="30000"/>
              <a:t>K</a:t>
            </a:r>
            <a:r>
              <a:rPr lang="en-US" sz="1400" baseline="-25000"/>
              <a:t>Pm</a:t>
            </a:r>
            <a:r>
              <a:rPr lang="en-US" sz="1400"/>
              <a:t>({b},θ</a:t>
            </a:r>
            <a:r>
              <a:rPr lang="en-US" sz="1400" baseline="-25000"/>
              <a:t>m</a:t>
            </a:r>
            <a:r>
              <a:rPr lang="en-US" sz="1400"/>
              <a:t>)</a:t>
            </a:r>
          </a:p>
        </p:txBody>
      </p:sp>
      <p:sp>
        <p:nvSpPr>
          <p:cNvPr id="66" name="Right Brace 65"/>
          <p:cNvSpPr/>
          <p:nvPr/>
        </p:nvSpPr>
        <p:spPr>
          <a:xfrm rot="16200000">
            <a:off x="3147922" y="2554819"/>
            <a:ext cx="201843" cy="20174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Rectangle 66"/>
          <p:cNvSpPr/>
          <p:nvPr/>
        </p:nvSpPr>
        <p:spPr>
          <a:xfrm>
            <a:off x="2584433" y="3220455"/>
            <a:ext cx="1332081" cy="276999"/>
          </a:xfrm>
          <a:prstGeom prst="rect">
            <a:avLst/>
          </a:prstGeom>
        </p:spPr>
        <p:txBody>
          <a:bodyPr wrap="square">
            <a:spAutoFit/>
          </a:bodyPr>
          <a:lstStyle/>
          <a:p>
            <a:pPr algn="ctr"/>
            <a:r>
              <a:rPr lang="en-US" sz="1200"/>
              <a:t>Phase 1</a:t>
            </a:r>
          </a:p>
        </p:txBody>
      </p:sp>
      <p:cxnSp>
        <p:nvCxnSpPr>
          <p:cNvPr id="69" name="Straight Arrow Connector 68"/>
          <p:cNvCxnSpPr>
            <a:stCxn id="52" idx="3"/>
            <a:endCxn id="73" idx="2"/>
          </p:cNvCxnSpPr>
          <p:nvPr/>
        </p:nvCxnSpPr>
        <p:spPr>
          <a:xfrm>
            <a:off x="4286443" y="3818678"/>
            <a:ext cx="271421" cy="325249"/>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2" idx="3"/>
            <a:endCxn id="73" idx="2"/>
          </p:cNvCxnSpPr>
          <p:nvPr/>
        </p:nvCxnSpPr>
        <p:spPr>
          <a:xfrm flipV="1">
            <a:off x="4338866" y="4143927"/>
            <a:ext cx="218998" cy="335964"/>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5" name="Right Brace 74"/>
          <p:cNvSpPr/>
          <p:nvPr/>
        </p:nvSpPr>
        <p:spPr>
          <a:xfrm rot="16200000">
            <a:off x="5148484" y="2872007"/>
            <a:ext cx="201841" cy="13830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Rectangle 75"/>
          <p:cNvSpPr/>
          <p:nvPr/>
        </p:nvSpPr>
        <p:spPr>
          <a:xfrm>
            <a:off x="4521186" y="3220455"/>
            <a:ext cx="1332081" cy="276999"/>
          </a:xfrm>
          <a:prstGeom prst="rect">
            <a:avLst/>
          </a:prstGeom>
        </p:spPr>
        <p:txBody>
          <a:bodyPr wrap="square">
            <a:spAutoFit/>
          </a:bodyPr>
          <a:lstStyle/>
          <a:p>
            <a:pPr algn="ctr"/>
            <a:r>
              <a:rPr lang="en-US" sz="1200"/>
              <a:t>Phase 2</a:t>
            </a:r>
          </a:p>
        </p:txBody>
      </p:sp>
      <p:sp>
        <p:nvSpPr>
          <p:cNvPr id="81" name="TextBox 80"/>
          <p:cNvSpPr txBox="1"/>
          <p:nvPr/>
        </p:nvSpPr>
        <p:spPr>
          <a:xfrm>
            <a:off x="144614" y="4947489"/>
            <a:ext cx="1460091" cy="923330"/>
          </a:xfrm>
          <a:prstGeom prst="rect">
            <a:avLst/>
          </a:prstGeom>
          <a:noFill/>
        </p:spPr>
        <p:txBody>
          <a:bodyPr wrap="square" rtlCol="0">
            <a:spAutoFit/>
          </a:bodyPr>
          <a:lstStyle/>
          <a:p>
            <a:pPr algn="ctr"/>
            <a:r>
              <a:rPr lang="en-US"/>
              <a:t>Pass 2</a:t>
            </a:r>
          </a:p>
          <a:p>
            <a:pPr algn="ctr"/>
            <a:r>
              <a:rPr lang="en-US"/>
              <a:t>Raw Events</a:t>
            </a:r>
            <a:br>
              <a:rPr lang="en-US"/>
            </a:br>
            <a:r>
              <a:rPr lang="en-US"/>
              <a:t>e: {B, …}</a:t>
            </a:r>
          </a:p>
        </p:txBody>
      </p:sp>
      <p:sp>
        <p:nvSpPr>
          <p:cNvPr id="82" name="Right Arrow 81"/>
          <p:cNvSpPr/>
          <p:nvPr/>
        </p:nvSpPr>
        <p:spPr>
          <a:xfrm rot="5400000">
            <a:off x="5008373" y="4765363"/>
            <a:ext cx="553125" cy="1776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ight Arrow 82"/>
          <p:cNvSpPr/>
          <p:nvPr/>
        </p:nvSpPr>
        <p:spPr>
          <a:xfrm>
            <a:off x="1511300" y="5341943"/>
            <a:ext cx="3046564"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648203" y="4715266"/>
            <a:ext cx="2274982" cy="830997"/>
          </a:xfrm>
          <a:prstGeom prst="rect">
            <a:avLst/>
          </a:prstGeom>
        </p:spPr>
        <p:txBody>
          <a:bodyPr wrap="none">
            <a:spAutoFit/>
          </a:bodyPr>
          <a:lstStyle/>
          <a:p>
            <a:pPr algn="ctr"/>
            <a:r>
              <a:rPr lang="en-US" sz="1200"/>
              <a:t>Arbitrary, Unique B-Count, </a:t>
            </a:r>
          </a:p>
          <a:p>
            <a:pPr algn="ctr"/>
            <a:r>
              <a:rPr lang="en-US" sz="1200"/>
              <a:t>or Freq Cap Query: </a:t>
            </a:r>
          </a:p>
          <a:p>
            <a:pPr algn="ctr"/>
            <a:r>
              <a:rPr lang="en-US" sz="1200" i="1">
                <a:solidFill>
                  <a:srgbClr val="FF0000"/>
                </a:solidFill>
              </a:rPr>
              <a:t>a posteriori</a:t>
            </a:r>
            <a:r>
              <a:rPr lang="en-US" sz="1200"/>
              <a:t> {e}-matching </a:t>
            </a:r>
          </a:p>
          <a:p>
            <a:pPr algn="ctr"/>
            <a:r>
              <a:rPr lang="en-US" sz="1200"/>
              <a:t>Unbiased, Known Error &amp; Bounds</a:t>
            </a:r>
          </a:p>
        </p:txBody>
      </p:sp>
      <p:sp>
        <p:nvSpPr>
          <p:cNvPr id="87" name="Rectangle 86"/>
          <p:cNvSpPr/>
          <p:nvPr/>
        </p:nvSpPr>
        <p:spPr>
          <a:xfrm>
            <a:off x="6497046" y="3972566"/>
            <a:ext cx="2646954" cy="646331"/>
          </a:xfrm>
          <a:prstGeom prst="rect">
            <a:avLst/>
          </a:prstGeom>
        </p:spPr>
        <p:txBody>
          <a:bodyPr wrap="none">
            <a:spAutoFit/>
          </a:bodyPr>
          <a:lstStyle/>
          <a:p>
            <a:pPr algn="ctr"/>
            <a:r>
              <a:rPr lang="en-US" sz="1200"/>
              <a:t>Arbitrary, Unique B-Count Query: </a:t>
            </a:r>
          </a:p>
          <a:p>
            <a:pPr algn="ctr"/>
            <a:r>
              <a:rPr lang="en-US" sz="1200" i="1">
                <a:solidFill>
                  <a:srgbClr val="FF0000"/>
                </a:solidFill>
              </a:rPr>
              <a:t>a posteriori</a:t>
            </a:r>
            <a:r>
              <a:rPr lang="en-US" sz="1200"/>
              <a:t> {B}-matching </a:t>
            </a:r>
          </a:p>
          <a:p>
            <a:pPr algn="ctr"/>
            <a:r>
              <a:rPr lang="en-US" sz="1200"/>
              <a:t>Unbiased, Known Good Error &amp; Bounds</a:t>
            </a:r>
          </a:p>
        </p:txBody>
      </p:sp>
      <p:sp>
        <p:nvSpPr>
          <p:cNvPr id="88" name="Right Arrow 87"/>
          <p:cNvSpPr/>
          <p:nvPr/>
        </p:nvSpPr>
        <p:spPr>
          <a:xfrm>
            <a:off x="6094564" y="4046543"/>
            <a:ext cx="4254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ight Brace 88"/>
          <p:cNvSpPr/>
          <p:nvPr/>
        </p:nvSpPr>
        <p:spPr>
          <a:xfrm rot="5400000" flipV="1">
            <a:off x="5151658" y="5424792"/>
            <a:ext cx="201843" cy="137673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0" name="Rectangle 89"/>
          <p:cNvSpPr/>
          <p:nvPr/>
        </p:nvSpPr>
        <p:spPr>
          <a:xfrm>
            <a:off x="4587479" y="6163924"/>
            <a:ext cx="1332081" cy="276999"/>
          </a:xfrm>
          <a:prstGeom prst="rect">
            <a:avLst/>
          </a:prstGeom>
        </p:spPr>
        <p:txBody>
          <a:bodyPr wrap="square">
            <a:spAutoFit/>
          </a:bodyPr>
          <a:lstStyle/>
          <a:p>
            <a:pPr algn="ctr"/>
            <a:r>
              <a:rPr lang="en-US" sz="1200"/>
              <a:t>Phase 3</a:t>
            </a:r>
          </a:p>
        </p:txBody>
      </p:sp>
      <p:sp>
        <p:nvSpPr>
          <p:cNvPr id="91" name="Rectangle 90"/>
          <p:cNvSpPr/>
          <p:nvPr/>
        </p:nvSpPr>
        <p:spPr>
          <a:xfrm>
            <a:off x="3156363" y="929647"/>
            <a:ext cx="1221178" cy="307777"/>
          </a:xfrm>
          <a:prstGeom prst="rect">
            <a:avLst/>
          </a:prstGeom>
        </p:spPr>
        <p:txBody>
          <a:bodyPr wrap="none">
            <a:spAutoFit/>
          </a:bodyPr>
          <a:lstStyle/>
          <a:p>
            <a:pPr algn="ctr"/>
            <a:r>
              <a:rPr lang="en-US" sz="1400"/>
              <a:t>R</a:t>
            </a:r>
            <a:r>
              <a:rPr lang="en-US" sz="1400" baseline="30000"/>
              <a:t>K</a:t>
            </a:r>
            <a:r>
              <a:rPr lang="en-US" sz="1400" baseline="-25000"/>
              <a:t>P1</a:t>
            </a:r>
            <a:r>
              <a:rPr lang="en-US" sz="1400"/>
              <a:t>({e, N</a:t>
            </a:r>
            <a:r>
              <a:rPr lang="en-US" sz="1400" baseline="-25000"/>
              <a:t>1</a:t>
            </a:r>
            <a:r>
              <a:rPr lang="en-US" sz="1400"/>
              <a:t>/k})</a:t>
            </a:r>
          </a:p>
        </p:txBody>
      </p:sp>
      <p:sp>
        <p:nvSpPr>
          <p:cNvPr id="92" name="Rectangle 91"/>
          <p:cNvSpPr/>
          <p:nvPr/>
        </p:nvSpPr>
        <p:spPr>
          <a:xfrm>
            <a:off x="3147625" y="1558710"/>
            <a:ext cx="1308550" cy="307777"/>
          </a:xfrm>
          <a:prstGeom prst="rect">
            <a:avLst/>
          </a:prstGeom>
        </p:spPr>
        <p:txBody>
          <a:bodyPr wrap="none">
            <a:spAutoFit/>
          </a:bodyPr>
          <a:lstStyle/>
          <a:p>
            <a:pPr algn="ctr"/>
            <a:r>
              <a:rPr lang="en-US" sz="1400"/>
              <a:t>R</a:t>
            </a:r>
            <a:r>
              <a:rPr lang="en-US" sz="1400" baseline="30000"/>
              <a:t>K</a:t>
            </a:r>
            <a:r>
              <a:rPr lang="en-US" sz="1400" baseline="-25000"/>
              <a:t>Pm</a:t>
            </a:r>
            <a:r>
              <a:rPr lang="en-US" sz="1400"/>
              <a:t>({e, N</a:t>
            </a:r>
            <a:r>
              <a:rPr lang="en-US" sz="1400" baseline="-25000"/>
              <a:t>m</a:t>
            </a:r>
            <a:r>
              <a:rPr lang="en-US" sz="1400"/>
              <a:t>/k})</a:t>
            </a:r>
          </a:p>
        </p:txBody>
      </p:sp>
      <p:sp>
        <p:nvSpPr>
          <p:cNvPr id="93" name="Rounded Rectangle 92"/>
          <p:cNvSpPr/>
          <p:nvPr/>
        </p:nvSpPr>
        <p:spPr>
          <a:xfrm>
            <a:off x="2190733" y="1173535"/>
            <a:ext cx="787400" cy="518339"/>
          </a:xfrm>
          <a:prstGeom prst="roundRect">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Spray e</a:t>
            </a:r>
            <a:br>
              <a:rPr lang="en-US" sz="1400">
                <a:solidFill>
                  <a:schemeClr val="tx1"/>
                </a:solidFill>
              </a:rPr>
            </a:br>
            <a:r>
              <a:rPr lang="en-US" sz="1400">
                <a:solidFill>
                  <a:schemeClr val="tx1"/>
                </a:solidFill>
              </a:rPr>
              <a:t> by P</a:t>
            </a:r>
          </a:p>
        </p:txBody>
      </p:sp>
      <p:sp>
        <p:nvSpPr>
          <p:cNvPr id="94" name="Bent Arrow 93"/>
          <p:cNvSpPr/>
          <p:nvPr/>
        </p:nvSpPr>
        <p:spPr>
          <a:xfrm>
            <a:off x="1768141" y="1289049"/>
            <a:ext cx="422591" cy="2806701"/>
          </a:xfrm>
          <a:prstGeom prst="bentArrow">
            <a:avLst>
              <a:gd name="adj1" fmla="val 23007"/>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95" name="Straight Arrow Connector 94"/>
          <p:cNvCxnSpPr>
            <a:stCxn id="93" idx="3"/>
            <a:endCxn id="91" idx="1"/>
          </p:cNvCxnSpPr>
          <p:nvPr/>
        </p:nvCxnSpPr>
        <p:spPr>
          <a:xfrm flipV="1">
            <a:off x="2978133" y="1083536"/>
            <a:ext cx="178230" cy="349169"/>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3" idx="3"/>
            <a:endCxn id="92" idx="1"/>
          </p:cNvCxnSpPr>
          <p:nvPr/>
        </p:nvCxnSpPr>
        <p:spPr>
          <a:xfrm>
            <a:off x="2978133" y="1432705"/>
            <a:ext cx="169492" cy="279894"/>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01" name="Can 100"/>
          <p:cNvSpPr/>
          <p:nvPr/>
        </p:nvSpPr>
        <p:spPr>
          <a:xfrm>
            <a:off x="4707465" y="999067"/>
            <a:ext cx="1103467" cy="867419"/>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rgbClr val="000000"/>
                </a:solidFill>
              </a:rPr>
              <a:t>List{e, N</a:t>
            </a:r>
            <a:r>
              <a:rPr lang="en-US" sz="1400" baseline="-25000">
                <a:solidFill>
                  <a:srgbClr val="000000"/>
                </a:solidFill>
              </a:rPr>
              <a:t>i</a:t>
            </a:r>
            <a:r>
              <a:rPr lang="en-US" sz="1400">
                <a:solidFill>
                  <a:srgbClr val="000000"/>
                </a:solidFill>
              </a:rPr>
              <a:t>/k}</a:t>
            </a:r>
          </a:p>
          <a:p>
            <a:pPr algn="ctr"/>
            <a:r>
              <a:rPr lang="en-US" sz="1400">
                <a:solidFill>
                  <a:srgbClr val="000000"/>
                </a:solidFill>
              </a:rPr>
              <a:t>|e| &lt;= mK</a:t>
            </a:r>
          </a:p>
        </p:txBody>
      </p:sp>
      <p:cxnSp>
        <p:nvCxnSpPr>
          <p:cNvPr id="102" name="Straight Arrow Connector 101"/>
          <p:cNvCxnSpPr>
            <a:stCxn id="91" idx="3"/>
            <a:endCxn id="101" idx="2"/>
          </p:cNvCxnSpPr>
          <p:nvPr/>
        </p:nvCxnSpPr>
        <p:spPr>
          <a:xfrm>
            <a:off x="4377541" y="1083536"/>
            <a:ext cx="329924" cy="34924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2" idx="3"/>
            <a:endCxn id="101" idx="2"/>
          </p:cNvCxnSpPr>
          <p:nvPr/>
        </p:nvCxnSpPr>
        <p:spPr>
          <a:xfrm flipV="1">
            <a:off x="4456175" y="1432777"/>
            <a:ext cx="251290" cy="279822"/>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08" name="Bent Arrow 107"/>
          <p:cNvSpPr/>
          <p:nvPr/>
        </p:nvSpPr>
        <p:spPr>
          <a:xfrm>
            <a:off x="6131972" y="4326002"/>
            <a:ext cx="389478" cy="1143466"/>
          </a:xfrm>
          <a:prstGeom prst="bentArrow">
            <a:avLst>
              <a:gd name="adj1" fmla="val 26651"/>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9" name="Rectangle 108"/>
          <p:cNvSpPr/>
          <p:nvPr/>
        </p:nvSpPr>
        <p:spPr>
          <a:xfrm>
            <a:off x="6445250" y="1093408"/>
            <a:ext cx="2646954" cy="646331"/>
          </a:xfrm>
          <a:prstGeom prst="rect">
            <a:avLst/>
          </a:prstGeom>
        </p:spPr>
        <p:txBody>
          <a:bodyPr wrap="none">
            <a:spAutoFit/>
          </a:bodyPr>
          <a:lstStyle/>
          <a:p>
            <a:pPr algn="ctr"/>
            <a:r>
              <a:rPr lang="en-US" sz="1200"/>
              <a:t>Arbitrary, Event Count Query: </a:t>
            </a:r>
          </a:p>
          <a:p>
            <a:pPr algn="ctr"/>
            <a:r>
              <a:rPr lang="en-US" sz="1200" i="1">
                <a:solidFill>
                  <a:srgbClr val="FF0000"/>
                </a:solidFill>
              </a:rPr>
              <a:t>a posteriori</a:t>
            </a:r>
            <a:r>
              <a:rPr lang="en-US" sz="1200"/>
              <a:t> {e}-matching </a:t>
            </a:r>
          </a:p>
          <a:p>
            <a:pPr algn="ctr"/>
            <a:r>
              <a:rPr lang="en-US" sz="1200"/>
              <a:t>Unbiased, Known Good Error &amp; Bounds</a:t>
            </a:r>
          </a:p>
        </p:txBody>
      </p:sp>
      <p:sp>
        <p:nvSpPr>
          <p:cNvPr id="110" name="Right Arrow 109"/>
          <p:cNvSpPr/>
          <p:nvPr/>
        </p:nvSpPr>
        <p:spPr>
          <a:xfrm>
            <a:off x="6019800" y="1335093"/>
            <a:ext cx="4254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ight Brace 110"/>
          <p:cNvSpPr/>
          <p:nvPr/>
        </p:nvSpPr>
        <p:spPr>
          <a:xfrm rot="16200000">
            <a:off x="3098541" y="-172650"/>
            <a:ext cx="201843" cy="20174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Rectangle 111"/>
          <p:cNvSpPr/>
          <p:nvPr/>
        </p:nvSpPr>
        <p:spPr>
          <a:xfrm>
            <a:off x="2535052" y="492986"/>
            <a:ext cx="1332081" cy="276999"/>
          </a:xfrm>
          <a:prstGeom prst="rect">
            <a:avLst/>
          </a:prstGeom>
        </p:spPr>
        <p:txBody>
          <a:bodyPr wrap="square">
            <a:spAutoFit/>
          </a:bodyPr>
          <a:lstStyle/>
          <a:p>
            <a:pPr algn="ctr"/>
            <a:r>
              <a:rPr lang="en-US" sz="1200"/>
              <a:t>Phase 1</a:t>
            </a:r>
          </a:p>
        </p:txBody>
      </p:sp>
      <p:sp>
        <p:nvSpPr>
          <p:cNvPr id="113" name="Right Brace 112"/>
          <p:cNvSpPr/>
          <p:nvPr/>
        </p:nvSpPr>
        <p:spPr>
          <a:xfrm rot="16200000">
            <a:off x="5127470" y="116171"/>
            <a:ext cx="194487" cy="143246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Rectangle 113"/>
          <p:cNvSpPr/>
          <p:nvPr/>
        </p:nvSpPr>
        <p:spPr>
          <a:xfrm>
            <a:off x="4564942" y="492986"/>
            <a:ext cx="1332081" cy="276999"/>
          </a:xfrm>
          <a:prstGeom prst="rect">
            <a:avLst/>
          </a:prstGeom>
        </p:spPr>
        <p:txBody>
          <a:bodyPr wrap="square">
            <a:spAutoFit/>
          </a:bodyPr>
          <a:lstStyle/>
          <a:p>
            <a:pPr algn="ctr"/>
            <a:r>
              <a:rPr lang="en-US" sz="1200"/>
              <a:t>Phase 2</a:t>
            </a:r>
          </a:p>
        </p:txBody>
      </p:sp>
      <p:sp>
        <p:nvSpPr>
          <p:cNvPr id="115" name="Rounded Rectangle 114"/>
          <p:cNvSpPr/>
          <p:nvPr/>
        </p:nvSpPr>
        <p:spPr>
          <a:xfrm>
            <a:off x="2190732" y="2316535"/>
            <a:ext cx="1231917" cy="518339"/>
          </a:xfrm>
          <a:prstGeom prst="roundRect">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Spray e</a:t>
            </a:r>
            <a:br>
              <a:rPr lang="en-US" sz="1400">
                <a:solidFill>
                  <a:schemeClr val="tx1"/>
                </a:solidFill>
              </a:rPr>
            </a:br>
            <a:r>
              <a:rPr lang="en-US" sz="1400">
                <a:solidFill>
                  <a:schemeClr val="tx1"/>
                </a:solidFill>
              </a:rPr>
              <a:t> by D</a:t>
            </a:r>
            <a:r>
              <a:rPr lang="en-US" sz="1400" baseline="-25000">
                <a:solidFill>
                  <a:schemeClr val="tx1"/>
                </a:solidFill>
              </a:rPr>
              <a:t>n</a:t>
            </a:r>
            <a:r>
              <a:rPr lang="en-US" sz="1400">
                <a:solidFill>
                  <a:schemeClr val="tx1"/>
                </a:solidFill>
              </a:rPr>
              <a:t>-comb</a:t>
            </a:r>
            <a:r>
              <a:rPr lang="en-US" sz="1400" baseline="-25000">
                <a:solidFill>
                  <a:schemeClr val="tx1"/>
                </a:solidFill>
              </a:rPr>
              <a:t>1</a:t>
            </a:r>
            <a:r>
              <a:rPr lang="en-US" sz="1400">
                <a:solidFill>
                  <a:schemeClr val="tx1"/>
                </a:solidFill>
              </a:rPr>
              <a:t> </a:t>
            </a:r>
            <a:endParaRPr lang="en-US" sz="1400" baseline="-25000">
              <a:solidFill>
                <a:schemeClr val="tx1"/>
              </a:solidFill>
            </a:endParaRPr>
          </a:p>
        </p:txBody>
      </p:sp>
      <p:sp>
        <p:nvSpPr>
          <p:cNvPr id="116" name="Right Arrow 115"/>
          <p:cNvSpPr/>
          <p:nvPr/>
        </p:nvSpPr>
        <p:spPr>
          <a:xfrm>
            <a:off x="1873250" y="2471743"/>
            <a:ext cx="317483"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3889278" y="2122855"/>
            <a:ext cx="1395658" cy="307777"/>
          </a:xfrm>
          <a:prstGeom prst="rect">
            <a:avLst/>
          </a:prstGeom>
        </p:spPr>
        <p:txBody>
          <a:bodyPr wrap="none">
            <a:spAutoFit/>
          </a:bodyPr>
          <a:lstStyle/>
          <a:p>
            <a:pPr algn="ctr"/>
            <a:r>
              <a:rPr lang="en-US" sz="1400"/>
              <a:t>TS</a:t>
            </a:r>
            <a:r>
              <a:rPr lang="en-US" sz="1400" baseline="30000"/>
              <a:t>K</a:t>
            </a:r>
            <a:r>
              <a:rPr lang="en-US" sz="1400" baseline="-25000"/>
              <a:t>Dn-comb1</a:t>
            </a:r>
            <a:r>
              <a:rPr lang="en-US" sz="1400"/>
              <a:t>({b,H})</a:t>
            </a:r>
          </a:p>
        </p:txBody>
      </p:sp>
      <p:cxnSp>
        <p:nvCxnSpPr>
          <p:cNvPr id="119" name="Straight Arrow Connector 118"/>
          <p:cNvCxnSpPr>
            <a:stCxn id="115" idx="3"/>
            <a:endCxn id="117" idx="1"/>
          </p:cNvCxnSpPr>
          <p:nvPr/>
        </p:nvCxnSpPr>
        <p:spPr>
          <a:xfrm flipV="1">
            <a:off x="3422649" y="2276744"/>
            <a:ext cx="466629" cy="29896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28" name="Right Arrow 127"/>
          <p:cNvSpPr/>
          <p:nvPr/>
        </p:nvSpPr>
        <p:spPr>
          <a:xfrm>
            <a:off x="6019800" y="2478093"/>
            <a:ext cx="4254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39780" y="2187204"/>
            <a:ext cx="2296948" cy="646331"/>
          </a:xfrm>
          <a:prstGeom prst="rect">
            <a:avLst/>
          </a:prstGeom>
        </p:spPr>
        <p:txBody>
          <a:bodyPr wrap="none">
            <a:spAutoFit/>
          </a:bodyPr>
          <a:lstStyle/>
          <a:p>
            <a:pPr algn="ctr"/>
            <a:r>
              <a:rPr lang="en-US" sz="1200"/>
              <a:t>Freq Cap Query:</a:t>
            </a:r>
          </a:p>
          <a:p>
            <a:pPr algn="ctr"/>
            <a:r>
              <a:rPr lang="en-US" sz="1200" i="1">
                <a:solidFill>
                  <a:srgbClr val="FF0000"/>
                </a:solidFill>
              </a:rPr>
              <a:t>a priori</a:t>
            </a:r>
            <a:r>
              <a:rPr lang="en-US" sz="1200"/>
              <a:t> {D</a:t>
            </a:r>
            <a:r>
              <a:rPr lang="en-US" sz="1200" baseline="-25000"/>
              <a:t>n</a:t>
            </a:r>
            <a:r>
              <a:rPr lang="en-US" sz="1200"/>
              <a:t>-comb}-matching </a:t>
            </a:r>
          </a:p>
          <a:p>
            <a:pPr algn="ctr"/>
            <a:r>
              <a:rPr lang="en-US" sz="1200"/>
              <a:t>Unbiased, </a:t>
            </a:r>
            <a:r>
              <a:rPr lang="en-US" sz="1200">
                <a:solidFill>
                  <a:srgbClr val="0000FF"/>
                </a:solidFill>
              </a:rPr>
              <a:t>(Error to be validated)</a:t>
            </a:r>
          </a:p>
        </p:txBody>
      </p:sp>
      <p:sp>
        <p:nvSpPr>
          <p:cNvPr id="130" name="Rectangle 129"/>
          <p:cNvSpPr/>
          <p:nvPr/>
        </p:nvSpPr>
        <p:spPr>
          <a:xfrm>
            <a:off x="5148" y="607800"/>
            <a:ext cx="1787669" cy="2308324"/>
          </a:xfrm>
          <a:prstGeom prst="rect">
            <a:avLst/>
          </a:prstGeom>
        </p:spPr>
        <p:txBody>
          <a:bodyPr wrap="none">
            <a:spAutoFit/>
          </a:bodyPr>
          <a:lstStyle/>
          <a:p>
            <a:r>
              <a:rPr lang="en-US" sz="1200"/>
              <a:t>e := Event</a:t>
            </a:r>
          </a:p>
          <a:p>
            <a:r>
              <a:rPr lang="en-US" sz="1200"/>
              <a:t>B := Bcookie</a:t>
            </a:r>
          </a:p>
          <a:p>
            <a:r>
              <a:rPr lang="en-US" sz="1200"/>
              <a:t>b := hash(B)</a:t>
            </a:r>
          </a:p>
          <a:p>
            <a:r>
              <a:rPr lang="en-US" sz="1200"/>
              <a:t>P := Base Profile</a:t>
            </a:r>
          </a:p>
          <a:p>
            <a:r>
              <a:rPr lang="en-US" sz="1200"/>
              <a:t>D</a:t>
            </a:r>
            <a:r>
              <a:rPr lang="en-US" sz="1200" baseline="-25000"/>
              <a:t>n</a:t>
            </a:r>
            <a:r>
              <a:rPr lang="en-US" sz="1200"/>
              <a:t> := n Dim columns</a:t>
            </a:r>
          </a:p>
          <a:p>
            <a:endParaRPr lang="en-US" sz="1200"/>
          </a:p>
          <a:p>
            <a:r>
              <a:rPr lang="en-US" sz="1200"/>
              <a:t>S := θ (KMV) Sketch(k)</a:t>
            </a:r>
          </a:p>
          <a:p>
            <a:r>
              <a:rPr lang="en-US" sz="1200"/>
              <a:t>R := Reservoir Sketch(k),</a:t>
            </a:r>
          </a:p>
          <a:p>
            <a:r>
              <a:rPr lang="en-US" sz="1200"/>
              <a:t>        or priority, or VarOpt</a:t>
            </a:r>
          </a:p>
          <a:p>
            <a:r>
              <a:rPr lang="en-US" sz="1200"/>
              <a:t>TS := Tuple Sketch(k)</a:t>
            </a:r>
          </a:p>
          <a:p>
            <a:r>
              <a:rPr lang="en-US" sz="1200"/>
              <a:t>H := Histogram(e)</a:t>
            </a:r>
          </a:p>
          <a:p>
            <a:r>
              <a:rPr lang="en-US" sz="1200"/>
              <a:t>LCS := Long Comb of S</a:t>
            </a:r>
          </a:p>
        </p:txBody>
      </p:sp>
      <p:sp>
        <p:nvSpPr>
          <p:cNvPr id="65" name="Rectangle 64"/>
          <p:cNvSpPr/>
          <p:nvPr/>
        </p:nvSpPr>
        <p:spPr>
          <a:xfrm>
            <a:off x="6747941" y="423134"/>
            <a:ext cx="2074675" cy="369332"/>
          </a:xfrm>
          <a:prstGeom prst="rect">
            <a:avLst/>
          </a:prstGeom>
        </p:spPr>
        <p:txBody>
          <a:bodyPr wrap="square">
            <a:spAutoFit/>
          </a:bodyPr>
          <a:lstStyle/>
          <a:p>
            <a:pPr algn="ctr"/>
            <a:r>
              <a:rPr lang="en-US" b="1"/>
              <a:t>Query Types</a:t>
            </a:r>
          </a:p>
        </p:txBody>
      </p:sp>
      <p:sp>
        <p:nvSpPr>
          <p:cNvPr id="64" name="Rectangle 63"/>
          <p:cNvSpPr/>
          <p:nvPr/>
        </p:nvSpPr>
        <p:spPr>
          <a:xfrm>
            <a:off x="3899039" y="2680985"/>
            <a:ext cx="1430607" cy="307777"/>
          </a:xfrm>
          <a:prstGeom prst="rect">
            <a:avLst/>
          </a:prstGeom>
        </p:spPr>
        <p:txBody>
          <a:bodyPr wrap="none">
            <a:spAutoFit/>
          </a:bodyPr>
          <a:lstStyle/>
          <a:p>
            <a:pPr algn="ctr"/>
            <a:r>
              <a:rPr lang="en-US" sz="1400"/>
              <a:t>TS</a:t>
            </a:r>
            <a:r>
              <a:rPr lang="en-US" sz="1400" baseline="30000"/>
              <a:t>K</a:t>
            </a:r>
            <a:r>
              <a:rPr lang="en-US" sz="1400" baseline="-25000"/>
              <a:t>Dn-combm</a:t>
            </a:r>
            <a:r>
              <a:rPr lang="en-US" sz="1400"/>
              <a:t>({b,H})</a:t>
            </a:r>
          </a:p>
        </p:txBody>
      </p:sp>
      <p:cxnSp>
        <p:nvCxnSpPr>
          <p:cNvPr id="70" name="Straight Arrow Connector 69"/>
          <p:cNvCxnSpPr>
            <a:stCxn id="115" idx="3"/>
          </p:cNvCxnSpPr>
          <p:nvPr/>
        </p:nvCxnSpPr>
        <p:spPr>
          <a:xfrm>
            <a:off x="3422649" y="2575705"/>
            <a:ext cx="493865" cy="259169"/>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1" name="Right Brace 70"/>
          <p:cNvSpPr/>
          <p:nvPr/>
        </p:nvSpPr>
        <p:spPr>
          <a:xfrm>
            <a:off x="5419964" y="2198688"/>
            <a:ext cx="194487" cy="7900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Can 72"/>
          <p:cNvSpPr/>
          <p:nvPr/>
        </p:nvSpPr>
        <p:spPr>
          <a:xfrm>
            <a:off x="4557864" y="3710217"/>
            <a:ext cx="1383081" cy="867419"/>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Hash Table</a:t>
            </a:r>
          </a:p>
          <a:p>
            <a:pPr algn="ctr"/>
            <a:r>
              <a:rPr lang="en-US" sz="1400">
                <a:solidFill>
                  <a:schemeClr val="tx1"/>
                </a:solidFill>
              </a:rPr>
              <a:t>LCS({b, 1/θ</a:t>
            </a:r>
            <a:r>
              <a:rPr lang="en-US" sz="1400" baseline="-25000">
                <a:solidFill>
                  <a:schemeClr val="tx1"/>
                </a:solidFill>
              </a:rPr>
              <a:t>max</a:t>
            </a:r>
            <a:r>
              <a:rPr lang="en-US" sz="1400">
                <a:solidFill>
                  <a:schemeClr val="tx1"/>
                </a:solidFill>
              </a:rPr>
              <a:t>})</a:t>
            </a:r>
          </a:p>
          <a:p>
            <a:pPr algn="ctr"/>
            <a:r>
              <a:rPr lang="en-US" sz="1400">
                <a:solidFill>
                  <a:schemeClr val="tx1"/>
                </a:solidFill>
              </a:rPr>
              <a:t>|b| &lt;= mK</a:t>
            </a:r>
          </a:p>
        </p:txBody>
      </p:sp>
      <p:sp>
        <p:nvSpPr>
          <p:cNvPr id="74" name="Can 73"/>
          <p:cNvSpPr/>
          <p:nvPr/>
        </p:nvSpPr>
        <p:spPr>
          <a:xfrm>
            <a:off x="4508483" y="5130760"/>
            <a:ext cx="1514934" cy="867419"/>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a:solidFill>
                  <a:srgbClr val="000000"/>
                </a:solidFill>
              </a:rPr>
              <a:t>Hash Table</a:t>
            </a:r>
          </a:p>
          <a:p>
            <a:pPr algn="ctr"/>
            <a:r>
              <a:rPr lang="en-US" sz="1400">
                <a:solidFill>
                  <a:srgbClr val="000000"/>
                </a:solidFill>
              </a:rPr>
              <a:t>LCS({b, 1/θ</a:t>
            </a:r>
            <a:r>
              <a:rPr lang="en-US" sz="1400" baseline="-25000">
                <a:solidFill>
                  <a:srgbClr val="000000"/>
                </a:solidFill>
              </a:rPr>
              <a:t>max</a:t>
            </a:r>
            <a:r>
              <a:rPr lang="en-US" sz="1400">
                <a:solidFill>
                  <a:srgbClr val="000000"/>
                </a:solidFill>
              </a:rPr>
              <a:t>, {e}})</a:t>
            </a:r>
          </a:p>
          <a:p>
            <a:pPr algn="ctr"/>
            <a:r>
              <a:rPr lang="en-US" sz="1400">
                <a:solidFill>
                  <a:srgbClr val="000000"/>
                </a:solidFill>
              </a:rPr>
              <a:t>|b|&lt;=mK</a:t>
            </a:r>
          </a:p>
        </p:txBody>
      </p:sp>
      <p:sp>
        <p:nvSpPr>
          <p:cNvPr id="63" name="Bent Arrow 62"/>
          <p:cNvSpPr/>
          <p:nvPr/>
        </p:nvSpPr>
        <p:spPr>
          <a:xfrm>
            <a:off x="6135968" y="5021658"/>
            <a:ext cx="389478" cy="472284"/>
          </a:xfrm>
          <a:prstGeom prst="bentArrow">
            <a:avLst>
              <a:gd name="adj1" fmla="val 26651"/>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8" name="Bent Arrow 67"/>
          <p:cNvSpPr/>
          <p:nvPr/>
        </p:nvSpPr>
        <p:spPr>
          <a:xfrm flipV="1">
            <a:off x="6135968" y="5474841"/>
            <a:ext cx="389478" cy="610769"/>
          </a:xfrm>
          <a:prstGeom prst="bentArrow">
            <a:avLst>
              <a:gd name="adj1" fmla="val 26651"/>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Rectangle 76"/>
          <p:cNvSpPr/>
          <p:nvPr/>
        </p:nvSpPr>
        <p:spPr>
          <a:xfrm>
            <a:off x="6815005" y="5675013"/>
            <a:ext cx="2056973" cy="646331"/>
          </a:xfrm>
          <a:prstGeom prst="rect">
            <a:avLst/>
          </a:prstGeom>
        </p:spPr>
        <p:txBody>
          <a:bodyPr wrap="none">
            <a:spAutoFit/>
          </a:bodyPr>
          <a:lstStyle/>
          <a:p>
            <a:pPr algn="ctr"/>
            <a:r>
              <a:rPr lang="en-US" sz="1200"/>
              <a:t>Arbitrary, Event Count Query: </a:t>
            </a:r>
          </a:p>
          <a:p>
            <a:pPr algn="ctr"/>
            <a:r>
              <a:rPr lang="en-US" sz="1200" i="1">
                <a:solidFill>
                  <a:srgbClr val="FF0000"/>
                </a:solidFill>
              </a:rPr>
              <a:t>a posteriori</a:t>
            </a:r>
            <a:r>
              <a:rPr lang="en-US" sz="1200"/>
              <a:t> {e}-matching </a:t>
            </a:r>
          </a:p>
          <a:p>
            <a:pPr algn="ctr"/>
            <a:r>
              <a:rPr lang="en-US" sz="1200"/>
              <a:t>Unbiased, </a:t>
            </a:r>
            <a:r>
              <a:rPr lang="en-US" sz="1200">
                <a:solidFill>
                  <a:srgbClr val="FF0000"/>
                </a:solidFill>
              </a:rPr>
              <a:t>Unknown Error</a:t>
            </a:r>
          </a:p>
        </p:txBody>
      </p:sp>
    </p:spTree>
    <p:extLst>
      <p:ext uri="{BB962C8B-B14F-4D97-AF65-F5344CB8AC3E}">
        <p14:creationId xmlns:p14="http://schemas.microsoft.com/office/powerpoint/2010/main" val="6846648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6241" y="409317"/>
            <a:ext cx="1839829" cy="369332"/>
          </a:xfrm>
          <a:prstGeom prst="rect">
            <a:avLst/>
          </a:prstGeom>
          <a:noFill/>
        </p:spPr>
        <p:txBody>
          <a:bodyPr wrap="none" rtlCol="0">
            <a:spAutoFit/>
          </a:bodyPr>
          <a:lstStyle/>
          <a:p>
            <a:r>
              <a:rPr lang="en-US"/>
              <a:t>Worked Example</a:t>
            </a:r>
          </a:p>
        </p:txBody>
      </p:sp>
      <p:sp>
        <p:nvSpPr>
          <p:cNvPr id="3" name="TextBox 2"/>
          <p:cNvSpPr txBox="1"/>
          <p:nvPr/>
        </p:nvSpPr>
        <p:spPr>
          <a:xfrm>
            <a:off x="106343" y="1567344"/>
            <a:ext cx="971550" cy="3785652"/>
          </a:xfrm>
          <a:prstGeom prst="rect">
            <a:avLst/>
          </a:prstGeom>
          <a:noFill/>
        </p:spPr>
        <p:txBody>
          <a:bodyPr wrap="square" rtlCol="0">
            <a:spAutoFit/>
          </a:bodyPr>
          <a:lstStyle/>
          <a:p>
            <a:r>
              <a:rPr lang="en-US"/>
              <a:t>B</a:t>
            </a:r>
            <a:r>
              <a:rPr lang="en-US" baseline="-25000"/>
              <a:t>1</a:t>
            </a:r>
            <a:r>
              <a:rPr lang="en-US"/>
              <a:t>, I</a:t>
            </a:r>
            <a:r>
              <a:rPr lang="en-US" baseline="-25000"/>
              <a:t>1</a:t>
            </a:r>
          </a:p>
          <a:p>
            <a:r>
              <a:rPr lang="en-US"/>
              <a:t>B</a:t>
            </a:r>
            <a:r>
              <a:rPr lang="en-US" baseline="-25000"/>
              <a:t>1</a:t>
            </a:r>
            <a:r>
              <a:rPr lang="en-US"/>
              <a:t>, I</a:t>
            </a:r>
            <a:r>
              <a:rPr lang="en-US" baseline="-25000"/>
              <a:t>2</a:t>
            </a:r>
          </a:p>
          <a:p>
            <a:r>
              <a:rPr lang="en-US"/>
              <a:t>B</a:t>
            </a:r>
            <a:r>
              <a:rPr lang="en-US" baseline="-25000"/>
              <a:t>1</a:t>
            </a:r>
            <a:r>
              <a:rPr lang="en-US"/>
              <a:t>, I</a:t>
            </a:r>
            <a:r>
              <a:rPr lang="en-US" baseline="-25000"/>
              <a:t>3</a:t>
            </a:r>
          </a:p>
          <a:p>
            <a:endParaRPr lang="en-US" baseline="-25000"/>
          </a:p>
          <a:p>
            <a:r>
              <a:rPr lang="en-US"/>
              <a:t>B</a:t>
            </a:r>
            <a:r>
              <a:rPr lang="en-US" baseline="-25000"/>
              <a:t>2</a:t>
            </a:r>
            <a:r>
              <a:rPr lang="en-US"/>
              <a:t>, I</a:t>
            </a:r>
            <a:r>
              <a:rPr lang="en-US" baseline="-25000"/>
              <a:t>4</a:t>
            </a:r>
          </a:p>
          <a:p>
            <a:r>
              <a:rPr lang="en-US"/>
              <a:t>B</a:t>
            </a:r>
            <a:r>
              <a:rPr lang="en-US" baseline="-25000"/>
              <a:t>2</a:t>
            </a:r>
            <a:r>
              <a:rPr lang="en-US"/>
              <a:t>, I</a:t>
            </a:r>
            <a:r>
              <a:rPr lang="en-US" baseline="-25000"/>
              <a:t>5</a:t>
            </a:r>
          </a:p>
          <a:p>
            <a:endParaRPr lang="en-US" baseline="-25000"/>
          </a:p>
          <a:p>
            <a:r>
              <a:rPr lang="en-US"/>
              <a:t>B</a:t>
            </a:r>
            <a:r>
              <a:rPr lang="en-US" baseline="-25000"/>
              <a:t>3</a:t>
            </a:r>
            <a:r>
              <a:rPr lang="en-US"/>
              <a:t>, I</a:t>
            </a:r>
            <a:r>
              <a:rPr lang="en-US" baseline="-25000"/>
              <a:t>6</a:t>
            </a:r>
          </a:p>
          <a:p>
            <a:r>
              <a:rPr lang="en-US"/>
              <a:t>B</a:t>
            </a:r>
            <a:r>
              <a:rPr lang="en-US" baseline="-25000"/>
              <a:t>4</a:t>
            </a:r>
            <a:r>
              <a:rPr lang="en-US"/>
              <a:t>, I</a:t>
            </a:r>
            <a:r>
              <a:rPr lang="en-US" baseline="-25000"/>
              <a:t>7</a:t>
            </a:r>
          </a:p>
          <a:p>
            <a:r>
              <a:rPr lang="en-US"/>
              <a:t>B</a:t>
            </a:r>
            <a:r>
              <a:rPr lang="en-US" baseline="-25000"/>
              <a:t>5</a:t>
            </a:r>
            <a:r>
              <a:rPr lang="en-US"/>
              <a:t>, I</a:t>
            </a:r>
            <a:r>
              <a:rPr lang="en-US" baseline="-25000"/>
              <a:t>8</a:t>
            </a:r>
          </a:p>
          <a:p>
            <a:r>
              <a:rPr lang="en-US"/>
              <a:t>B</a:t>
            </a:r>
            <a:r>
              <a:rPr lang="en-US" baseline="-25000"/>
              <a:t>6</a:t>
            </a:r>
            <a:r>
              <a:rPr lang="en-US"/>
              <a:t>, I</a:t>
            </a:r>
            <a:r>
              <a:rPr lang="en-US" baseline="-25000"/>
              <a:t>9</a:t>
            </a:r>
          </a:p>
          <a:p>
            <a:r>
              <a:rPr lang="en-US"/>
              <a:t>B</a:t>
            </a:r>
            <a:r>
              <a:rPr lang="en-US" baseline="-25000"/>
              <a:t>7</a:t>
            </a:r>
            <a:r>
              <a:rPr lang="en-US"/>
              <a:t>, I</a:t>
            </a:r>
            <a:r>
              <a:rPr lang="en-US" baseline="-25000"/>
              <a:t>10</a:t>
            </a:r>
          </a:p>
          <a:p>
            <a:r>
              <a:rPr lang="en-US"/>
              <a:t>B</a:t>
            </a:r>
            <a:r>
              <a:rPr lang="en-US" baseline="-25000"/>
              <a:t>8</a:t>
            </a:r>
            <a:r>
              <a:rPr lang="en-US"/>
              <a:t>, I</a:t>
            </a:r>
            <a:r>
              <a:rPr lang="en-US" baseline="-25000"/>
              <a:t>11</a:t>
            </a:r>
          </a:p>
          <a:p>
            <a:r>
              <a:rPr lang="en-US"/>
              <a:t>B</a:t>
            </a:r>
            <a:r>
              <a:rPr lang="en-US" baseline="-25000"/>
              <a:t>9</a:t>
            </a:r>
            <a:r>
              <a:rPr lang="en-US"/>
              <a:t>, I</a:t>
            </a:r>
            <a:r>
              <a:rPr lang="en-US" baseline="-25000"/>
              <a:t>12</a:t>
            </a:r>
            <a:r>
              <a:rPr lang="en-US"/>
              <a:t> </a:t>
            </a:r>
          </a:p>
        </p:txBody>
      </p:sp>
      <p:sp>
        <p:nvSpPr>
          <p:cNvPr id="4" name="TextBox 3"/>
          <p:cNvSpPr txBox="1"/>
          <p:nvPr/>
        </p:nvSpPr>
        <p:spPr>
          <a:xfrm>
            <a:off x="1939598" y="1398136"/>
            <a:ext cx="2441694" cy="523220"/>
          </a:xfrm>
          <a:prstGeom prst="rect">
            <a:avLst/>
          </a:prstGeom>
          <a:noFill/>
        </p:spPr>
        <p:txBody>
          <a:bodyPr wrap="none" rtlCol="0">
            <a:spAutoFit/>
          </a:bodyPr>
          <a:lstStyle/>
          <a:p>
            <a:r>
              <a:rPr lang="en-US" sz="1400"/>
              <a:t>b = hash(B)</a:t>
            </a:r>
          </a:p>
          <a:p>
            <a:r>
              <a:rPr lang="en-US" sz="1400"/>
              <a:t>Assume b1 &lt; b2 &lt; b3 &lt; b4 … b9</a:t>
            </a:r>
          </a:p>
        </p:txBody>
      </p:sp>
      <p:graphicFrame>
        <p:nvGraphicFramePr>
          <p:cNvPr id="6" name="Table 5"/>
          <p:cNvGraphicFramePr>
            <a:graphicFrameLocks noGrp="1"/>
          </p:cNvGraphicFramePr>
          <p:nvPr>
            <p:extLst>
              <p:ext uri="{D42A27DB-BD31-4B8C-83A1-F6EECF244321}">
                <p14:modId xmlns:p14="http://schemas.microsoft.com/office/powerpoint/2010/main" val="2494754427"/>
              </p:ext>
            </p:extLst>
          </p:nvPr>
        </p:nvGraphicFramePr>
        <p:xfrm>
          <a:off x="2349121" y="2911954"/>
          <a:ext cx="813180" cy="111252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a:t>b1</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a:t>b2</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a:t>b3</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38352291"/>
              </p:ext>
            </p:extLst>
          </p:nvPr>
        </p:nvGraphicFramePr>
        <p:xfrm>
          <a:off x="4423833" y="1689721"/>
          <a:ext cx="2262717" cy="1219199"/>
        </p:xfrm>
        <a:graphic>
          <a:graphicData uri="http://schemas.openxmlformats.org/drawingml/2006/table">
            <a:tbl>
              <a:tblPr firstRow="1" bandRow="1">
                <a:tableStyleId>{2D5ABB26-0587-4C30-8999-92F81FD0307C}</a:tableStyleId>
              </a:tblPr>
              <a:tblGrid>
                <a:gridCol w="368300"/>
                <a:gridCol w="404856"/>
                <a:gridCol w="391011"/>
                <a:gridCol w="373998"/>
                <a:gridCol w="292158"/>
                <a:gridCol w="432394"/>
              </a:tblGrid>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baseline="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aseline="0">
                          <a:solidFill>
                            <a:schemeClr val="tx1"/>
                          </a:solidFill>
                        </a:rPr>
                        <a:t>C</a:t>
                      </a:r>
                      <a:r>
                        <a:rPr lang="en-US" sz="1400" baseline="-25000">
                          <a:solidFill>
                            <a:schemeClr val="tx1"/>
                          </a:solidFill>
                        </a:rPr>
                        <a:t>D</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r h="286588">
                <a:tc>
                  <a:txBody>
                    <a:bodyPr/>
                    <a:lstStyle/>
                    <a:p>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1</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b</a:t>
                      </a:r>
                      <a:r>
                        <a:rPr lang="en-US" sz="1400" b="0" i="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a:t>C</a:t>
                      </a:r>
                      <a:r>
                        <a:rPr lang="en-US" sz="140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1</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b</a:t>
                      </a:r>
                      <a:r>
                        <a:rPr lang="en-US" sz="1400" b="0" i="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aseline="0"/>
                        <a:t>C</a:t>
                      </a:r>
                      <a:r>
                        <a:rPr lang="en-US" sz="1400" baseline="-2500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1</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b</a:t>
                      </a:r>
                      <a:r>
                        <a:rPr lang="en-US" sz="1400" b="0" i="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aseline="0"/>
                        <a:t>C</a:t>
                      </a:r>
                      <a:r>
                        <a:rPr lang="en-US" sz="1400" baseline="-25000"/>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11" name="Straight Arrow Connector 10"/>
          <p:cNvCxnSpPr>
            <a:endCxn id="7" idx="1"/>
          </p:cNvCxnSpPr>
          <p:nvPr/>
        </p:nvCxnSpPr>
        <p:spPr>
          <a:xfrm flipV="1">
            <a:off x="3162301" y="2299320"/>
            <a:ext cx="1261532" cy="80583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3"/>
            <a:endCxn id="38" idx="1"/>
          </p:cNvCxnSpPr>
          <p:nvPr/>
        </p:nvCxnSpPr>
        <p:spPr>
          <a:xfrm>
            <a:off x="3162301" y="3468214"/>
            <a:ext cx="1280843" cy="31997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40" idx="1"/>
          </p:cNvCxnSpPr>
          <p:nvPr/>
        </p:nvCxnSpPr>
        <p:spPr>
          <a:xfrm>
            <a:off x="3162301" y="3816350"/>
            <a:ext cx="1280844" cy="1103166"/>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599806" y="1322436"/>
            <a:ext cx="2087005" cy="369332"/>
          </a:xfrm>
          <a:prstGeom prst="rect">
            <a:avLst/>
          </a:prstGeom>
          <a:noFill/>
        </p:spPr>
        <p:txBody>
          <a:bodyPr wrap="none" rtlCol="0">
            <a:spAutoFit/>
          </a:bodyPr>
          <a:lstStyle/>
          <a:p>
            <a:r>
              <a:rPr lang="en-US"/>
              <a:t>Summary A</a:t>
            </a:r>
            <a:r>
              <a:rPr lang="en-US" baseline="-25000"/>
              <a:t>1</a:t>
            </a:r>
            <a:r>
              <a:rPr lang="en-US"/>
              <a:t>: C</a:t>
            </a:r>
            <a:r>
              <a:rPr lang="en-US" baseline="-25000"/>
              <a:t>R,1</a:t>
            </a:r>
            <a:r>
              <a:rPr lang="en-US"/>
              <a:t>=3</a:t>
            </a:r>
          </a:p>
        </p:txBody>
      </p:sp>
      <p:sp>
        <p:nvSpPr>
          <p:cNvPr id="28" name="TextBox 27"/>
          <p:cNvSpPr txBox="1"/>
          <p:nvPr/>
        </p:nvSpPr>
        <p:spPr>
          <a:xfrm>
            <a:off x="4618856" y="2931041"/>
            <a:ext cx="2087005" cy="369332"/>
          </a:xfrm>
          <a:prstGeom prst="rect">
            <a:avLst/>
          </a:prstGeom>
          <a:noFill/>
        </p:spPr>
        <p:txBody>
          <a:bodyPr wrap="none" rtlCol="0">
            <a:spAutoFit/>
          </a:bodyPr>
          <a:lstStyle/>
          <a:p>
            <a:r>
              <a:rPr lang="en-US"/>
              <a:t>Summary A</a:t>
            </a:r>
            <a:r>
              <a:rPr lang="en-US" baseline="-25000"/>
              <a:t>2</a:t>
            </a:r>
            <a:r>
              <a:rPr lang="en-US"/>
              <a:t>: C</a:t>
            </a:r>
            <a:r>
              <a:rPr lang="en-US" baseline="-25000"/>
              <a:t>R,2</a:t>
            </a:r>
            <a:r>
              <a:rPr lang="en-US"/>
              <a:t>=2</a:t>
            </a:r>
          </a:p>
        </p:txBody>
      </p:sp>
      <p:sp>
        <p:nvSpPr>
          <p:cNvPr id="29" name="TextBox 28"/>
          <p:cNvSpPr txBox="1"/>
          <p:nvPr/>
        </p:nvSpPr>
        <p:spPr>
          <a:xfrm>
            <a:off x="4618857" y="4245385"/>
            <a:ext cx="2087005" cy="369332"/>
          </a:xfrm>
          <a:prstGeom prst="rect">
            <a:avLst/>
          </a:prstGeom>
          <a:noFill/>
        </p:spPr>
        <p:txBody>
          <a:bodyPr wrap="none" rtlCol="0">
            <a:spAutoFit/>
          </a:bodyPr>
          <a:lstStyle/>
          <a:p>
            <a:r>
              <a:rPr lang="en-US"/>
              <a:t>Summary A</a:t>
            </a:r>
            <a:r>
              <a:rPr lang="en-US" baseline="-25000"/>
              <a:t>3</a:t>
            </a:r>
            <a:r>
              <a:rPr lang="en-US"/>
              <a:t>: C</a:t>
            </a:r>
            <a:r>
              <a:rPr lang="en-US" baseline="-25000"/>
              <a:t>R,3</a:t>
            </a:r>
            <a:r>
              <a:rPr lang="en-US"/>
              <a:t>=1</a:t>
            </a:r>
          </a:p>
        </p:txBody>
      </p:sp>
      <p:sp>
        <p:nvSpPr>
          <p:cNvPr id="31" name="Right Brace 30"/>
          <p:cNvSpPr/>
          <p:nvPr/>
        </p:nvSpPr>
        <p:spPr>
          <a:xfrm>
            <a:off x="6826511" y="1389089"/>
            <a:ext cx="438150" cy="400405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a:off x="193765" y="5575575"/>
            <a:ext cx="4507814" cy="923330"/>
          </a:xfrm>
          <a:prstGeom prst="rect">
            <a:avLst/>
          </a:prstGeom>
          <a:noFill/>
        </p:spPr>
        <p:txBody>
          <a:bodyPr wrap="none" rtlCol="0">
            <a:spAutoFit/>
          </a:bodyPr>
          <a:lstStyle/>
          <a:p>
            <a:r>
              <a:rPr lang="en-US" b="1"/>
              <a:t>Translating Back to Raw Data from a query:</a:t>
            </a:r>
          </a:p>
          <a:p>
            <a:r>
              <a:rPr lang="en-US"/>
              <a:t>Raw Data Unique B      = Σ(Row</a:t>
            </a:r>
            <a:r>
              <a:rPr lang="en-US" baseline="-25000"/>
              <a:t>i</a:t>
            </a:r>
            <a:r>
              <a:rPr lang="en-US"/>
              <a:t>/θ</a:t>
            </a:r>
            <a:r>
              <a:rPr lang="en-US" baseline="-25000"/>
              <a:t>i</a:t>
            </a:r>
            <a:r>
              <a:rPr lang="en-US"/>
              <a:t>) </a:t>
            </a:r>
          </a:p>
          <a:p>
            <a:r>
              <a:rPr lang="en-US"/>
              <a:t>Raw Data Impressions = Σ(Row</a:t>
            </a:r>
            <a:r>
              <a:rPr lang="en-US" baseline="-25000"/>
              <a:t>i</a:t>
            </a:r>
            <a:r>
              <a:rPr lang="en-US"/>
              <a:t>*W</a:t>
            </a:r>
            <a:r>
              <a:rPr lang="en-US" baseline="-25000"/>
              <a:t>i</a:t>
            </a:r>
            <a:r>
              <a:rPr lang="en-US"/>
              <a:t>*C</a:t>
            </a:r>
            <a:r>
              <a:rPr lang="en-US" baseline="-25000"/>
              <a:t>D,i</a:t>
            </a:r>
            <a:r>
              <a:rPr lang="en-US"/>
              <a:t>)</a:t>
            </a:r>
          </a:p>
        </p:txBody>
      </p:sp>
      <p:sp>
        <p:nvSpPr>
          <p:cNvPr id="18" name="TextBox 17"/>
          <p:cNvSpPr txBox="1"/>
          <p:nvPr/>
        </p:nvSpPr>
        <p:spPr>
          <a:xfrm>
            <a:off x="2102780" y="4567686"/>
            <a:ext cx="1834219" cy="923330"/>
          </a:xfrm>
          <a:prstGeom prst="rect">
            <a:avLst/>
          </a:prstGeom>
          <a:noFill/>
        </p:spPr>
        <p:txBody>
          <a:bodyPr wrap="square" rtlCol="0">
            <a:spAutoFit/>
          </a:bodyPr>
          <a:lstStyle/>
          <a:p>
            <a:r>
              <a:rPr lang="en-US"/>
              <a:t>C</a:t>
            </a:r>
            <a:r>
              <a:rPr lang="en-US" baseline="-25000"/>
              <a:t>T</a:t>
            </a:r>
            <a:r>
              <a:rPr lang="en-US"/>
              <a:t> = 12 (total)</a:t>
            </a:r>
          </a:p>
          <a:p>
            <a:r>
              <a:rPr lang="en-US"/>
              <a:t>C</a:t>
            </a:r>
            <a:r>
              <a:rPr lang="en-US" baseline="-25000"/>
              <a:t>R</a:t>
            </a:r>
            <a:r>
              <a:rPr lang="en-US"/>
              <a:t> = 6 (retained)</a:t>
            </a:r>
          </a:p>
          <a:p>
            <a:r>
              <a:rPr lang="en-US"/>
              <a:t>W = C</a:t>
            </a:r>
            <a:r>
              <a:rPr lang="en-US" baseline="-25000"/>
              <a:t>T</a:t>
            </a:r>
            <a:r>
              <a:rPr lang="en-US"/>
              <a:t> / C</a:t>
            </a:r>
            <a:r>
              <a:rPr lang="en-US" baseline="-25000"/>
              <a:t>R</a:t>
            </a:r>
            <a:r>
              <a:rPr lang="en-US"/>
              <a:t> = 2</a:t>
            </a:r>
            <a:r>
              <a:rPr lang="en-US" baseline="-25000"/>
              <a:t> </a:t>
            </a:r>
            <a:endParaRPr lang="en-US"/>
          </a:p>
        </p:txBody>
      </p:sp>
      <p:sp>
        <p:nvSpPr>
          <p:cNvPr id="19" name="TextBox 18"/>
          <p:cNvSpPr txBox="1"/>
          <p:nvPr/>
        </p:nvSpPr>
        <p:spPr>
          <a:xfrm>
            <a:off x="1941422" y="1985538"/>
            <a:ext cx="1678078" cy="923330"/>
          </a:xfrm>
          <a:prstGeom prst="rect">
            <a:avLst/>
          </a:prstGeom>
          <a:noFill/>
        </p:spPr>
        <p:txBody>
          <a:bodyPr wrap="square" rtlCol="0">
            <a:spAutoFit/>
          </a:bodyPr>
          <a:lstStyle/>
          <a:p>
            <a:r>
              <a:rPr lang="en-US"/>
              <a:t>TupleSketch:</a:t>
            </a:r>
          </a:p>
          <a:p>
            <a:r>
              <a:rPr lang="en-US"/>
              <a:t>  k = 3</a:t>
            </a:r>
          </a:p>
          <a:p>
            <a:r>
              <a:rPr lang="en-US"/>
              <a:t>  θ </a:t>
            </a:r>
            <a:r>
              <a:rPr lang="en-US">
                <a:latin typeface="ＭＳ ゴシック"/>
                <a:ea typeface="ＭＳ ゴシック"/>
                <a:cs typeface="ＭＳ ゴシック"/>
              </a:rPr>
              <a:t>≈</a:t>
            </a:r>
            <a:r>
              <a:rPr lang="en-US"/>
              <a:t> k/N = 1/3</a:t>
            </a:r>
          </a:p>
        </p:txBody>
      </p:sp>
      <p:sp>
        <p:nvSpPr>
          <p:cNvPr id="20" name="TextBox 19"/>
          <p:cNvSpPr txBox="1"/>
          <p:nvPr/>
        </p:nvSpPr>
        <p:spPr>
          <a:xfrm>
            <a:off x="57559" y="466467"/>
            <a:ext cx="2387191" cy="800219"/>
          </a:xfrm>
          <a:prstGeom prst="rect">
            <a:avLst/>
          </a:prstGeom>
          <a:noFill/>
        </p:spPr>
        <p:txBody>
          <a:bodyPr wrap="square" rtlCol="0">
            <a:spAutoFit/>
          </a:bodyPr>
          <a:lstStyle/>
          <a:p>
            <a:r>
              <a:rPr lang="en-US"/>
              <a:t>Raw Data: {B,D</a:t>
            </a:r>
            <a:r>
              <a:rPr lang="en-US" baseline="-25000"/>
              <a:t>n</a:t>
            </a:r>
            <a:r>
              <a:rPr lang="en-US"/>
              <a:t>}</a:t>
            </a:r>
          </a:p>
          <a:p>
            <a:r>
              <a:rPr lang="en-US" sz="1400"/>
              <a:t>  N = Unique B = 9 (unknown)</a:t>
            </a:r>
          </a:p>
          <a:p>
            <a:r>
              <a:rPr lang="en-US" sz="1400"/>
              <a:t>  C</a:t>
            </a:r>
            <a:r>
              <a:rPr lang="en-US" sz="1400" baseline="-25000"/>
              <a:t>T</a:t>
            </a:r>
            <a:r>
              <a:rPr lang="en-US" sz="1400"/>
              <a:t> = #Imp = 12 (unknown) </a:t>
            </a:r>
          </a:p>
        </p:txBody>
      </p:sp>
      <p:sp>
        <p:nvSpPr>
          <p:cNvPr id="16" name="Rounded Rectangle 15"/>
          <p:cNvSpPr/>
          <p:nvPr/>
        </p:nvSpPr>
        <p:spPr>
          <a:xfrm>
            <a:off x="1739901" y="1985538"/>
            <a:ext cx="2014260" cy="2572134"/>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939598" y="4106563"/>
            <a:ext cx="1737052" cy="369332"/>
          </a:xfrm>
          <a:prstGeom prst="rect">
            <a:avLst/>
          </a:prstGeom>
          <a:noFill/>
        </p:spPr>
        <p:txBody>
          <a:bodyPr wrap="square" rtlCol="0">
            <a:spAutoFit/>
          </a:bodyPr>
          <a:lstStyle/>
          <a:p>
            <a:r>
              <a:rPr lang="en-US"/>
              <a:t>Est(B) = 3 /θ = 9 </a:t>
            </a:r>
          </a:p>
        </p:txBody>
      </p:sp>
      <p:pic>
        <p:nvPicPr>
          <p:cNvPr id="21" name="Picture 20" descr="ScreenBean_question_reversed_noBackground.f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447" y="1466850"/>
            <a:ext cx="1129429" cy="2006600"/>
          </a:xfrm>
          <a:prstGeom prst="rect">
            <a:avLst/>
          </a:prstGeom>
        </p:spPr>
      </p:pic>
      <p:sp>
        <p:nvSpPr>
          <p:cNvPr id="33" name="TextBox 32"/>
          <p:cNvSpPr txBox="1"/>
          <p:nvPr/>
        </p:nvSpPr>
        <p:spPr>
          <a:xfrm>
            <a:off x="7565985" y="3467100"/>
            <a:ext cx="1304965" cy="1200329"/>
          </a:xfrm>
          <a:prstGeom prst="rect">
            <a:avLst/>
          </a:prstGeom>
          <a:noFill/>
        </p:spPr>
        <p:txBody>
          <a:bodyPr wrap="square" rtlCol="0">
            <a:spAutoFit/>
          </a:bodyPr>
          <a:lstStyle/>
          <a:p>
            <a:pPr algn="ctr"/>
            <a:r>
              <a:rPr lang="en-US"/>
              <a:t>Query on matching rows of  {B,D</a:t>
            </a:r>
            <a:r>
              <a:rPr lang="en-US" baseline="-25000"/>
              <a:t>n</a:t>
            </a:r>
            <a:r>
              <a:rPr lang="en-US"/>
              <a:t>}</a:t>
            </a:r>
          </a:p>
        </p:txBody>
      </p:sp>
      <p:sp>
        <p:nvSpPr>
          <p:cNvPr id="34" name="Rounded Rectangle 33"/>
          <p:cNvSpPr/>
          <p:nvPr/>
        </p:nvSpPr>
        <p:spPr>
          <a:xfrm>
            <a:off x="1662389" y="1279900"/>
            <a:ext cx="5796627" cy="4333499"/>
          </a:xfrm>
          <a:prstGeom prst="roundRect">
            <a:avLst/>
          </a:prstGeom>
          <a:noFill/>
          <a:ln w="2540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2279650" y="933692"/>
            <a:ext cx="4832350" cy="369332"/>
          </a:xfrm>
          <a:prstGeom prst="rect">
            <a:avLst/>
          </a:prstGeom>
          <a:noFill/>
        </p:spPr>
        <p:txBody>
          <a:bodyPr wrap="square" rtlCol="0">
            <a:spAutoFit/>
          </a:bodyPr>
          <a:lstStyle/>
          <a:p>
            <a:pPr algn="ctr"/>
            <a:r>
              <a:rPr lang="en-US">
                <a:solidFill>
                  <a:schemeClr val="accent1"/>
                </a:solidFill>
              </a:rPr>
              <a:t>Stratified Sampling Sketch (SSS) of Base Profile 1</a:t>
            </a:r>
          </a:p>
        </p:txBody>
      </p:sp>
      <p:sp>
        <p:nvSpPr>
          <p:cNvPr id="24" name="Right Arrow 23"/>
          <p:cNvSpPr/>
          <p:nvPr/>
        </p:nvSpPr>
        <p:spPr>
          <a:xfrm>
            <a:off x="882650" y="3105150"/>
            <a:ext cx="6921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112000" y="5631072"/>
            <a:ext cx="1686950" cy="738664"/>
          </a:xfrm>
          <a:prstGeom prst="rect">
            <a:avLst/>
          </a:prstGeom>
        </p:spPr>
        <p:txBody>
          <a:bodyPr wrap="square">
            <a:spAutoFit/>
          </a:bodyPr>
          <a:lstStyle/>
          <a:p>
            <a:r>
              <a:rPr lang="en-US" sz="1400"/>
              <a:t>Note: W and θ are computed when </a:t>
            </a:r>
            <a:br>
              <a:rPr lang="en-US" sz="1400"/>
            </a:br>
            <a:r>
              <a:rPr lang="en-US" sz="1400"/>
              <a:t>sketch is completed </a:t>
            </a:r>
          </a:p>
        </p:txBody>
      </p:sp>
      <p:cxnSp>
        <p:nvCxnSpPr>
          <p:cNvPr id="37" name="Straight Arrow Connector 36"/>
          <p:cNvCxnSpPr>
            <a:stCxn id="36" idx="1"/>
          </p:cNvCxnSpPr>
          <p:nvPr/>
        </p:nvCxnSpPr>
        <p:spPr>
          <a:xfrm flipH="1" flipV="1">
            <a:off x="6483350" y="5224316"/>
            <a:ext cx="628650" cy="776088"/>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6" idx="1"/>
          </p:cNvCxnSpPr>
          <p:nvPr/>
        </p:nvCxnSpPr>
        <p:spPr>
          <a:xfrm flipH="1" flipV="1">
            <a:off x="6115050" y="5224316"/>
            <a:ext cx="996950" cy="776088"/>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25614" y="0"/>
            <a:ext cx="8148384" cy="461665"/>
          </a:xfrm>
          <a:prstGeom prst="rect">
            <a:avLst/>
          </a:prstGeom>
          <a:noFill/>
        </p:spPr>
        <p:txBody>
          <a:bodyPr wrap="none" rtlCol="0">
            <a:spAutoFit/>
          </a:bodyPr>
          <a:lstStyle/>
          <a:p>
            <a:r>
              <a:rPr lang="en-US" sz="2400"/>
              <a:t>Example: Achieving Stratified Sampling Using Sketch Technology</a:t>
            </a:r>
          </a:p>
        </p:txBody>
      </p:sp>
      <p:sp>
        <p:nvSpPr>
          <p:cNvPr id="5" name="Date Placeholder 4"/>
          <p:cNvSpPr>
            <a:spLocks noGrp="1"/>
          </p:cNvSpPr>
          <p:nvPr>
            <p:ph type="dt" sz="half" idx="10"/>
          </p:nvPr>
        </p:nvSpPr>
        <p:spPr/>
        <p:txBody>
          <a:bodyPr/>
          <a:lstStyle/>
          <a:p>
            <a:r>
              <a:rPr lang="en-US"/>
              <a:t>11/4/14</a:t>
            </a:r>
          </a:p>
        </p:txBody>
      </p:sp>
      <p:sp>
        <p:nvSpPr>
          <p:cNvPr id="8" name="Footer Placeholder 7"/>
          <p:cNvSpPr>
            <a:spLocks noGrp="1"/>
          </p:cNvSpPr>
          <p:nvPr>
            <p:ph type="ftr" sz="quarter" idx="11"/>
          </p:nvPr>
        </p:nvSpPr>
        <p:spPr/>
        <p:txBody>
          <a:bodyPr/>
          <a:lstStyle/>
          <a:p>
            <a:r>
              <a:rPr lang="en-US"/>
              <a:t>Lee Rhodes, Yahoo Confidential</a:t>
            </a:r>
          </a:p>
        </p:txBody>
      </p:sp>
      <p:sp>
        <p:nvSpPr>
          <p:cNvPr id="12" name="Slide Number Placeholder 11"/>
          <p:cNvSpPr>
            <a:spLocks noGrp="1"/>
          </p:cNvSpPr>
          <p:nvPr>
            <p:ph type="sldNum" sz="quarter" idx="12"/>
          </p:nvPr>
        </p:nvSpPr>
        <p:spPr/>
        <p:txBody>
          <a:bodyPr/>
          <a:lstStyle/>
          <a:p>
            <a:fld id="{18453141-6832-1E40-9A0C-F8B182D8C62D}" type="slidenum">
              <a:rPr lang="en-US"/>
              <a:t>8</a:t>
            </a:fld>
            <a:endParaRPr lang="en-US"/>
          </a:p>
        </p:txBody>
      </p:sp>
      <p:graphicFrame>
        <p:nvGraphicFramePr>
          <p:cNvPr id="38" name="Table 37"/>
          <p:cNvGraphicFramePr>
            <a:graphicFrameLocks noGrp="1"/>
          </p:cNvGraphicFramePr>
          <p:nvPr>
            <p:extLst>
              <p:ext uri="{D42A27DB-BD31-4B8C-83A1-F6EECF244321}">
                <p14:modId xmlns:p14="http://schemas.microsoft.com/office/powerpoint/2010/main" val="1309427035"/>
              </p:ext>
            </p:extLst>
          </p:nvPr>
        </p:nvGraphicFramePr>
        <p:xfrm>
          <a:off x="4443144" y="3330986"/>
          <a:ext cx="2262717" cy="914399"/>
        </p:xfrm>
        <a:graphic>
          <a:graphicData uri="http://schemas.openxmlformats.org/drawingml/2006/table">
            <a:tbl>
              <a:tblPr firstRow="1" bandRow="1">
                <a:tableStyleId>{2D5ABB26-0587-4C30-8999-92F81FD0307C}</a:tableStyleId>
              </a:tblPr>
              <a:tblGrid>
                <a:gridCol w="368300"/>
                <a:gridCol w="404856"/>
                <a:gridCol w="391011"/>
                <a:gridCol w="373998"/>
                <a:gridCol w="292158"/>
                <a:gridCol w="432394"/>
              </a:tblGrid>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baseline="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aseline="0">
                          <a:solidFill>
                            <a:schemeClr val="tx1"/>
                          </a:solidFill>
                        </a:rPr>
                        <a:t>C</a:t>
                      </a:r>
                      <a:r>
                        <a:rPr lang="en-US" sz="1400" baseline="-25000">
                          <a:solidFill>
                            <a:schemeClr val="tx1"/>
                          </a:solidFill>
                        </a:rPr>
                        <a:t>D</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r h="286588">
                <a:tc>
                  <a:txBody>
                    <a:bodyPr/>
                    <a:lstStyle/>
                    <a:p>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2</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b</a:t>
                      </a:r>
                      <a:r>
                        <a:rPr lang="en-US" sz="1400" b="0" i="0" baseline="-2500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a:t>C</a:t>
                      </a:r>
                      <a:r>
                        <a:rPr lang="en-US" sz="140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2</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b</a:t>
                      </a:r>
                      <a:r>
                        <a:rPr lang="en-US" sz="1400" b="0" i="0" baseline="-2500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aseline="0"/>
                        <a:t>C</a:t>
                      </a:r>
                      <a:r>
                        <a:rPr lang="en-US" sz="1400" baseline="-2500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294917556"/>
              </p:ext>
            </p:extLst>
          </p:nvPr>
        </p:nvGraphicFramePr>
        <p:xfrm>
          <a:off x="4443145" y="4614717"/>
          <a:ext cx="2262717" cy="609599"/>
        </p:xfrm>
        <a:graphic>
          <a:graphicData uri="http://schemas.openxmlformats.org/drawingml/2006/table">
            <a:tbl>
              <a:tblPr firstRow="1" bandRow="1">
                <a:tableStyleId>{2D5ABB26-0587-4C30-8999-92F81FD0307C}</a:tableStyleId>
              </a:tblPr>
              <a:tblGrid>
                <a:gridCol w="368300"/>
                <a:gridCol w="404856"/>
                <a:gridCol w="391011"/>
                <a:gridCol w="373998"/>
                <a:gridCol w="292158"/>
                <a:gridCol w="432394"/>
              </a:tblGrid>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baseline="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aseline="0">
                          <a:solidFill>
                            <a:schemeClr val="tx1"/>
                          </a:solidFill>
                        </a:rPr>
                        <a:t>C</a:t>
                      </a:r>
                      <a:r>
                        <a:rPr lang="en-US" sz="1400" baseline="-25000">
                          <a:solidFill>
                            <a:schemeClr val="tx1"/>
                          </a:solidFill>
                        </a:rPr>
                        <a:t>D</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r h="286588">
                <a:tc>
                  <a:txBody>
                    <a:bodyPr/>
                    <a:lstStyle/>
                    <a:p>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3</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b</a:t>
                      </a:r>
                      <a:r>
                        <a:rPr lang="en-US" sz="1400" b="0" i="0" baseline="-25000"/>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a:t>C</a:t>
                      </a:r>
                      <a:r>
                        <a:rPr lang="en-US" sz="140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9" name="Rectangle 48"/>
          <p:cNvSpPr/>
          <p:nvPr/>
        </p:nvSpPr>
        <p:spPr>
          <a:xfrm>
            <a:off x="4802750" y="5707272"/>
            <a:ext cx="1686950" cy="523220"/>
          </a:xfrm>
          <a:prstGeom prst="rect">
            <a:avLst/>
          </a:prstGeom>
        </p:spPr>
        <p:txBody>
          <a:bodyPr wrap="square">
            <a:spAutoFit/>
          </a:bodyPr>
          <a:lstStyle/>
          <a:p>
            <a:r>
              <a:rPr lang="en-US" sz="1400"/>
              <a:t>Counts impressions with same {B, D</a:t>
            </a:r>
            <a:r>
              <a:rPr lang="en-US" sz="1400" baseline="-25000"/>
              <a:t>n</a:t>
            </a:r>
            <a:r>
              <a:rPr lang="en-US" sz="1400"/>
              <a:t>}</a:t>
            </a:r>
          </a:p>
        </p:txBody>
      </p:sp>
      <p:cxnSp>
        <p:nvCxnSpPr>
          <p:cNvPr id="50" name="Straight Arrow Connector 49"/>
          <p:cNvCxnSpPr>
            <a:stCxn id="49" idx="0"/>
          </p:cNvCxnSpPr>
          <p:nvPr/>
        </p:nvCxnSpPr>
        <p:spPr>
          <a:xfrm flipV="1">
            <a:off x="5646225" y="5224316"/>
            <a:ext cx="170375" cy="482956"/>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95170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9184" y="2982126"/>
            <a:ext cx="1132221" cy="817245"/>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a:solidFill>
                  <a:schemeClr val="tx1"/>
                </a:solidFill>
              </a:rPr>
              <a:t>Raw Data </a:t>
            </a:r>
          </a:p>
          <a:p>
            <a:pPr algn="ctr"/>
            <a:r>
              <a:rPr lang="en-US" sz="1400">
                <a:solidFill>
                  <a:schemeClr val="tx1"/>
                </a:solidFill>
              </a:rPr>
              <a:t>Impressions</a:t>
            </a:r>
          </a:p>
          <a:p>
            <a:pPr algn="ctr"/>
            <a:r>
              <a:rPr lang="en-US" sz="1400">
                <a:solidFill>
                  <a:schemeClr val="tx1"/>
                </a:solidFill>
              </a:rPr>
              <a:t>R={B,D</a:t>
            </a:r>
            <a:r>
              <a:rPr lang="en-US" sz="1400" baseline="-25000">
                <a:solidFill>
                  <a:schemeClr val="tx1"/>
                </a:solidFill>
              </a:rPr>
              <a:t>n</a:t>
            </a:r>
            <a:r>
              <a:rPr lang="en-US" sz="1400">
                <a:solidFill>
                  <a:schemeClr val="tx1"/>
                </a:solidFill>
              </a:rPr>
              <a:t>}</a:t>
            </a:r>
          </a:p>
        </p:txBody>
      </p:sp>
      <p:sp>
        <p:nvSpPr>
          <p:cNvPr id="11" name="TextBox 10"/>
          <p:cNvSpPr txBox="1"/>
          <p:nvPr/>
        </p:nvSpPr>
        <p:spPr>
          <a:xfrm>
            <a:off x="3234998" y="186035"/>
            <a:ext cx="2559415" cy="461665"/>
          </a:xfrm>
          <a:prstGeom prst="rect">
            <a:avLst/>
          </a:prstGeom>
          <a:noFill/>
        </p:spPr>
        <p:txBody>
          <a:bodyPr wrap="none" rtlCol="0">
            <a:spAutoFit/>
          </a:bodyPr>
          <a:lstStyle/>
          <a:p>
            <a:r>
              <a:rPr lang="en-US" sz="2400"/>
              <a:t>Many Base Profiles</a:t>
            </a:r>
          </a:p>
        </p:txBody>
      </p:sp>
      <p:graphicFrame>
        <p:nvGraphicFramePr>
          <p:cNvPr id="12" name="Table 11"/>
          <p:cNvGraphicFramePr>
            <a:graphicFrameLocks noGrp="1"/>
          </p:cNvGraphicFramePr>
          <p:nvPr>
            <p:extLst>
              <p:ext uri="{D42A27DB-BD31-4B8C-83A1-F6EECF244321}">
                <p14:modId xmlns:p14="http://schemas.microsoft.com/office/powerpoint/2010/main" val="2829390598"/>
              </p:ext>
            </p:extLst>
          </p:nvPr>
        </p:nvGraphicFramePr>
        <p:xfrm>
          <a:off x="5341218" y="2308073"/>
          <a:ext cx="1515244" cy="304799"/>
        </p:xfrm>
        <a:graphic>
          <a:graphicData uri="http://schemas.openxmlformats.org/drawingml/2006/table">
            <a:tbl>
              <a:tblPr firstRow="1" bandRow="1">
                <a:tableStyleId>{2D5ABB26-0587-4C30-8999-92F81FD0307C}</a:tableStyleId>
              </a:tblPr>
              <a:tblGrid>
                <a:gridCol w="372244"/>
                <a:gridCol w="355600"/>
                <a:gridCol w="317500"/>
                <a:gridCol w="469900"/>
              </a:tblGrid>
              <a:tr h="286588">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bl>
          </a:graphicData>
        </a:graphic>
      </p:graphicFrame>
      <p:sp>
        <p:nvSpPr>
          <p:cNvPr id="13" name="Rounded Rectangle 12"/>
          <p:cNvSpPr/>
          <p:nvPr/>
        </p:nvSpPr>
        <p:spPr>
          <a:xfrm>
            <a:off x="3708834" y="2308073"/>
            <a:ext cx="1473200" cy="304799"/>
          </a:xfrm>
          <a:prstGeom prst="roundRect">
            <a:avLst/>
          </a:prstGeom>
          <a:no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SSS of BP 1</a:t>
            </a:r>
          </a:p>
        </p:txBody>
      </p:sp>
      <p:sp>
        <p:nvSpPr>
          <p:cNvPr id="16" name="Rounded Rectangle 15"/>
          <p:cNvSpPr/>
          <p:nvPr/>
        </p:nvSpPr>
        <p:spPr>
          <a:xfrm>
            <a:off x="1731862" y="3109729"/>
            <a:ext cx="1094524" cy="578882"/>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a:solidFill>
                  <a:schemeClr val="tx1"/>
                </a:solidFill>
              </a:rPr>
              <a:t>Base Profile</a:t>
            </a:r>
          </a:p>
          <a:p>
            <a:pPr algn="ctr"/>
            <a:r>
              <a:rPr lang="en-US" sz="1400">
                <a:solidFill>
                  <a:schemeClr val="tx1"/>
                </a:solidFill>
              </a:rPr>
              <a:t>Switch</a:t>
            </a:r>
          </a:p>
        </p:txBody>
      </p:sp>
      <p:graphicFrame>
        <p:nvGraphicFramePr>
          <p:cNvPr id="17" name="Table 16"/>
          <p:cNvGraphicFramePr>
            <a:graphicFrameLocks noGrp="1"/>
          </p:cNvGraphicFramePr>
          <p:nvPr>
            <p:extLst>
              <p:ext uri="{D42A27DB-BD31-4B8C-83A1-F6EECF244321}">
                <p14:modId xmlns:p14="http://schemas.microsoft.com/office/powerpoint/2010/main" val="1672718191"/>
              </p:ext>
            </p:extLst>
          </p:nvPr>
        </p:nvGraphicFramePr>
        <p:xfrm>
          <a:off x="5341218" y="3799371"/>
          <a:ext cx="1515244" cy="304799"/>
        </p:xfrm>
        <a:graphic>
          <a:graphicData uri="http://schemas.openxmlformats.org/drawingml/2006/table">
            <a:tbl>
              <a:tblPr firstRow="1" bandRow="1">
                <a:tableStyleId>{2D5ABB26-0587-4C30-8999-92F81FD0307C}</a:tableStyleId>
              </a:tblPr>
              <a:tblGrid>
                <a:gridCol w="372244"/>
                <a:gridCol w="355600"/>
                <a:gridCol w="317500"/>
                <a:gridCol w="469900"/>
              </a:tblGrid>
              <a:tr h="286588">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bl>
          </a:graphicData>
        </a:graphic>
      </p:graphicFrame>
      <p:sp>
        <p:nvSpPr>
          <p:cNvPr id="18" name="Rounded Rectangle 17"/>
          <p:cNvSpPr/>
          <p:nvPr/>
        </p:nvSpPr>
        <p:spPr>
          <a:xfrm>
            <a:off x="3708834" y="3799371"/>
            <a:ext cx="1473200" cy="304799"/>
          </a:xfrm>
          <a:prstGeom prst="roundRect">
            <a:avLst/>
          </a:prstGeom>
          <a:no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SSS of BP n</a:t>
            </a:r>
          </a:p>
        </p:txBody>
      </p:sp>
      <p:cxnSp>
        <p:nvCxnSpPr>
          <p:cNvPr id="19" name="Straight Arrow Connector 18"/>
          <p:cNvCxnSpPr>
            <a:stCxn id="16" idx="3"/>
            <a:endCxn id="13" idx="1"/>
          </p:cNvCxnSpPr>
          <p:nvPr/>
        </p:nvCxnSpPr>
        <p:spPr>
          <a:xfrm flipV="1">
            <a:off x="2826386" y="2460473"/>
            <a:ext cx="882448" cy="938697"/>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18" idx="1"/>
          </p:cNvCxnSpPr>
          <p:nvPr/>
        </p:nvCxnSpPr>
        <p:spPr>
          <a:xfrm>
            <a:off x="2826386" y="3399170"/>
            <a:ext cx="882448" cy="55260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2" name="Right Brace 21"/>
          <p:cNvSpPr/>
          <p:nvPr/>
        </p:nvSpPr>
        <p:spPr>
          <a:xfrm>
            <a:off x="6985695" y="2247900"/>
            <a:ext cx="438150" cy="19177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3" name="Picture 22" descr="ScreenBean_question_reversed_noBackground.f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447" y="1466850"/>
            <a:ext cx="1129429" cy="2006600"/>
          </a:xfrm>
          <a:prstGeom prst="rect">
            <a:avLst/>
          </a:prstGeom>
        </p:spPr>
      </p:pic>
      <p:sp>
        <p:nvSpPr>
          <p:cNvPr id="24" name="TextBox 23"/>
          <p:cNvSpPr txBox="1"/>
          <p:nvPr/>
        </p:nvSpPr>
        <p:spPr>
          <a:xfrm>
            <a:off x="7565985" y="3467100"/>
            <a:ext cx="1481348" cy="1200329"/>
          </a:xfrm>
          <a:prstGeom prst="rect">
            <a:avLst/>
          </a:prstGeom>
          <a:noFill/>
        </p:spPr>
        <p:txBody>
          <a:bodyPr wrap="square" rtlCol="0">
            <a:spAutoFit/>
          </a:bodyPr>
          <a:lstStyle/>
          <a:p>
            <a:r>
              <a:rPr lang="en-US"/>
              <a:t>Query on matching rows of  {B,D</a:t>
            </a:r>
            <a:r>
              <a:rPr lang="en-US" baseline="-25000"/>
              <a:t>n</a:t>
            </a:r>
            <a:r>
              <a:rPr lang="en-US"/>
              <a:t>}</a:t>
            </a:r>
          </a:p>
        </p:txBody>
      </p:sp>
      <p:cxnSp>
        <p:nvCxnSpPr>
          <p:cNvPr id="25" name="Straight Arrow Connector 24"/>
          <p:cNvCxnSpPr>
            <a:stCxn id="4" idx="3"/>
            <a:endCxn id="16" idx="1"/>
          </p:cNvCxnSpPr>
          <p:nvPr/>
        </p:nvCxnSpPr>
        <p:spPr>
          <a:xfrm>
            <a:off x="1291405" y="3390749"/>
            <a:ext cx="440457" cy="842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708834" y="1934444"/>
            <a:ext cx="1481348" cy="369332"/>
          </a:xfrm>
          <a:prstGeom prst="rect">
            <a:avLst/>
          </a:prstGeom>
          <a:noFill/>
        </p:spPr>
        <p:txBody>
          <a:bodyPr wrap="square" rtlCol="0">
            <a:spAutoFit/>
          </a:bodyPr>
          <a:lstStyle/>
          <a:p>
            <a:r>
              <a:rPr lang="en-US"/>
              <a:t>k</a:t>
            </a:r>
          </a:p>
        </p:txBody>
      </p:sp>
      <p:sp>
        <p:nvSpPr>
          <p:cNvPr id="32" name="TextBox 31"/>
          <p:cNvSpPr txBox="1"/>
          <p:nvPr/>
        </p:nvSpPr>
        <p:spPr>
          <a:xfrm>
            <a:off x="3726086" y="3430039"/>
            <a:ext cx="1481348" cy="369332"/>
          </a:xfrm>
          <a:prstGeom prst="rect">
            <a:avLst/>
          </a:prstGeom>
          <a:noFill/>
        </p:spPr>
        <p:txBody>
          <a:bodyPr wrap="square" rtlCol="0">
            <a:spAutoFit/>
          </a:bodyPr>
          <a:lstStyle/>
          <a:p>
            <a:r>
              <a:rPr lang="en-US"/>
              <a:t>k</a:t>
            </a:r>
          </a:p>
        </p:txBody>
      </p:sp>
      <p:sp>
        <p:nvSpPr>
          <p:cNvPr id="33" name="TextBox 32"/>
          <p:cNvSpPr txBox="1"/>
          <p:nvPr/>
        </p:nvSpPr>
        <p:spPr>
          <a:xfrm>
            <a:off x="5341218" y="3054655"/>
            <a:ext cx="1610581" cy="307777"/>
          </a:xfrm>
          <a:prstGeom prst="rect">
            <a:avLst/>
          </a:prstGeom>
          <a:noFill/>
        </p:spPr>
        <p:txBody>
          <a:bodyPr wrap="square" rtlCol="0">
            <a:spAutoFit/>
          </a:bodyPr>
          <a:lstStyle/>
          <a:p>
            <a:r>
              <a:rPr lang="en-US" sz="1400"/>
              <a:t>Concatenate Rows</a:t>
            </a:r>
          </a:p>
        </p:txBody>
      </p:sp>
      <p:sp>
        <p:nvSpPr>
          <p:cNvPr id="2" name="Date Placeholder 1"/>
          <p:cNvSpPr>
            <a:spLocks noGrp="1"/>
          </p:cNvSpPr>
          <p:nvPr>
            <p:ph type="dt" sz="half" idx="10"/>
          </p:nvPr>
        </p:nvSpPr>
        <p:spPr/>
        <p:txBody>
          <a:bodyPr/>
          <a:lstStyle/>
          <a:p>
            <a:r>
              <a:rPr lang="en-US"/>
              <a:t>11/4/14</a:t>
            </a:r>
          </a:p>
        </p:txBody>
      </p:sp>
      <p:sp>
        <p:nvSpPr>
          <p:cNvPr id="3" name="Footer Placeholder 2"/>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9</a:t>
            </a:fld>
            <a:endParaRPr lang="en-US"/>
          </a:p>
        </p:txBody>
      </p:sp>
    </p:spTree>
    <p:extLst>
      <p:ext uri="{BB962C8B-B14F-4D97-AF65-F5344CB8AC3E}">
        <p14:creationId xmlns:p14="http://schemas.microsoft.com/office/powerpoint/2010/main" val="34511067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1667</TotalTime>
  <Words>1756</Words>
  <Application>Microsoft Macintosh PowerPoint</Application>
  <PresentationFormat>On-screen Show (4:3)</PresentationFormat>
  <Paragraphs>375</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Rhodes</dc:creator>
  <cp:lastModifiedBy>Yahoo! Inc.</cp:lastModifiedBy>
  <cp:revision>91</cp:revision>
  <dcterms:created xsi:type="dcterms:W3CDTF">2014-08-26T19:44:49Z</dcterms:created>
  <dcterms:modified xsi:type="dcterms:W3CDTF">2016-03-07T00:17:58Z</dcterms:modified>
</cp:coreProperties>
</file>