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5" r:id="rId8"/>
    <p:sldId id="2146847056" r:id="rId9"/>
    <p:sldId id="2146847057" r:id="rId10"/>
    <p:sldId id="266" r:id="rId11"/>
    <p:sldId id="2146847058" r:id="rId12"/>
    <p:sldId id="2146847059" r:id="rId13"/>
    <p:sldId id="2146847060" r:id="rId14"/>
    <p:sldId id="2146847061" r:id="rId15"/>
    <p:sldId id="267" r:id="rId16"/>
    <p:sldId id="2146847062" r:id="rId17"/>
    <p:sldId id="2146847063" r:id="rId18"/>
    <p:sldId id="2146847064" r:id="rId19"/>
    <p:sldId id="2146847065" r:id="rId20"/>
    <p:sldId id="2146847068" r:id="rId21"/>
    <p:sldId id="268" r:id="rId22"/>
    <p:sldId id="2146847055" r:id="rId23"/>
    <p:sldId id="2146847066" r:id="rId24"/>
    <p:sldId id="269" r:id="rId25"/>
    <p:sldId id="2146847067"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Name-Abhipsa Rout </a:t>
            </a:r>
          </a:p>
          <a:p>
            <a:pPr marL="457200" indent="-457200">
              <a:buAutoNum type="arabicPeriod"/>
            </a:pPr>
            <a:r>
              <a:rPr lang="en-US" sz="2000" b="1" dirty="0">
                <a:solidFill>
                  <a:schemeClr val="accent1">
                    <a:lumMod val="75000"/>
                  </a:schemeClr>
                </a:solidFill>
                <a:latin typeface="Arial"/>
                <a:cs typeface="Arial"/>
              </a:rPr>
              <a:t>College Name-KIIIT University</a:t>
            </a:r>
          </a:p>
          <a:p>
            <a:pPr marL="457200" indent="-457200">
              <a:buAutoNum type="arabicPeriod"/>
            </a:pPr>
            <a:r>
              <a:rPr lang="en-US" sz="2000" b="1" dirty="0">
                <a:solidFill>
                  <a:schemeClr val="accent1">
                    <a:lumMod val="75000"/>
                  </a:schemeClr>
                </a:solidFill>
                <a:latin typeface="Arial"/>
                <a:cs typeface="Arial"/>
              </a:rPr>
              <a:t>Department-MCA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C70D-F5FE-F56D-9622-D8DF7448FB7A}"/>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3" name="TextBox 2">
            <a:extLst>
              <a:ext uri="{FF2B5EF4-FFF2-40B4-BE49-F238E27FC236}">
                <a16:creationId xmlns:a16="http://schemas.microsoft.com/office/drawing/2014/main" id="{23189924-189B-E916-53F6-0B3E775B5687}"/>
              </a:ext>
            </a:extLst>
          </p:cNvPr>
          <p:cNvSpPr txBox="1"/>
          <p:nvPr/>
        </p:nvSpPr>
        <p:spPr>
          <a:xfrm>
            <a:off x="729465" y="1736333"/>
            <a:ext cx="10876045" cy="4555093"/>
          </a:xfrm>
          <a:prstGeom prst="rect">
            <a:avLst/>
          </a:prstGeom>
          <a:noFill/>
        </p:spPr>
        <p:txBody>
          <a:bodyPr wrap="square" rtlCol="0">
            <a:spAutoFit/>
          </a:bodyPr>
          <a:lstStyle/>
          <a:p>
            <a:r>
              <a:rPr lang="en-US" sz="2800" b="1" dirty="0">
                <a:solidFill>
                  <a:schemeClr val="tx1">
                    <a:lumMod val="75000"/>
                    <a:lumOff val="25000"/>
                  </a:schemeClr>
                </a:solidFill>
              </a:rPr>
              <a:t>5. Model Evaluation</a:t>
            </a:r>
          </a:p>
          <a:p>
            <a:r>
              <a:rPr lang="en-US" dirty="0"/>
              <a:t>Each model was evaluated using multiple metrics:</a:t>
            </a:r>
          </a:p>
          <a:p>
            <a:pPr marL="285750" indent="-285750">
              <a:buClr>
                <a:srgbClr val="00B0F0"/>
              </a:buClr>
              <a:buFont typeface="Wingdings" panose="05000000000000000000" pitchFamily="2" charset="2"/>
              <a:buChar char="§"/>
            </a:pPr>
            <a:r>
              <a:rPr lang="en-US" b="1" dirty="0"/>
              <a:t>Accuracy Score</a:t>
            </a:r>
            <a:r>
              <a:rPr lang="en-US" dirty="0"/>
              <a:t>: Basic metric showing overall correctness.</a:t>
            </a:r>
          </a:p>
          <a:p>
            <a:pPr marL="285750" indent="-285750">
              <a:buClr>
                <a:srgbClr val="00B0F0"/>
              </a:buClr>
              <a:buFont typeface="Wingdings" panose="05000000000000000000" pitchFamily="2" charset="2"/>
              <a:buChar char="§"/>
            </a:pPr>
            <a:r>
              <a:rPr lang="en-US" b="1" dirty="0"/>
              <a:t>Classification Report</a:t>
            </a:r>
            <a:r>
              <a:rPr lang="en-US" dirty="0"/>
              <a:t>: Shows </a:t>
            </a:r>
            <a:r>
              <a:rPr lang="en-US" b="1" dirty="0"/>
              <a:t>precision</a:t>
            </a:r>
            <a:r>
              <a:rPr lang="en-US" dirty="0"/>
              <a:t>, </a:t>
            </a:r>
            <a:r>
              <a:rPr lang="en-US" b="1" dirty="0"/>
              <a:t>recall</a:t>
            </a:r>
            <a:r>
              <a:rPr lang="en-US" dirty="0"/>
              <a:t>, and </a:t>
            </a:r>
            <a:r>
              <a:rPr lang="en-US" b="1" dirty="0"/>
              <a:t>F1-score</a:t>
            </a:r>
            <a:r>
              <a:rPr lang="en-US" dirty="0"/>
              <a:t> for each class, giving a more detailed insight into performance, especially with imbalanced classes.</a:t>
            </a:r>
          </a:p>
          <a:p>
            <a:pPr marL="285750" indent="-285750">
              <a:buClr>
                <a:srgbClr val="00B0F0"/>
              </a:buClr>
              <a:buFont typeface="Wingdings" panose="05000000000000000000" pitchFamily="2" charset="2"/>
              <a:buChar char="§"/>
            </a:pPr>
            <a:r>
              <a:rPr lang="en-US" b="1" dirty="0"/>
              <a:t>Confusion Matrix</a:t>
            </a:r>
            <a:r>
              <a:rPr lang="en-US" dirty="0"/>
              <a:t>: Visual matrix showing true vs predicted values, helpful in identifying misclassifications.</a:t>
            </a:r>
          </a:p>
          <a:p>
            <a:pPr marL="285750" indent="-285750">
              <a:buClr>
                <a:srgbClr val="00B0F0"/>
              </a:buClr>
              <a:buFont typeface="Wingdings" panose="05000000000000000000" pitchFamily="2" charset="2"/>
              <a:buChar char="§"/>
            </a:pPr>
            <a:r>
              <a:rPr lang="en-US" dirty="0"/>
              <a:t>A </a:t>
            </a:r>
            <a:r>
              <a:rPr lang="en-US" b="1" dirty="0"/>
              <a:t>bar chart</a:t>
            </a:r>
            <a:r>
              <a:rPr lang="en-US" dirty="0"/>
              <a:t> was generated to compare model accuracies visually.</a:t>
            </a:r>
          </a:p>
          <a:p>
            <a:pPr marL="285750" indent="-285750">
              <a:buClr>
                <a:srgbClr val="00B0F0"/>
              </a:buClr>
              <a:buFont typeface="Wingdings" panose="05000000000000000000" pitchFamily="2" charset="2"/>
              <a:buChar char="§"/>
            </a:pPr>
            <a:endParaRPr lang="en-US" dirty="0"/>
          </a:p>
          <a:p>
            <a:r>
              <a:rPr lang="en-US" sz="2800" b="1" dirty="0">
                <a:solidFill>
                  <a:schemeClr val="tx1">
                    <a:lumMod val="75000"/>
                    <a:lumOff val="25000"/>
                  </a:schemeClr>
                </a:solidFill>
              </a:rPr>
              <a:t>6. Ensemble Learning</a:t>
            </a:r>
          </a:p>
          <a:p>
            <a:r>
              <a:rPr lang="en-US" dirty="0"/>
              <a:t>To improve prediction performance:</a:t>
            </a:r>
          </a:p>
          <a:p>
            <a:pPr marL="285750" indent="-285750">
              <a:buClr>
                <a:srgbClr val="00B0F0"/>
              </a:buClr>
              <a:buFont typeface="Wingdings" panose="05000000000000000000" pitchFamily="2" charset="2"/>
              <a:buChar char="§"/>
            </a:pPr>
            <a:r>
              <a:rPr lang="en-US" dirty="0"/>
              <a:t>A </a:t>
            </a:r>
            <a:r>
              <a:rPr lang="en-US" b="1" dirty="0" err="1"/>
              <a:t>VotingClassifier</a:t>
            </a:r>
            <a:r>
              <a:rPr lang="en-US" dirty="0"/>
              <a:t> was built using </a:t>
            </a:r>
            <a:r>
              <a:rPr lang="en-US" b="1" dirty="0"/>
              <a:t>Gradient Boosting</a:t>
            </a:r>
            <a:r>
              <a:rPr lang="en-US" dirty="0"/>
              <a:t>, </a:t>
            </a:r>
            <a:r>
              <a:rPr lang="en-US" b="1" dirty="0"/>
              <a:t>AdaBoost</a:t>
            </a:r>
            <a:r>
              <a:rPr lang="en-US" dirty="0"/>
              <a:t>, and </a:t>
            </a:r>
            <a:r>
              <a:rPr lang="en-US" b="1" dirty="0"/>
              <a:t>Random Forest</a:t>
            </a:r>
            <a:r>
              <a:rPr lang="en-US" dirty="0"/>
              <a:t> as base learners.</a:t>
            </a:r>
          </a:p>
          <a:p>
            <a:pPr marL="285750" indent="-285750">
              <a:buClr>
                <a:srgbClr val="00B0F0"/>
              </a:buClr>
              <a:buFont typeface="Wingdings" panose="05000000000000000000" pitchFamily="2" charset="2"/>
              <a:buChar char="§"/>
            </a:pPr>
            <a:r>
              <a:rPr lang="en-US" b="1" dirty="0"/>
              <a:t>Soft voting</a:t>
            </a:r>
            <a:r>
              <a:rPr lang="en-US" dirty="0"/>
              <a:t> was used, which takes the average predicted probabilities from each model to make the final prediction.</a:t>
            </a:r>
          </a:p>
          <a:p>
            <a:pPr marL="285750" indent="-285750">
              <a:buClr>
                <a:srgbClr val="00B0F0"/>
              </a:buClr>
              <a:buFont typeface="Wingdings" panose="05000000000000000000" pitchFamily="2" charset="2"/>
              <a:buChar char="§"/>
            </a:pPr>
            <a:r>
              <a:rPr lang="en-US" dirty="0"/>
              <a:t>Ensemble models are often more robust than single classifiers.</a:t>
            </a:r>
          </a:p>
          <a:p>
            <a:endParaRPr lang="en-IN" dirty="0"/>
          </a:p>
        </p:txBody>
      </p:sp>
    </p:spTree>
    <p:extLst>
      <p:ext uri="{BB962C8B-B14F-4D97-AF65-F5344CB8AC3E}">
        <p14:creationId xmlns:p14="http://schemas.microsoft.com/office/powerpoint/2010/main" val="420978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64A5-FD0E-29F3-54B9-34A57ECBE7DA}"/>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3" name="TextBox 2">
            <a:extLst>
              <a:ext uri="{FF2B5EF4-FFF2-40B4-BE49-F238E27FC236}">
                <a16:creationId xmlns:a16="http://schemas.microsoft.com/office/drawing/2014/main" id="{9E0F70AC-50E6-5C49-A849-9BDD5FD1C43B}"/>
              </a:ext>
            </a:extLst>
          </p:cNvPr>
          <p:cNvSpPr txBox="1"/>
          <p:nvPr/>
        </p:nvSpPr>
        <p:spPr>
          <a:xfrm>
            <a:off x="708917" y="1500027"/>
            <a:ext cx="10896593" cy="3170099"/>
          </a:xfrm>
          <a:prstGeom prst="rect">
            <a:avLst/>
          </a:prstGeom>
          <a:noFill/>
        </p:spPr>
        <p:txBody>
          <a:bodyPr wrap="square" rtlCol="0">
            <a:spAutoFit/>
          </a:bodyPr>
          <a:lstStyle/>
          <a:p>
            <a:pPr lvl="0" eaLnBrk="0" fontAlgn="base" hangingPunct="0">
              <a:spcBef>
                <a:spcPct val="0"/>
              </a:spcBef>
              <a:spcAft>
                <a:spcPct val="0"/>
              </a:spcAft>
            </a:pPr>
            <a:r>
              <a:rPr lang="en-US" altLang="en-US" sz="2800" b="1" dirty="0">
                <a:solidFill>
                  <a:schemeClr val="tx1">
                    <a:lumMod val="75000"/>
                    <a:lumOff val="25000"/>
                  </a:schemeClr>
                </a:solidFill>
              </a:rPr>
              <a:t>7. Model Selection &amp; Saving</a:t>
            </a:r>
          </a:p>
          <a:p>
            <a:pPr lvl="0" eaLnBrk="0" fontAlgn="base" hangingPunct="0">
              <a:spcBef>
                <a:spcPct val="0"/>
              </a:spcBef>
              <a:spcAft>
                <a:spcPct val="0"/>
              </a:spcAft>
            </a:pPr>
            <a:r>
              <a:rPr lang="en-US" altLang="en-US" sz="1600" dirty="0">
                <a:latin typeface="Arial" panose="020B0604020202020204" pitchFamily="34" charset="0"/>
              </a:rPr>
              <a:t>After evaluation, the model with the </a:t>
            </a:r>
            <a:r>
              <a:rPr lang="en-US" altLang="en-US" sz="1600" b="1" dirty="0">
                <a:latin typeface="Arial" panose="020B0604020202020204" pitchFamily="34" charset="0"/>
              </a:rPr>
              <a:t>highest accuracy</a:t>
            </a:r>
            <a:r>
              <a:rPr lang="en-US" altLang="en-US" sz="1600" dirty="0">
                <a:latin typeface="Arial" panose="020B0604020202020204" pitchFamily="34" charset="0"/>
              </a:rPr>
              <a:t> and best metrics was chosen as the final model.</a:t>
            </a:r>
          </a:p>
          <a:p>
            <a:pPr marL="285750" lvl="0" indent="-285750"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This model was saved using </a:t>
            </a:r>
            <a:r>
              <a:rPr lang="en-US" altLang="en-US" sz="1600" b="1" dirty="0" err="1">
                <a:latin typeface="Arial Unicode MS" panose="020B0604020202020204" pitchFamily="34" charset="-128"/>
              </a:rPr>
              <a:t>joblib.dump</a:t>
            </a:r>
            <a:r>
              <a:rPr lang="en-US" altLang="en-US" sz="1600" b="1" dirty="0">
                <a:latin typeface="Arial Unicode MS" panose="020B0604020202020204" pitchFamily="34" charset="-128"/>
              </a:rPr>
              <a:t>() </a:t>
            </a:r>
            <a:r>
              <a:rPr lang="en-US" altLang="en-US" sz="1600" dirty="0">
                <a:latin typeface="Arial" panose="020B0604020202020204" pitchFamily="34" charset="0"/>
                <a:cs typeface="Arial" panose="020B0604020202020204" pitchFamily="34" charset="0"/>
              </a:rPr>
              <a:t>into a </a:t>
            </a:r>
            <a:r>
              <a:rPr lang="en-US" altLang="en-US" sz="1600" b="1" dirty="0">
                <a:latin typeface="Arial" panose="020B0604020202020204" pitchFamily="34" charset="0"/>
                <a:cs typeface="Arial" panose="020B0604020202020204" pitchFamily="34" charset="0"/>
              </a:rPr>
              <a:t>.</a:t>
            </a:r>
            <a:r>
              <a:rPr lang="en-US" altLang="en-US" sz="1600" b="1" dirty="0" err="1">
                <a:latin typeface="Arial" panose="020B0604020202020204" pitchFamily="34" charset="0"/>
                <a:cs typeface="Arial" panose="020B0604020202020204" pitchFamily="34" charset="0"/>
              </a:rPr>
              <a:t>pkl</a:t>
            </a:r>
            <a:r>
              <a:rPr lang="en-US" altLang="en-US" sz="1600" b="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file.</a:t>
            </a:r>
            <a:r>
              <a:rPr lang="en-US" altLang="en-US" sz="1600" b="1" dirty="0">
                <a:latin typeface="Arial Unicode MS" panose="020B0604020202020204" pitchFamily="34" charset="-128"/>
              </a:rPr>
              <a:t> </a:t>
            </a:r>
            <a:endParaRPr lang="en-US" altLang="en-US" sz="1600" dirty="0">
              <a:latin typeface="Arial" panose="020B0604020202020204" pitchFamily="34" charset="0"/>
            </a:endParaRPr>
          </a:p>
          <a:p>
            <a:pPr marL="285750" lvl="0" indent="-285750"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This allows the trained model to be reused without </a:t>
            </a:r>
            <a:r>
              <a:rPr lang="en-US" altLang="en-US" sz="1600" dirty="0">
                <a:latin typeface="Arial" panose="020B0604020202020204" pitchFamily="34" charset="0"/>
                <a:cs typeface="Arial" panose="020B0604020202020204" pitchFamily="34" charset="0"/>
              </a:rPr>
              <a:t>retraining</a:t>
            </a:r>
            <a:r>
              <a:rPr lang="en-US" altLang="en-US" sz="1600" dirty="0">
                <a:latin typeface="Arial" panose="020B0604020202020204" pitchFamily="34" charset="0"/>
              </a:rPr>
              <a:t>, saving time and resources.</a:t>
            </a:r>
          </a:p>
          <a:p>
            <a:pPr marL="285750" lvl="0" indent="-285750" eaLnBrk="0" fontAlgn="base" hangingPunct="0">
              <a:spcBef>
                <a:spcPct val="0"/>
              </a:spcBef>
              <a:spcAft>
                <a:spcPct val="0"/>
              </a:spcAft>
              <a:buClr>
                <a:srgbClr val="00B0F0"/>
              </a:buClr>
              <a:buFont typeface="Wingdings" panose="05000000000000000000" pitchFamily="2" charset="2"/>
              <a:buChar char="§"/>
            </a:pPr>
            <a:endParaRPr lang="en-US" altLang="en-US" sz="1600" dirty="0">
              <a:latin typeface="Arial" panose="020B0604020202020204" pitchFamily="34" charset="0"/>
            </a:endParaRPr>
          </a:p>
          <a:p>
            <a:pPr eaLnBrk="0" fontAlgn="base" hangingPunct="0">
              <a:spcBef>
                <a:spcPct val="0"/>
              </a:spcBef>
              <a:spcAft>
                <a:spcPct val="0"/>
              </a:spcAft>
            </a:pPr>
            <a:r>
              <a:rPr lang="en-US" altLang="en-US" sz="2800" b="1" dirty="0">
                <a:solidFill>
                  <a:schemeClr val="tx1">
                    <a:lumMod val="75000"/>
                    <a:lumOff val="25000"/>
                  </a:schemeClr>
                </a:solidFill>
              </a:rPr>
              <a:t>8. Deployment </a:t>
            </a:r>
          </a:p>
          <a:p>
            <a:pPr eaLnBrk="0" fontAlgn="base" hangingPunct="0">
              <a:spcBef>
                <a:spcPct val="0"/>
              </a:spcBef>
              <a:spcAft>
                <a:spcPct val="0"/>
              </a:spcAft>
            </a:pPr>
            <a:r>
              <a:rPr lang="en-US" altLang="en-US" sz="1600" dirty="0">
                <a:latin typeface="Arial" panose="020B0604020202020204" pitchFamily="34" charset="0"/>
              </a:rPr>
              <a:t>To make the model accessible to end-users:</a:t>
            </a:r>
          </a:p>
          <a:p>
            <a:pPr marL="285750" lvl="0" indent="-285750"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The model can be deployed using </a:t>
            </a:r>
            <a:r>
              <a:rPr lang="en-US" altLang="en-US" sz="1600" b="1" dirty="0" err="1">
                <a:latin typeface="Arial" panose="020B0604020202020204" pitchFamily="34" charset="0"/>
              </a:rPr>
              <a:t>Streamlit</a:t>
            </a:r>
            <a:r>
              <a:rPr lang="en-US" altLang="en-US" sz="1600" dirty="0">
                <a:latin typeface="Arial" panose="020B0604020202020204" pitchFamily="34" charset="0"/>
              </a:rPr>
              <a:t>, a lightweight Python framework for building web apps.</a:t>
            </a:r>
          </a:p>
          <a:p>
            <a:pPr marL="285750" lvl="0" indent="-285750"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Users can interact via a graphical interface where they enter input data (like age, education, occupation, etc.).</a:t>
            </a:r>
          </a:p>
          <a:p>
            <a:pPr marL="285750" lvl="0" indent="-285750"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The app loads the trained  </a:t>
            </a:r>
            <a:r>
              <a:rPr lang="en-US" altLang="en-US" sz="1600" b="1" dirty="0">
                <a:latin typeface="Arial" panose="020B0604020202020204" pitchFamily="34" charset="0"/>
              </a:rPr>
              <a:t>.</a:t>
            </a:r>
            <a:r>
              <a:rPr lang="en-US" altLang="en-US" sz="1600" b="1" dirty="0" err="1">
                <a:latin typeface="Arial" panose="020B0604020202020204" pitchFamily="34" charset="0"/>
              </a:rPr>
              <a:t>pkl</a:t>
            </a:r>
            <a:r>
              <a:rPr lang="en-US" altLang="en-US" sz="1600" b="1" dirty="0">
                <a:latin typeface="Arial" panose="020B0604020202020204" pitchFamily="34" charset="0"/>
              </a:rPr>
              <a:t> </a:t>
            </a:r>
            <a:r>
              <a:rPr lang="en-US" altLang="en-US" sz="1600" dirty="0">
                <a:latin typeface="Arial" panose="020B0604020202020204" pitchFamily="34" charset="0"/>
              </a:rPr>
              <a:t>model, process user input, and predicts whether their income is &lt;=50K or &gt;50K.</a:t>
            </a:r>
          </a:p>
          <a:p>
            <a:pPr marL="285750" lvl="0" indent="-285750"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This makes the model practical and useful for real-time predictions</a:t>
            </a:r>
            <a:endParaRPr lang="en-US" altLang="en-US" sz="1600" b="1" dirty="0">
              <a:latin typeface="Arial" panose="020B0604020202020204" pitchFamily="34" charset="0"/>
            </a:endParaRPr>
          </a:p>
        </p:txBody>
      </p:sp>
      <p:sp>
        <p:nvSpPr>
          <p:cNvPr id="5" name="Rectangle 2">
            <a:extLst>
              <a:ext uri="{FF2B5EF4-FFF2-40B4-BE49-F238E27FC236}">
                <a16:creationId xmlns:a16="http://schemas.microsoft.com/office/drawing/2014/main" id="{24E68E82-A29A-8A8A-6F7B-6459492EA492}"/>
              </a:ext>
            </a:extLst>
          </p:cNvPr>
          <p:cNvSpPr>
            <a:spLocks noChangeArrowheads="1"/>
          </p:cNvSpPr>
          <p:nvPr/>
        </p:nvSpPr>
        <p:spPr bwMode="auto">
          <a:xfrm>
            <a:off x="0" y="43934"/>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52235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53868098-A2D1-3F64-6278-E8C3BFA9F32E}"/>
              </a:ext>
            </a:extLst>
          </p:cNvPr>
          <p:cNvPicPr>
            <a:picLocks noGrp="1" noChangeAspect="1"/>
          </p:cNvPicPr>
          <p:nvPr>
            <p:ph idx="1"/>
          </p:nvPr>
        </p:nvPicPr>
        <p:blipFill>
          <a:blip r:embed="rId2"/>
          <a:stretch>
            <a:fillRect/>
          </a:stretch>
        </p:blipFill>
        <p:spPr>
          <a:xfrm>
            <a:off x="349695" y="1394218"/>
            <a:ext cx="6148646" cy="4379858"/>
          </a:xfrm>
        </p:spPr>
      </p:pic>
      <p:pic>
        <p:nvPicPr>
          <p:cNvPr id="7" name="Picture 6">
            <a:extLst>
              <a:ext uri="{FF2B5EF4-FFF2-40B4-BE49-F238E27FC236}">
                <a16:creationId xmlns:a16="http://schemas.microsoft.com/office/drawing/2014/main" id="{1C6BA1B5-E3AE-F51C-0CEF-446B4B06E0D0}"/>
              </a:ext>
            </a:extLst>
          </p:cNvPr>
          <p:cNvPicPr>
            <a:picLocks noChangeAspect="1"/>
          </p:cNvPicPr>
          <p:nvPr/>
        </p:nvPicPr>
        <p:blipFill>
          <a:blip r:embed="rId3"/>
          <a:stretch>
            <a:fillRect/>
          </a:stretch>
        </p:blipFill>
        <p:spPr>
          <a:xfrm>
            <a:off x="6096000" y="1471877"/>
            <a:ext cx="6071196" cy="4302199"/>
          </a:xfrm>
          <a:prstGeom prst="rect">
            <a:avLst/>
          </a:prstGeom>
        </p:spPr>
      </p:pic>
      <p:sp>
        <p:nvSpPr>
          <p:cNvPr id="8" name="TextBox 7">
            <a:extLst>
              <a:ext uri="{FF2B5EF4-FFF2-40B4-BE49-F238E27FC236}">
                <a16:creationId xmlns:a16="http://schemas.microsoft.com/office/drawing/2014/main" id="{2475417E-16DE-DB8D-B229-0B09032660B6}"/>
              </a:ext>
            </a:extLst>
          </p:cNvPr>
          <p:cNvSpPr txBox="1"/>
          <p:nvPr/>
        </p:nvSpPr>
        <p:spPr>
          <a:xfrm>
            <a:off x="2794571" y="5592798"/>
            <a:ext cx="5191874" cy="369332"/>
          </a:xfrm>
          <a:prstGeom prst="rect">
            <a:avLst/>
          </a:prstGeom>
          <a:noFill/>
        </p:spPr>
        <p:txBody>
          <a:bodyPr wrap="square" rtlCol="0">
            <a:spAutoFit/>
          </a:bodyPr>
          <a:lstStyle/>
          <a:p>
            <a:r>
              <a:rPr lang="en-US" b="1" dirty="0"/>
              <a:t>Figure 1.0</a:t>
            </a:r>
            <a:endParaRPr lang="en-IN" b="1" dirty="0"/>
          </a:p>
        </p:txBody>
      </p:sp>
      <p:sp>
        <p:nvSpPr>
          <p:cNvPr id="9" name="TextBox 8">
            <a:extLst>
              <a:ext uri="{FF2B5EF4-FFF2-40B4-BE49-F238E27FC236}">
                <a16:creationId xmlns:a16="http://schemas.microsoft.com/office/drawing/2014/main" id="{BEF7C997-1024-3D93-3880-2D1650CB7ADE}"/>
              </a:ext>
            </a:extLst>
          </p:cNvPr>
          <p:cNvSpPr txBox="1"/>
          <p:nvPr/>
        </p:nvSpPr>
        <p:spPr>
          <a:xfrm>
            <a:off x="8537825" y="5589410"/>
            <a:ext cx="4643919" cy="369332"/>
          </a:xfrm>
          <a:prstGeom prst="rect">
            <a:avLst/>
          </a:prstGeom>
          <a:noFill/>
        </p:spPr>
        <p:txBody>
          <a:bodyPr wrap="square" rtlCol="0">
            <a:spAutoFit/>
          </a:bodyPr>
          <a:lstStyle/>
          <a:p>
            <a:r>
              <a:rPr lang="en-US" b="1" dirty="0"/>
              <a:t>Figure 1.1</a:t>
            </a:r>
            <a:endParaRPr lang="en-IN" b="1" dirty="0"/>
          </a:p>
        </p:txBody>
      </p:sp>
      <p:sp>
        <p:nvSpPr>
          <p:cNvPr id="10" name="TextBox 9">
            <a:extLst>
              <a:ext uri="{FF2B5EF4-FFF2-40B4-BE49-F238E27FC236}">
                <a16:creationId xmlns:a16="http://schemas.microsoft.com/office/drawing/2014/main" id="{321B3F84-1087-C8B8-295E-84F79BD3B232}"/>
              </a:ext>
            </a:extLst>
          </p:cNvPr>
          <p:cNvSpPr txBox="1"/>
          <p:nvPr/>
        </p:nvSpPr>
        <p:spPr>
          <a:xfrm>
            <a:off x="804809" y="5958742"/>
            <a:ext cx="5291191" cy="369332"/>
          </a:xfrm>
          <a:prstGeom prst="rect">
            <a:avLst/>
          </a:prstGeom>
          <a:noFill/>
        </p:spPr>
        <p:txBody>
          <a:bodyPr wrap="square" rtlCol="0">
            <a:spAutoFit/>
          </a:bodyPr>
          <a:lstStyle/>
          <a:p>
            <a:r>
              <a:rPr lang="en-US" dirty="0"/>
              <a:t>Figure 1.0 shows boxplot of ‘age’ with outliers.</a:t>
            </a:r>
            <a:endParaRPr lang="en-IN" dirty="0"/>
          </a:p>
        </p:txBody>
      </p:sp>
      <p:sp>
        <p:nvSpPr>
          <p:cNvPr id="11" name="TextBox 10">
            <a:extLst>
              <a:ext uri="{FF2B5EF4-FFF2-40B4-BE49-F238E27FC236}">
                <a16:creationId xmlns:a16="http://schemas.microsoft.com/office/drawing/2014/main" id="{D8A6B7C4-FE63-BF3C-2F87-67916BA7734E}"/>
              </a:ext>
            </a:extLst>
          </p:cNvPr>
          <p:cNvSpPr txBox="1"/>
          <p:nvPr/>
        </p:nvSpPr>
        <p:spPr>
          <a:xfrm>
            <a:off x="6535661" y="5934065"/>
            <a:ext cx="5191874" cy="646331"/>
          </a:xfrm>
          <a:prstGeom prst="rect">
            <a:avLst/>
          </a:prstGeom>
          <a:noFill/>
        </p:spPr>
        <p:txBody>
          <a:bodyPr wrap="square" rtlCol="0">
            <a:spAutoFit/>
          </a:bodyPr>
          <a:lstStyle/>
          <a:p>
            <a:r>
              <a:rPr lang="en-US" dirty="0"/>
              <a:t>Figure 1.0 shows boxplot of ‘age’ after removing outliers.</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CF5FF-E9BC-04D6-24FA-FB67D60EA0D6}"/>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Picture 4">
            <a:extLst>
              <a:ext uri="{FF2B5EF4-FFF2-40B4-BE49-F238E27FC236}">
                <a16:creationId xmlns:a16="http://schemas.microsoft.com/office/drawing/2014/main" id="{808BAF77-82A0-6A93-7353-4A75570F01C4}"/>
              </a:ext>
            </a:extLst>
          </p:cNvPr>
          <p:cNvPicPr>
            <a:picLocks noChangeAspect="1"/>
          </p:cNvPicPr>
          <p:nvPr/>
        </p:nvPicPr>
        <p:blipFill>
          <a:blip r:embed="rId2"/>
          <a:stretch>
            <a:fillRect/>
          </a:stretch>
        </p:blipFill>
        <p:spPr>
          <a:xfrm>
            <a:off x="2961838" y="1500026"/>
            <a:ext cx="5360230" cy="4058293"/>
          </a:xfrm>
          <a:prstGeom prst="rect">
            <a:avLst/>
          </a:prstGeom>
        </p:spPr>
      </p:pic>
      <p:sp>
        <p:nvSpPr>
          <p:cNvPr id="6" name="TextBox 5">
            <a:extLst>
              <a:ext uri="{FF2B5EF4-FFF2-40B4-BE49-F238E27FC236}">
                <a16:creationId xmlns:a16="http://schemas.microsoft.com/office/drawing/2014/main" id="{9F4EC4B0-F886-ECC4-13F3-E0F9BE3CE877}"/>
              </a:ext>
            </a:extLst>
          </p:cNvPr>
          <p:cNvSpPr txBox="1"/>
          <p:nvPr/>
        </p:nvSpPr>
        <p:spPr>
          <a:xfrm>
            <a:off x="4921322" y="5380197"/>
            <a:ext cx="5044612" cy="369332"/>
          </a:xfrm>
          <a:prstGeom prst="rect">
            <a:avLst/>
          </a:prstGeom>
          <a:noFill/>
        </p:spPr>
        <p:txBody>
          <a:bodyPr wrap="square" rtlCol="0">
            <a:spAutoFit/>
          </a:bodyPr>
          <a:lstStyle/>
          <a:p>
            <a:r>
              <a:rPr lang="en-US" b="1" dirty="0"/>
              <a:t>Figure 1.3 </a:t>
            </a:r>
            <a:endParaRPr lang="en-IN" b="1" dirty="0"/>
          </a:p>
        </p:txBody>
      </p:sp>
      <p:sp>
        <p:nvSpPr>
          <p:cNvPr id="7" name="TextBox 6">
            <a:extLst>
              <a:ext uri="{FF2B5EF4-FFF2-40B4-BE49-F238E27FC236}">
                <a16:creationId xmlns:a16="http://schemas.microsoft.com/office/drawing/2014/main" id="{054A00BD-BFF8-E5E0-2046-577A99763C48}"/>
              </a:ext>
            </a:extLst>
          </p:cNvPr>
          <p:cNvSpPr txBox="1"/>
          <p:nvPr/>
        </p:nvSpPr>
        <p:spPr>
          <a:xfrm>
            <a:off x="1150706" y="5755356"/>
            <a:ext cx="9133725" cy="369332"/>
          </a:xfrm>
          <a:prstGeom prst="rect">
            <a:avLst/>
          </a:prstGeom>
          <a:noFill/>
        </p:spPr>
        <p:txBody>
          <a:bodyPr wrap="square" rtlCol="0">
            <a:spAutoFit/>
          </a:bodyPr>
          <a:lstStyle/>
          <a:p>
            <a:r>
              <a:rPr lang="en-US" dirty="0"/>
              <a:t>Figure 1.3 shows </a:t>
            </a:r>
            <a:r>
              <a:rPr lang="en-US" dirty="0" err="1"/>
              <a:t>piechart</a:t>
            </a:r>
            <a:r>
              <a:rPr lang="en-US" dirty="0"/>
              <a:t> of gender</a:t>
            </a:r>
            <a:endParaRPr lang="en-IN" dirty="0"/>
          </a:p>
        </p:txBody>
      </p:sp>
    </p:spTree>
    <p:extLst>
      <p:ext uri="{BB962C8B-B14F-4D97-AF65-F5344CB8AC3E}">
        <p14:creationId xmlns:p14="http://schemas.microsoft.com/office/powerpoint/2010/main" val="376956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AF18-B5A8-15AD-EDEF-B507F300315E}"/>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Picture 4">
            <a:extLst>
              <a:ext uri="{FF2B5EF4-FFF2-40B4-BE49-F238E27FC236}">
                <a16:creationId xmlns:a16="http://schemas.microsoft.com/office/drawing/2014/main" id="{5878839A-66C5-FAA5-1945-AFA9D9153896}"/>
              </a:ext>
            </a:extLst>
          </p:cNvPr>
          <p:cNvPicPr>
            <a:picLocks noChangeAspect="1"/>
          </p:cNvPicPr>
          <p:nvPr/>
        </p:nvPicPr>
        <p:blipFill>
          <a:blip r:embed="rId2"/>
          <a:stretch>
            <a:fillRect/>
          </a:stretch>
        </p:blipFill>
        <p:spPr>
          <a:xfrm>
            <a:off x="3369923" y="1025781"/>
            <a:ext cx="3175875" cy="4793297"/>
          </a:xfrm>
          <a:prstGeom prst="rect">
            <a:avLst/>
          </a:prstGeom>
        </p:spPr>
      </p:pic>
      <p:sp>
        <p:nvSpPr>
          <p:cNvPr id="6" name="TextBox 5">
            <a:extLst>
              <a:ext uri="{FF2B5EF4-FFF2-40B4-BE49-F238E27FC236}">
                <a16:creationId xmlns:a16="http://schemas.microsoft.com/office/drawing/2014/main" id="{BD710F2B-E348-9BCA-48FF-34C415D4EF0E}"/>
              </a:ext>
            </a:extLst>
          </p:cNvPr>
          <p:cNvSpPr txBox="1"/>
          <p:nvPr/>
        </p:nvSpPr>
        <p:spPr>
          <a:xfrm>
            <a:off x="4263775" y="5647553"/>
            <a:ext cx="2866490" cy="369332"/>
          </a:xfrm>
          <a:prstGeom prst="rect">
            <a:avLst/>
          </a:prstGeom>
          <a:noFill/>
        </p:spPr>
        <p:txBody>
          <a:bodyPr wrap="square" rtlCol="0">
            <a:spAutoFit/>
          </a:bodyPr>
          <a:lstStyle/>
          <a:p>
            <a:r>
              <a:rPr lang="en-US" b="1" dirty="0"/>
              <a:t>Figure 1.4</a:t>
            </a:r>
            <a:endParaRPr lang="en-IN" b="1" dirty="0"/>
          </a:p>
        </p:txBody>
      </p:sp>
      <p:sp>
        <p:nvSpPr>
          <p:cNvPr id="7" name="TextBox 6">
            <a:extLst>
              <a:ext uri="{FF2B5EF4-FFF2-40B4-BE49-F238E27FC236}">
                <a16:creationId xmlns:a16="http://schemas.microsoft.com/office/drawing/2014/main" id="{F01AFF4C-68B5-BEA2-DAA9-C8DDE7DA2A65}"/>
              </a:ext>
            </a:extLst>
          </p:cNvPr>
          <p:cNvSpPr txBox="1"/>
          <p:nvPr/>
        </p:nvSpPr>
        <p:spPr>
          <a:xfrm>
            <a:off x="1335640" y="6085437"/>
            <a:ext cx="10633753" cy="369332"/>
          </a:xfrm>
          <a:prstGeom prst="rect">
            <a:avLst/>
          </a:prstGeom>
          <a:noFill/>
        </p:spPr>
        <p:txBody>
          <a:bodyPr wrap="square" rtlCol="0">
            <a:spAutoFit/>
          </a:bodyPr>
          <a:lstStyle/>
          <a:p>
            <a:r>
              <a:rPr lang="en-US" dirty="0"/>
              <a:t>Figure 1.4 shows the algorithm in the ascending order of Accuracy. </a:t>
            </a:r>
            <a:endParaRPr lang="en-IN" dirty="0"/>
          </a:p>
        </p:txBody>
      </p:sp>
    </p:spTree>
    <p:extLst>
      <p:ext uri="{BB962C8B-B14F-4D97-AF65-F5344CB8AC3E}">
        <p14:creationId xmlns:p14="http://schemas.microsoft.com/office/powerpoint/2010/main" val="279338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F0A2-CAE3-FECB-E5F4-B948373FBE78}"/>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Picture 3">
            <a:extLst>
              <a:ext uri="{FF2B5EF4-FFF2-40B4-BE49-F238E27FC236}">
                <a16:creationId xmlns:a16="http://schemas.microsoft.com/office/drawing/2014/main" id="{99CDB895-7A5E-4D75-D230-5B5AC373FF2D}"/>
              </a:ext>
            </a:extLst>
          </p:cNvPr>
          <p:cNvPicPr>
            <a:picLocks noChangeAspect="1"/>
          </p:cNvPicPr>
          <p:nvPr/>
        </p:nvPicPr>
        <p:blipFill>
          <a:blip r:embed="rId2"/>
          <a:stretch>
            <a:fillRect/>
          </a:stretch>
        </p:blipFill>
        <p:spPr>
          <a:xfrm>
            <a:off x="6288648" y="950695"/>
            <a:ext cx="5215412" cy="4433757"/>
          </a:xfrm>
          <a:prstGeom prst="rect">
            <a:avLst/>
          </a:prstGeom>
        </p:spPr>
      </p:pic>
      <p:sp>
        <p:nvSpPr>
          <p:cNvPr id="5" name="TextBox 4">
            <a:extLst>
              <a:ext uri="{FF2B5EF4-FFF2-40B4-BE49-F238E27FC236}">
                <a16:creationId xmlns:a16="http://schemas.microsoft.com/office/drawing/2014/main" id="{A2071FD8-F856-3B6D-7A91-87E2D01B9055}"/>
              </a:ext>
            </a:extLst>
          </p:cNvPr>
          <p:cNvSpPr txBox="1"/>
          <p:nvPr/>
        </p:nvSpPr>
        <p:spPr>
          <a:xfrm>
            <a:off x="8191767" y="5384452"/>
            <a:ext cx="3071973" cy="369870"/>
          </a:xfrm>
          <a:prstGeom prst="rect">
            <a:avLst/>
          </a:prstGeom>
          <a:noFill/>
        </p:spPr>
        <p:txBody>
          <a:bodyPr wrap="square" rtlCol="0">
            <a:spAutoFit/>
          </a:bodyPr>
          <a:lstStyle/>
          <a:p>
            <a:r>
              <a:rPr lang="en-US" b="1" dirty="0"/>
              <a:t>Figure 1.6</a:t>
            </a:r>
            <a:endParaRPr lang="en-IN" b="1" dirty="0"/>
          </a:p>
        </p:txBody>
      </p:sp>
      <p:sp>
        <p:nvSpPr>
          <p:cNvPr id="6" name="TextBox 5">
            <a:extLst>
              <a:ext uri="{FF2B5EF4-FFF2-40B4-BE49-F238E27FC236}">
                <a16:creationId xmlns:a16="http://schemas.microsoft.com/office/drawing/2014/main" id="{0483E161-9A61-A2EE-1776-5E4492BE66CC}"/>
              </a:ext>
            </a:extLst>
          </p:cNvPr>
          <p:cNvSpPr txBox="1"/>
          <p:nvPr/>
        </p:nvSpPr>
        <p:spPr>
          <a:xfrm>
            <a:off x="5959553" y="5872518"/>
            <a:ext cx="6154220" cy="369870"/>
          </a:xfrm>
          <a:prstGeom prst="rect">
            <a:avLst/>
          </a:prstGeom>
          <a:noFill/>
        </p:spPr>
        <p:txBody>
          <a:bodyPr wrap="square" rtlCol="0">
            <a:spAutoFit/>
          </a:bodyPr>
          <a:lstStyle/>
          <a:p>
            <a:r>
              <a:rPr lang="en-US" dirty="0"/>
              <a:t>Figure 1.6 shows the Confusion Matrix of </a:t>
            </a:r>
            <a:r>
              <a:rPr lang="en-US" dirty="0" err="1"/>
              <a:t>GradientBoosting</a:t>
            </a:r>
            <a:r>
              <a:rPr lang="en-US" dirty="0"/>
              <a:t> .</a:t>
            </a:r>
            <a:endParaRPr lang="en-IN" dirty="0"/>
          </a:p>
        </p:txBody>
      </p:sp>
      <p:pic>
        <p:nvPicPr>
          <p:cNvPr id="8" name="Picture 7">
            <a:extLst>
              <a:ext uri="{FF2B5EF4-FFF2-40B4-BE49-F238E27FC236}">
                <a16:creationId xmlns:a16="http://schemas.microsoft.com/office/drawing/2014/main" id="{21C01993-8066-F8ED-1D5F-DEDC40A2B3FB}"/>
              </a:ext>
            </a:extLst>
          </p:cNvPr>
          <p:cNvPicPr>
            <a:picLocks noChangeAspect="1"/>
          </p:cNvPicPr>
          <p:nvPr/>
        </p:nvPicPr>
        <p:blipFill>
          <a:blip r:embed="rId3"/>
          <a:stretch>
            <a:fillRect/>
          </a:stretch>
        </p:blipFill>
        <p:spPr>
          <a:xfrm>
            <a:off x="575894" y="3167573"/>
            <a:ext cx="6039693" cy="695422"/>
          </a:xfrm>
          <a:prstGeom prst="rect">
            <a:avLst/>
          </a:prstGeom>
        </p:spPr>
      </p:pic>
      <p:sp>
        <p:nvSpPr>
          <p:cNvPr id="9" name="TextBox 8">
            <a:extLst>
              <a:ext uri="{FF2B5EF4-FFF2-40B4-BE49-F238E27FC236}">
                <a16:creationId xmlns:a16="http://schemas.microsoft.com/office/drawing/2014/main" id="{396CB370-29BD-C11B-DF90-DB780987FFFE}"/>
              </a:ext>
            </a:extLst>
          </p:cNvPr>
          <p:cNvSpPr txBox="1"/>
          <p:nvPr/>
        </p:nvSpPr>
        <p:spPr>
          <a:xfrm>
            <a:off x="2127453" y="5384452"/>
            <a:ext cx="2321960" cy="369870"/>
          </a:xfrm>
          <a:prstGeom prst="rect">
            <a:avLst/>
          </a:prstGeom>
          <a:noFill/>
        </p:spPr>
        <p:txBody>
          <a:bodyPr wrap="square" rtlCol="0">
            <a:spAutoFit/>
          </a:bodyPr>
          <a:lstStyle/>
          <a:p>
            <a:r>
              <a:rPr lang="en-US" b="1" dirty="0"/>
              <a:t>Figure 1.5</a:t>
            </a:r>
            <a:endParaRPr lang="en-IN" b="1" dirty="0"/>
          </a:p>
        </p:txBody>
      </p:sp>
      <p:sp>
        <p:nvSpPr>
          <p:cNvPr id="10" name="TextBox 9">
            <a:extLst>
              <a:ext uri="{FF2B5EF4-FFF2-40B4-BE49-F238E27FC236}">
                <a16:creationId xmlns:a16="http://schemas.microsoft.com/office/drawing/2014/main" id="{B10AA089-3106-45C0-A171-63EA5BEF8D33}"/>
              </a:ext>
            </a:extLst>
          </p:cNvPr>
          <p:cNvSpPr txBox="1"/>
          <p:nvPr/>
        </p:nvSpPr>
        <p:spPr>
          <a:xfrm flipH="1">
            <a:off x="575894" y="5866544"/>
            <a:ext cx="6154220" cy="369332"/>
          </a:xfrm>
          <a:prstGeom prst="rect">
            <a:avLst/>
          </a:prstGeom>
          <a:noFill/>
        </p:spPr>
        <p:txBody>
          <a:bodyPr wrap="square" rtlCol="0">
            <a:spAutoFit/>
          </a:bodyPr>
          <a:lstStyle/>
          <a:p>
            <a:r>
              <a:rPr lang="en-US" dirty="0"/>
              <a:t>Figure 1.5 shows the Best model as </a:t>
            </a:r>
            <a:r>
              <a:rPr lang="en-US" dirty="0" err="1"/>
              <a:t>GradientBoosting</a:t>
            </a:r>
            <a:r>
              <a:rPr lang="en-US" dirty="0"/>
              <a:t> .</a:t>
            </a:r>
            <a:endParaRPr lang="en-IN" dirty="0"/>
          </a:p>
        </p:txBody>
      </p:sp>
    </p:spTree>
    <p:extLst>
      <p:ext uri="{BB962C8B-B14F-4D97-AF65-F5344CB8AC3E}">
        <p14:creationId xmlns:p14="http://schemas.microsoft.com/office/powerpoint/2010/main" val="376060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B9D4-4E2C-EA22-D02E-B97D2D73495E}"/>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sp>
        <p:nvSpPr>
          <p:cNvPr id="7" name="TextBox 6">
            <a:extLst>
              <a:ext uri="{FF2B5EF4-FFF2-40B4-BE49-F238E27FC236}">
                <a16:creationId xmlns:a16="http://schemas.microsoft.com/office/drawing/2014/main" id="{47D39E29-54FD-0B82-105B-0CC81327F752}"/>
              </a:ext>
            </a:extLst>
          </p:cNvPr>
          <p:cNvSpPr txBox="1"/>
          <p:nvPr/>
        </p:nvSpPr>
        <p:spPr>
          <a:xfrm>
            <a:off x="586490" y="6109111"/>
            <a:ext cx="8681663" cy="646331"/>
          </a:xfrm>
          <a:prstGeom prst="rect">
            <a:avLst/>
          </a:prstGeom>
          <a:noFill/>
        </p:spPr>
        <p:txBody>
          <a:bodyPr wrap="square" rtlCol="0">
            <a:spAutoFit/>
          </a:bodyPr>
          <a:lstStyle/>
          <a:p>
            <a:r>
              <a:rPr lang="en-US" dirty="0"/>
              <a:t>This Figure shows the output result page and result of the Employee Salary Prediction App </a:t>
            </a:r>
            <a:endParaRPr lang="en-IN" dirty="0"/>
          </a:p>
        </p:txBody>
      </p:sp>
      <p:pic>
        <p:nvPicPr>
          <p:cNvPr id="13" name="Picture 12">
            <a:extLst>
              <a:ext uri="{FF2B5EF4-FFF2-40B4-BE49-F238E27FC236}">
                <a16:creationId xmlns:a16="http://schemas.microsoft.com/office/drawing/2014/main" id="{637BBDEF-0C6A-5A6A-DF96-5F0038B5BB82}"/>
              </a:ext>
            </a:extLst>
          </p:cNvPr>
          <p:cNvPicPr>
            <a:picLocks noChangeAspect="1"/>
          </p:cNvPicPr>
          <p:nvPr/>
        </p:nvPicPr>
        <p:blipFill>
          <a:blip r:embed="rId2"/>
          <a:stretch>
            <a:fillRect/>
          </a:stretch>
        </p:blipFill>
        <p:spPr>
          <a:xfrm>
            <a:off x="575894" y="1402688"/>
            <a:ext cx="5229005" cy="4681306"/>
          </a:xfrm>
          <a:prstGeom prst="rect">
            <a:avLst/>
          </a:prstGeom>
        </p:spPr>
      </p:pic>
      <p:pic>
        <p:nvPicPr>
          <p:cNvPr id="15" name="Picture 14">
            <a:extLst>
              <a:ext uri="{FF2B5EF4-FFF2-40B4-BE49-F238E27FC236}">
                <a16:creationId xmlns:a16="http://schemas.microsoft.com/office/drawing/2014/main" id="{63D927B6-130F-B4DB-A2DA-A66DC75E56AC}"/>
              </a:ext>
            </a:extLst>
          </p:cNvPr>
          <p:cNvPicPr>
            <a:picLocks noChangeAspect="1"/>
          </p:cNvPicPr>
          <p:nvPr/>
        </p:nvPicPr>
        <p:blipFill>
          <a:blip r:embed="rId3"/>
          <a:stretch>
            <a:fillRect/>
          </a:stretch>
        </p:blipFill>
        <p:spPr>
          <a:xfrm>
            <a:off x="6387103" y="1670188"/>
            <a:ext cx="5218407" cy="4566226"/>
          </a:xfrm>
          <a:prstGeom prst="rect">
            <a:avLst/>
          </a:prstGeom>
        </p:spPr>
      </p:pic>
    </p:spTree>
    <p:extLst>
      <p:ext uri="{BB962C8B-B14F-4D97-AF65-F5344CB8AC3E}">
        <p14:creationId xmlns:p14="http://schemas.microsoft.com/office/powerpoint/2010/main" val="203303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F65C-BF70-2E8D-C09C-D1027FED8EC3}"/>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sp>
        <p:nvSpPr>
          <p:cNvPr id="4" name="TextBox 3">
            <a:extLst>
              <a:ext uri="{FF2B5EF4-FFF2-40B4-BE49-F238E27FC236}">
                <a16:creationId xmlns:a16="http://schemas.microsoft.com/office/drawing/2014/main" id="{88A9DC72-D9E3-56BA-F3F1-4E6885423C4D}"/>
              </a:ext>
            </a:extLst>
          </p:cNvPr>
          <p:cNvSpPr txBox="1"/>
          <p:nvPr/>
        </p:nvSpPr>
        <p:spPr>
          <a:xfrm>
            <a:off x="740280" y="1875504"/>
            <a:ext cx="8948250" cy="646331"/>
          </a:xfrm>
          <a:prstGeom prst="rect">
            <a:avLst/>
          </a:prstGeom>
          <a:noFill/>
        </p:spPr>
        <p:txBody>
          <a:bodyPr wrap="square">
            <a:spAutoFit/>
          </a:bodyPr>
          <a:lstStyle/>
          <a:p>
            <a:pPr marL="285750" indent="-285750">
              <a:buClr>
                <a:srgbClr val="00B0F0"/>
              </a:buClr>
              <a:buFont typeface="Wingdings" panose="05000000000000000000" pitchFamily="2" charset="2"/>
              <a:buChar char="§"/>
            </a:pPr>
            <a:r>
              <a:rPr lang="en-IN" dirty="0"/>
              <a:t>Attach your </a:t>
            </a:r>
            <a:r>
              <a:rPr lang="en-IN" dirty="0" err="1"/>
              <a:t>Github</a:t>
            </a:r>
            <a:r>
              <a:rPr lang="en-IN" dirty="0"/>
              <a:t> link</a:t>
            </a:r>
          </a:p>
          <a:p>
            <a:pPr marL="285750" indent="-285750">
              <a:buClr>
                <a:srgbClr val="00B0F0"/>
              </a:buClr>
              <a:buFont typeface="Wingdings" panose="05000000000000000000" pitchFamily="2" charset="2"/>
              <a:buChar char="§"/>
            </a:pPr>
            <a:r>
              <a:rPr lang="en-IN" dirty="0"/>
              <a:t>https://github.com/AbhipsaRout/Employee_Salary_Prediction.git</a:t>
            </a:r>
          </a:p>
        </p:txBody>
      </p:sp>
    </p:spTree>
    <p:extLst>
      <p:ext uri="{BB962C8B-B14F-4D97-AF65-F5344CB8AC3E}">
        <p14:creationId xmlns:p14="http://schemas.microsoft.com/office/powerpoint/2010/main" val="171808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r>
              <a:rPr lang="en-US" sz="2600" dirty="0">
                <a:latin typeface="Arial" panose="020B0604020202020204" pitchFamily="34" charset="0"/>
                <a:cs typeface="Arial" panose="020B0604020202020204" pitchFamily="34" charset="0"/>
              </a:rPr>
              <a:t>This project successfully demonstrated the use of supervised machine learning algorithms to predict whether an individual earns more than $50,000 per year based on demographic and employment attributes. Through rigorous data preprocessing, model evaluation, and comparison of various classifiers, we identified Gradient Boosting and ensemble methods like Voting Classifier as top performers with high predictive accuracy.</a:t>
            </a:r>
          </a:p>
          <a:p>
            <a:r>
              <a:rPr lang="en-US" sz="2600" dirty="0">
                <a:latin typeface="Arial" panose="020B0604020202020204" pitchFamily="34" charset="0"/>
                <a:cs typeface="Arial" panose="020B0604020202020204" pitchFamily="34" charset="0"/>
              </a:rPr>
              <a:t>The models provide valuable insights that can aid in HR analytics, helping organizations make data-driven decisions in recruitment, compensation planning, and workforce management. Deployment via </a:t>
            </a:r>
            <a:r>
              <a:rPr lang="en-US" sz="2600" dirty="0" err="1">
                <a:latin typeface="Arial" panose="020B0604020202020204" pitchFamily="34" charset="0"/>
                <a:cs typeface="Arial" panose="020B0604020202020204" pitchFamily="34" charset="0"/>
              </a:rPr>
              <a:t>Streamlit</a:t>
            </a:r>
            <a:r>
              <a:rPr lang="en-US" sz="2600" dirty="0">
                <a:latin typeface="Arial" panose="020B0604020202020204" pitchFamily="34" charset="0"/>
                <a:cs typeface="Arial" panose="020B0604020202020204" pitchFamily="34" charset="0"/>
              </a:rPr>
              <a:t> makes the solution accessible for real-time predictions through a user-friendly interface.</a:t>
            </a:r>
          </a:p>
          <a:p>
            <a:r>
              <a:rPr lang="en-US" sz="2600" dirty="0">
                <a:latin typeface="Arial" panose="020B0604020202020204" pitchFamily="34" charset="0"/>
                <a:cs typeface="Arial" panose="020B0604020202020204" pitchFamily="34" charset="0"/>
              </a:rPr>
              <a:t>During implementation, some challenges were encountered such as handling missing values, addressing imbalanced classes, and optimizing model performance. Additionally, tuning hyperparameters for ensemble methods required computational resources and careful experimentation.</a:t>
            </a:r>
          </a:p>
          <a:p>
            <a:r>
              <a:rPr lang="en-US" sz="2600" dirty="0">
                <a:latin typeface="Arial" panose="020B0604020202020204" pitchFamily="34" charset="0"/>
                <a:cs typeface="Arial" panose="020B0604020202020204" pitchFamily="34" charset="0"/>
              </a:rPr>
              <a:t>Future improvements may include using deep learning models, expanding the dataset, or integrating more advanced feature engineering techniques. Incorporating explainable AI methods could also help interpret model decisions, making the system more transparent and actionable for stakeholders.</a:t>
            </a:r>
          </a:p>
          <a:p>
            <a:pPr marL="0" indent="0">
              <a:buNone/>
            </a:pP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57F65514-A33C-6A0D-1666-F2964788A0C0}"/>
              </a:ext>
            </a:extLst>
          </p:cNvPr>
          <p:cNvSpPr>
            <a:spLocks noGrp="1" noChangeArrowheads="1"/>
          </p:cNvSpPr>
          <p:nvPr>
            <p:ph idx="1"/>
          </p:nvPr>
        </p:nvSpPr>
        <p:spPr bwMode="auto">
          <a:xfrm>
            <a:off x="580196" y="1586814"/>
            <a:ext cx="1094056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income prediction system based on the Adult dataset has promising potential for future development. As data becomes increasingly central to workforce analytics, enhancing this model could serve multiple strategic functions in HR and organizational planning. One immediate scope is integrating more diverse datasets that include updated income brackets, job roles, and regional economic factors to improve generalizability. Currently, the model is trained on a dated dataset; hence, updating it with real-time or geographically diverse data can enhance its accuracy and relevance.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Moreover, deep learning models such as neural networks can be explored to capture complex nonlinear relationships among features that traditional machine learning models might overlook. These advanced models could significantly boost prediction power when trained on larger datasets.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From an application perspective, the model can be embedded into HR management systems as a decision support tool. It can assist in tasks like salary benchmarking, hiring prioritization, and workforce segmentation. Additionally, building a more interactive, user-friendly deployment interface using tools like </a:t>
            </a:r>
            <a:r>
              <a:rPr kumimoji="0" lang="en-US" altLang="en-US" sz="1600" b="0" i="0" u="none" strike="noStrike" cap="none" normalizeH="0" baseline="0" dirty="0" err="1">
                <a:ln>
                  <a:noFill/>
                </a:ln>
                <a:solidFill>
                  <a:schemeClr val="tx1"/>
                </a:solidFill>
                <a:effectLst/>
                <a:latin typeface="Arial" panose="020B0604020202020204" pitchFamily="34" charset="0"/>
              </a:rPr>
              <a:t>Streamlit</a:t>
            </a:r>
            <a:r>
              <a:rPr kumimoji="0" lang="en-US" altLang="en-US" sz="1600" b="0" i="0" u="none" strike="noStrike" cap="none" normalizeH="0" baseline="0" dirty="0">
                <a:ln>
                  <a:noFill/>
                </a:ln>
                <a:solidFill>
                  <a:schemeClr val="tx1"/>
                </a:solidFill>
                <a:effectLst/>
                <a:latin typeface="Arial" panose="020B0604020202020204" pitchFamily="34" charset="0"/>
              </a:rPr>
              <a:t>, Flask, or Dash can make the tool accessible to non-technical HR professionals.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Another expansion could include explainability tools such as SHAP or LIME to help users understand why a particular prediction was made. This is crucial in real-world use cases where transparency is essential for trust and compliance.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CE3F-D913-E757-DC33-7A2F46E96EC3}"/>
              </a:ext>
            </a:extLst>
          </p:cNvPr>
          <p:cNvSpPr>
            <a:spLocks noGrp="1"/>
          </p:cNvSpPr>
          <p:nvPr>
            <p:ph type="title"/>
          </p:nvPr>
        </p:nvSpPr>
        <p:spPr>
          <a:xfrm>
            <a:off x="575894" y="729657"/>
            <a:ext cx="11029616" cy="914207"/>
          </a:xfrm>
        </p:spPr>
        <p:txBody>
          <a:bodyPr>
            <a:normAutofit fontScale="90000"/>
          </a:bodyPr>
          <a:lstStyle/>
          <a:p>
            <a:r>
              <a:rPr lang="en-US" b="1" dirty="0">
                <a:solidFill>
                  <a:schemeClr val="accent1"/>
                </a:solidFill>
                <a:latin typeface="Arial"/>
                <a:cs typeface="Arial"/>
              </a:rPr>
              <a:t>Future scope(Optional)</a:t>
            </a:r>
            <a:br>
              <a:rPr lang="en-US" b="1" dirty="0">
                <a:solidFill>
                  <a:schemeClr val="accent1"/>
                </a:solidFill>
                <a:latin typeface="Arial"/>
                <a:cs typeface="Arial"/>
              </a:rPr>
            </a:br>
            <a:endParaRPr lang="en-IN" dirty="0"/>
          </a:p>
        </p:txBody>
      </p:sp>
      <p:sp>
        <p:nvSpPr>
          <p:cNvPr id="4" name="TextBox 3">
            <a:extLst>
              <a:ext uri="{FF2B5EF4-FFF2-40B4-BE49-F238E27FC236}">
                <a16:creationId xmlns:a16="http://schemas.microsoft.com/office/drawing/2014/main" id="{4D948EE6-CE6B-9C44-ADEE-B9CEBC620BF2}"/>
              </a:ext>
            </a:extLst>
          </p:cNvPr>
          <p:cNvSpPr txBox="1"/>
          <p:nvPr/>
        </p:nvSpPr>
        <p:spPr>
          <a:xfrm>
            <a:off x="575894" y="1591175"/>
            <a:ext cx="11029616" cy="1323439"/>
          </a:xfrm>
          <a:prstGeom prst="rect">
            <a:avLst/>
          </a:prstGeom>
          <a:noFill/>
        </p:spPr>
        <p:txBody>
          <a:bodyPr wrap="square">
            <a:spAutoFit/>
          </a:bodyPr>
          <a:lstStyle/>
          <a:p>
            <a:pPr algn="just">
              <a:buNone/>
            </a:pPr>
            <a:r>
              <a:rPr lang="en-US" sz="1600" dirty="0">
                <a:latin typeface="Arial" panose="020B0604020202020204" pitchFamily="34" charset="0"/>
                <a:cs typeface="Arial" panose="020B0604020202020204" pitchFamily="34" charset="0"/>
              </a:rPr>
              <a:t>Furthermore, incorporating additional features such as job satisfaction, company size, industry, or geographic region could make the predictions more contextual and robust. Regular retraining of the model with fresh data will ensure the system adapts to evolving economic and labor market trends.</a:t>
            </a:r>
          </a:p>
          <a:p>
            <a:pPr algn="just"/>
            <a:r>
              <a:rPr lang="en-US" sz="1600" dirty="0">
                <a:latin typeface="Arial" panose="020B0604020202020204" pitchFamily="34" charset="0"/>
                <a:cs typeface="Arial" panose="020B0604020202020204" pitchFamily="34" charset="0"/>
              </a:rPr>
              <a:t>In the long run, this model could be scaled and integrated into enterprise-level analytics platforms or cloud-based HR solutions, transforming it into a comprehensive income and talent analytics engine.</a:t>
            </a:r>
          </a:p>
        </p:txBody>
      </p:sp>
    </p:spTree>
    <p:extLst>
      <p:ext uri="{BB962C8B-B14F-4D97-AF65-F5344CB8AC3E}">
        <p14:creationId xmlns:p14="http://schemas.microsoft.com/office/powerpoint/2010/main" val="181947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r>
              <a:rPr lang="en-US" sz="1800" b="1" dirty="0"/>
              <a:t>UCI Machine Learning Repository</a:t>
            </a:r>
            <a:br>
              <a:rPr lang="en-US" dirty="0"/>
            </a:br>
            <a:r>
              <a:rPr lang="en-US" sz="1800" i="1" dirty="0"/>
              <a:t>Adult Data Set</a:t>
            </a:r>
            <a:r>
              <a:rPr lang="en-US" sz="1800" dirty="0"/>
              <a:t> – The dataset used for training and testing was sourced from:</a:t>
            </a:r>
            <a:br>
              <a:rPr lang="en-US" sz="1800" dirty="0"/>
            </a:br>
            <a:r>
              <a:rPr lang="en-US" sz="1800" dirty="0"/>
              <a:t>https://archive.ics.uci.edu/ml/datasets/adult</a:t>
            </a:r>
            <a:br>
              <a:rPr lang="en-US" sz="1800" dirty="0"/>
            </a:br>
            <a:r>
              <a:rPr lang="en-US" sz="1800" dirty="0"/>
              <a:t>This dataset contains demographic and income-related attributes used to predict whether a person earns over $50K.</a:t>
            </a:r>
          </a:p>
          <a:p>
            <a:r>
              <a:rPr lang="en-US" sz="1800" b="1" dirty="0"/>
              <a:t>Scikit-learn Documenta</a:t>
            </a:r>
            <a:r>
              <a:rPr lang="en-US" b="1" dirty="0"/>
              <a:t>tion</a:t>
            </a:r>
            <a:br>
              <a:rPr lang="en-US" dirty="0"/>
            </a:br>
            <a:r>
              <a:rPr lang="en-US" sz="1800" i="1" dirty="0"/>
              <a:t>Machine Learning Tools &amp; Algorithms</a:t>
            </a:r>
            <a:r>
              <a:rPr lang="en-US" sz="1800" dirty="0"/>
              <a:t> – Official documentation of Scikit-learn was instrumental in implementing models such as Logistic Regression, Random Forest, SVM, and ensemble methods.</a:t>
            </a:r>
            <a:br>
              <a:rPr lang="en-US" sz="1800" dirty="0"/>
            </a:br>
            <a:r>
              <a:rPr lang="en-US" sz="1800" dirty="0"/>
              <a:t>https://scikit-learn.org/stable/documentation.htm</a:t>
            </a:r>
            <a:r>
              <a:rPr lang="en-US" dirty="0"/>
              <a:t>l</a:t>
            </a:r>
          </a:p>
          <a:p>
            <a:r>
              <a:rPr lang="en-US" sz="1800" b="1" dirty="0"/>
              <a:t>Pandas &amp; NumPy</a:t>
            </a:r>
            <a:br>
              <a:rPr lang="en-US" dirty="0"/>
            </a:br>
            <a:r>
              <a:rPr lang="en-US" sz="1800" i="1" dirty="0"/>
              <a:t>Data Preprocessing &amp; Numerical Computation</a:t>
            </a:r>
            <a:r>
              <a:rPr lang="en-US" sz="1800" dirty="0"/>
              <a:t> – Used for cleaning, transforming, and managing structured data.</a:t>
            </a:r>
          </a:p>
          <a:p>
            <a:pPr lvl="1"/>
            <a:r>
              <a:rPr lang="en-US" sz="1800" dirty="0"/>
              <a:t>Pandas: https://pandas.pydata.org/</a:t>
            </a:r>
          </a:p>
          <a:p>
            <a:pPr lvl="1"/>
            <a:r>
              <a:rPr lang="en-US" sz="1800" dirty="0"/>
              <a:t>NumPy: https://numpy.org/</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FE3C-D629-368C-20A9-25E7CDB23BB7}"/>
              </a:ext>
            </a:extLst>
          </p:cNvPr>
          <p:cNvSpPr>
            <a:spLocks noGrp="1"/>
          </p:cNvSpPr>
          <p:nvPr>
            <p:ph type="title"/>
          </p:nvPr>
        </p:nvSpPr>
        <p:spPr/>
        <p:txBody>
          <a:bodyPr/>
          <a:lstStyle/>
          <a:p>
            <a:r>
              <a:rPr lang="en-US" b="1" dirty="0">
                <a:solidFill>
                  <a:schemeClr val="accent1"/>
                </a:solidFill>
                <a:latin typeface="Arial"/>
                <a:ea typeface="+mj-lt"/>
                <a:cs typeface="Arial"/>
              </a:rPr>
              <a:t>References</a:t>
            </a:r>
            <a:endParaRPr lang="en-IN" dirty="0"/>
          </a:p>
        </p:txBody>
      </p:sp>
      <p:sp>
        <p:nvSpPr>
          <p:cNvPr id="4" name="TextBox 3">
            <a:extLst>
              <a:ext uri="{FF2B5EF4-FFF2-40B4-BE49-F238E27FC236}">
                <a16:creationId xmlns:a16="http://schemas.microsoft.com/office/drawing/2014/main" id="{96743968-4F4D-7C59-41DA-D2087A581C27}"/>
              </a:ext>
            </a:extLst>
          </p:cNvPr>
          <p:cNvSpPr txBox="1"/>
          <p:nvPr/>
        </p:nvSpPr>
        <p:spPr>
          <a:xfrm>
            <a:off x="575894" y="1327028"/>
            <a:ext cx="10520737" cy="4801314"/>
          </a:xfrm>
          <a:prstGeom prst="rect">
            <a:avLst/>
          </a:prstGeom>
          <a:noFill/>
        </p:spPr>
        <p:txBody>
          <a:bodyPr wrap="square">
            <a:spAutoFit/>
          </a:bodyPr>
          <a:lstStyle/>
          <a:p>
            <a:pPr marL="285750" indent="-285750">
              <a:buClr>
                <a:srgbClr val="00B0F0"/>
              </a:buClr>
              <a:buFont typeface="Wingdings" panose="05000000000000000000" pitchFamily="2" charset="2"/>
              <a:buChar char="§"/>
            </a:pPr>
            <a:r>
              <a:rPr lang="en-US" b="1" dirty="0" err="1"/>
              <a:t>Streamlit</a:t>
            </a:r>
            <a:r>
              <a:rPr lang="en-US" b="1" dirty="0"/>
              <a:t> Documentation</a:t>
            </a:r>
            <a:br>
              <a:rPr lang="en-US" dirty="0"/>
            </a:br>
            <a:r>
              <a:rPr lang="en-US" i="1" dirty="0"/>
              <a:t>Model Deployment &amp; Web App</a:t>
            </a:r>
            <a:r>
              <a:rPr lang="en-US" dirty="0"/>
              <a:t> – Used to create an interactive front end for users to input features and view predictions.</a:t>
            </a:r>
            <a:br>
              <a:rPr lang="en-US" dirty="0"/>
            </a:br>
            <a:r>
              <a:rPr lang="en-US" dirty="0"/>
              <a:t>https://docs.streamlit.io/</a:t>
            </a:r>
          </a:p>
          <a:p>
            <a:pPr marL="285750" indent="-285750">
              <a:buClr>
                <a:srgbClr val="00B0F0"/>
              </a:buClr>
              <a:buFont typeface="Wingdings" panose="05000000000000000000" pitchFamily="2" charset="2"/>
              <a:buChar char="§"/>
            </a:pPr>
            <a:r>
              <a:rPr lang="en-US" b="1" dirty="0" err="1"/>
              <a:t>Joblib</a:t>
            </a:r>
            <a:r>
              <a:rPr lang="en-US" b="1" dirty="0"/>
              <a:t> Documentation</a:t>
            </a:r>
            <a:br>
              <a:rPr lang="en-US" dirty="0"/>
            </a:br>
            <a:r>
              <a:rPr lang="en-US" i="1" dirty="0"/>
              <a:t>Model Serialization</a:t>
            </a:r>
            <a:r>
              <a:rPr lang="en-US" dirty="0"/>
              <a:t> – Used to save and load the trained machine learning models.</a:t>
            </a:r>
            <a:br>
              <a:rPr lang="en-US" dirty="0"/>
            </a:br>
            <a:r>
              <a:rPr lang="en-US" dirty="0"/>
              <a:t>https://joblib.readthedocs.io/</a:t>
            </a:r>
          </a:p>
          <a:p>
            <a:pPr marL="285750" indent="-285750">
              <a:buClr>
                <a:srgbClr val="00B0F0"/>
              </a:buClr>
              <a:buFont typeface="Wingdings" panose="05000000000000000000" pitchFamily="2" charset="2"/>
              <a:buChar char="§"/>
            </a:pPr>
            <a:r>
              <a:rPr lang="en-US" b="1" dirty="0"/>
              <a:t>Ensemble Learning Research</a:t>
            </a:r>
            <a:br>
              <a:rPr lang="en-US" dirty="0"/>
            </a:br>
            <a:r>
              <a:rPr lang="en-US" i="1" dirty="0"/>
              <a:t>Voting Classifier &amp; Model Stacking</a:t>
            </a:r>
            <a:r>
              <a:rPr lang="en-US" dirty="0"/>
              <a:t> – Concepts for combining multiple classifiers to improve accuracy were referenced from ensemble learning literature.</a:t>
            </a:r>
          </a:p>
          <a:p>
            <a:pPr marL="742950" lvl="1" indent="-285750">
              <a:buClr>
                <a:srgbClr val="00B0F0"/>
              </a:buClr>
              <a:buFont typeface="Wingdings" panose="05000000000000000000" pitchFamily="2" charset="2"/>
              <a:buChar char="§"/>
            </a:pPr>
            <a:r>
              <a:rPr lang="en-US" dirty="0"/>
              <a:t>Zhou, Zhi-Hua. </a:t>
            </a:r>
            <a:r>
              <a:rPr lang="en-US" i="1" dirty="0"/>
              <a:t>Ensemble Methods: Foundations and Algorithms</a:t>
            </a:r>
            <a:r>
              <a:rPr lang="en-US" dirty="0"/>
              <a:t>. CRC Press, 2012.</a:t>
            </a:r>
          </a:p>
          <a:p>
            <a:pPr marL="742950" lvl="1" indent="-285750">
              <a:buClr>
                <a:srgbClr val="00B0F0"/>
              </a:buClr>
              <a:buFont typeface="Wingdings" panose="05000000000000000000" pitchFamily="2" charset="2"/>
              <a:buChar char="§"/>
            </a:pPr>
            <a:r>
              <a:rPr lang="en-US" dirty="0"/>
              <a:t>Dietterich, T.G. "Ensemble Methods in Machine Learning." </a:t>
            </a:r>
            <a:r>
              <a:rPr lang="en-US" i="1" dirty="0"/>
              <a:t>International Workshop on Multiple Classifier Systems</a:t>
            </a:r>
            <a:r>
              <a:rPr lang="en-US" dirty="0"/>
              <a:t>, 2000.</a:t>
            </a:r>
          </a:p>
          <a:p>
            <a:pPr marL="285750" indent="-285750">
              <a:buClr>
                <a:srgbClr val="00B0F0"/>
              </a:buClr>
              <a:buFont typeface="Wingdings" panose="05000000000000000000" pitchFamily="2" charset="2"/>
              <a:buChar char="§"/>
            </a:pPr>
            <a:r>
              <a:rPr lang="en-US" b="1" dirty="0"/>
              <a:t>Visualization Libraries</a:t>
            </a:r>
            <a:br>
              <a:rPr lang="en-US" dirty="0"/>
            </a:br>
            <a:r>
              <a:rPr lang="en-US" i="1" dirty="0"/>
              <a:t>Matplotlib &amp; Seaborn</a:t>
            </a:r>
            <a:r>
              <a:rPr lang="en-US" dirty="0"/>
              <a:t> – Used to visualize accuracy comparison and confusion matrices.</a:t>
            </a:r>
          </a:p>
          <a:p>
            <a:pPr marL="742950" lvl="1" indent="-285750">
              <a:buClr>
                <a:srgbClr val="00B0F0"/>
              </a:buClr>
              <a:buFont typeface="Wingdings" panose="05000000000000000000" pitchFamily="2" charset="2"/>
              <a:buChar char="§"/>
            </a:pPr>
            <a:r>
              <a:rPr lang="en-US" dirty="0"/>
              <a:t>Matplotlib: https://matplotlib.org/</a:t>
            </a:r>
          </a:p>
          <a:p>
            <a:pPr marL="742950" lvl="1" indent="-285750">
              <a:buClr>
                <a:srgbClr val="00B0F0"/>
              </a:buClr>
              <a:buFont typeface="Wingdings" panose="05000000000000000000" pitchFamily="2" charset="2"/>
              <a:buChar char="§"/>
            </a:pPr>
            <a:r>
              <a:rPr lang="en-US" dirty="0"/>
              <a:t>Seaborn: https://seaborn.pydata.org/</a:t>
            </a:r>
          </a:p>
        </p:txBody>
      </p:sp>
    </p:spTree>
    <p:extLst>
      <p:ext uri="{BB962C8B-B14F-4D97-AF65-F5344CB8AC3E}">
        <p14:creationId xmlns:p14="http://schemas.microsoft.com/office/powerpoint/2010/main" val="3887859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399474"/>
          </a:xfrm>
        </p:spPr>
        <p:txBody>
          <a:bodyPr>
            <a:normAutofit fontScale="55000" lnSpcReduction="20000"/>
          </a:bodyPr>
          <a:lstStyle/>
          <a:p>
            <a:pPr algn="just"/>
            <a:r>
              <a:rPr lang="en-US" sz="2900" dirty="0"/>
              <a:t>In today’s data-driven environment, organizations are increasingly relying on predictive analytics to make informed decisions about workforce planning, compensation structuring, and talent management. The central objective of this project is to develop a predictive model capable of determining whether an individual earns more than $50,000 per year based on a variety of personal and professional attributes. This involves analyzing a structured dataset that includes demographic details (such as age, gender, and marital status), educational background, employment information, working hours, and financial indicators like capital gains and losses.</a:t>
            </a:r>
          </a:p>
          <a:p>
            <a:pPr algn="just"/>
            <a:r>
              <a:rPr lang="en-US" sz="2900" dirty="0"/>
              <a:t>The dataset used originates from the UCI Machine Learning Repository and represents a real-world challenge often faced by HR departments and data scientists: how to predict income categories with high accuracy using limited and diverse inputs. Framing this as a binary classification problem allows us to explore various machine learning algorithms to identify the most effective model for predicting income groups.</a:t>
            </a:r>
          </a:p>
          <a:p>
            <a:pPr algn="just"/>
            <a:r>
              <a:rPr lang="en-US" sz="2900" dirty="0"/>
              <a:t>The motive behind this project is multifaceted. From an HR perspective, such predictive models can support decision-making in salary standardization, identifying high-potential candidates, and forecasting compensation trends. From a data science standpoint, it offers an opportunity to apply practical machine learning skills, such as data preprocessing, feature selection, model comparison, and performance evaluation. Furthermore, the insights derived from the analysis can help organizations optimize recruitment strategies, improve equity in pay scales, and align compensation with performance and market standards.</a:t>
            </a:r>
          </a:p>
          <a:p>
            <a:pPr algn="just"/>
            <a:r>
              <a:rPr lang="en-US" sz="2900" dirty="0"/>
              <a:t>This project not only aims to build a robust classifier but also serves as a demonstration of how machine learning can be leveraged to extract meaningful intelligence from human resource data. Ultimately, it highlights the practical application of artificial intelligence in solving real-world business problems related to income prediction and employee profiling.</a:t>
            </a:r>
          </a:p>
          <a:p>
            <a:pPr marL="0" indent="0">
              <a:buNone/>
            </a:pP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66127" y="2089975"/>
            <a:ext cx="11029615" cy="4105453"/>
          </a:xfrm>
        </p:spPr>
        <p:txBody>
          <a:bodyPr>
            <a:normAutofit fontScale="70000" lnSpcReduction="20000"/>
          </a:bodyPr>
          <a:lstStyle/>
          <a:p>
            <a:pPr marL="0" indent="0" algn="just">
              <a:buNone/>
            </a:pPr>
            <a:r>
              <a:rPr lang="en-US" altLang="en-US" sz="2800" b="1" dirty="0">
                <a:solidFill>
                  <a:schemeClr val="tx1"/>
                </a:solidFill>
                <a:latin typeface="Arial" panose="020B0604020202020204" pitchFamily="34" charset="0"/>
              </a:rPr>
              <a:t>1. System Requirements</a:t>
            </a:r>
          </a:p>
          <a:p>
            <a:pPr marL="0" indent="0" algn="just">
              <a:buNone/>
            </a:pPr>
            <a:r>
              <a:rPr lang="en-US" altLang="en-US" sz="2300" dirty="0">
                <a:solidFill>
                  <a:schemeClr val="tx1"/>
                </a:solidFill>
                <a:latin typeface="Arial" panose="020B0604020202020204" pitchFamily="34" charset="0"/>
              </a:rPr>
              <a:t>To ensure smooth execution of the project, the following system specifications are recommended:</a:t>
            </a:r>
          </a:p>
          <a:p>
            <a:pPr algn="just">
              <a:buFont typeface="Wingdings" panose="05000000000000000000" pitchFamily="2" charset="2"/>
              <a:buChar char="§"/>
            </a:pPr>
            <a:r>
              <a:rPr lang="en-US" altLang="en-US" sz="2800" b="1" dirty="0">
                <a:solidFill>
                  <a:schemeClr val="tx1"/>
                </a:solidFill>
                <a:latin typeface="Arial" panose="020B0604020202020204" pitchFamily="34" charset="0"/>
              </a:rPr>
              <a:t>Operating System</a:t>
            </a:r>
            <a:r>
              <a:rPr lang="en-US" altLang="en-US" sz="2800" dirty="0">
                <a:solidFill>
                  <a:schemeClr val="tx1"/>
                </a:solidFill>
                <a:latin typeface="Arial" panose="020B0604020202020204" pitchFamily="34" charset="0"/>
              </a:rPr>
              <a:t>: </a:t>
            </a:r>
            <a:r>
              <a:rPr lang="en-US" altLang="en-US" sz="2300" dirty="0">
                <a:solidFill>
                  <a:schemeClr val="tx1"/>
                </a:solidFill>
                <a:latin typeface="Arial" panose="020B0604020202020204" pitchFamily="34" charset="0"/>
              </a:rPr>
              <a:t>Windows 10 or above / Linux / macOS</a:t>
            </a:r>
          </a:p>
          <a:p>
            <a:pPr algn="just">
              <a:buFont typeface="Wingdings" panose="05000000000000000000" pitchFamily="2" charset="2"/>
              <a:buChar char="§"/>
            </a:pPr>
            <a:r>
              <a:rPr lang="en-US" altLang="en-US" sz="2800" b="1" dirty="0">
                <a:solidFill>
                  <a:schemeClr val="tx1"/>
                </a:solidFill>
                <a:latin typeface="Arial" panose="020B0604020202020204" pitchFamily="34" charset="0"/>
              </a:rPr>
              <a:t>Processor</a:t>
            </a:r>
            <a:r>
              <a:rPr lang="en-US" altLang="en-US" sz="2800" dirty="0">
                <a:solidFill>
                  <a:schemeClr val="tx1"/>
                </a:solidFill>
                <a:latin typeface="Arial" panose="020B0604020202020204" pitchFamily="34" charset="0"/>
              </a:rPr>
              <a:t>: </a:t>
            </a:r>
            <a:r>
              <a:rPr lang="en-US" altLang="en-US" sz="2300" dirty="0">
                <a:solidFill>
                  <a:schemeClr val="tx1"/>
                </a:solidFill>
                <a:latin typeface="Arial" panose="020B0604020202020204" pitchFamily="34" charset="0"/>
              </a:rPr>
              <a:t>Intel Core i5 or higher</a:t>
            </a:r>
          </a:p>
          <a:p>
            <a:pPr algn="just">
              <a:buFont typeface="Wingdings" panose="05000000000000000000" pitchFamily="2" charset="2"/>
              <a:buChar char="§"/>
            </a:pPr>
            <a:r>
              <a:rPr lang="en-US" altLang="en-US" sz="2800" b="1" dirty="0">
                <a:solidFill>
                  <a:schemeClr val="tx1"/>
                </a:solidFill>
                <a:latin typeface="Arial" panose="020B0604020202020204" pitchFamily="34" charset="0"/>
              </a:rPr>
              <a:t>RAM</a:t>
            </a:r>
            <a:r>
              <a:rPr lang="en-US" altLang="en-US" sz="2800" dirty="0">
                <a:solidFill>
                  <a:schemeClr val="tx1"/>
                </a:solidFill>
                <a:latin typeface="Arial" panose="020B0604020202020204" pitchFamily="34" charset="0"/>
              </a:rPr>
              <a:t>: </a:t>
            </a:r>
            <a:r>
              <a:rPr lang="en-US" altLang="en-US" sz="2300" dirty="0">
                <a:solidFill>
                  <a:schemeClr val="tx1"/>
                </a:solidFill>
                <a:latin typeface="Arial" panose="020B0604020202020204" pitchFamily="34" charset="0"/>
              </a:rPr>
              <a:t>Minimum 8 GB (Recommended 16 GB for faster computation)</a:t>
            </a:r>
          </a:p>
          <a:p>
            <a:pPr algn="just">
              <a:buFont typeface="Wingdings" panose="05000000000000000000" pitchFamily="2" charset="2"/>
              <a:buChar char="§"/>
            </a:pPr>
            <a:r>
              <a:rPr lang="en-US" altLang="en-US" sz="2800" b="1" dirty="0">
                <a:solidFill>
                  <a:schemeClr val="tx1"/>
                </a:solidFill>
                <a:latin typeface="Arial" panose="020B0604020202020204" pitchFamily="34" charset="0"/>
              </a:rPr>
              <a:t>Storage</a:t>
            </a:r>
            <a:r>
              <a:rPr lang="en-US" altLang="en-US" sz="2800" dirty="0">
                <a:solidFill>
                  <a:schemeClr val="tx1"/>
                </a:solidFill>
                <a:latin typeface="Arial" panose="020B0604020202020204" pitchFamily="34" charset="0"/>
              </a:rPr>
              <a:t>: </a:t>
            </a:r>
            <a:r>
              <a:rPr lang="en-US" altLang="en-US" sz="2300" dirty="0">
                <a:solidFill>
                  <a:schemeClr val="tx1"/>
                </a:solidFill>
                <a:latin typeface="Arial" panose="020B0604020202020204" pitchFamily="34" charset="0"/>
              </a:rPr>
              <a:t>At least 500 MB of free space for data and dependencies</a:t>
            </a:r>
          </a:p>
          <a:p>
            <a:pPr algn="just">
              <a:buFont typeface="Wingdings" panose="05000000000000000000" pitchFamily="2" charset="2"/>
              <a:buChar char="§"/>
            </a:pPr>
            <a:r>
              <a:rPr lang="en-US" altLang="en-US" sz="2800" b="1" dirty="0">
                <a:solidFill>
                  <a:schemeClr val="tx1"/>
                </a:solidFill>
                <a:latin typeface="Arial" panose="020B0604020202020204" pitchFamily="34" charset="0"/>
              </a:rPr>
              <a:t>Software Requirements</a:t>
            </a:r>
            <a:r>
              <a:rPr lang="en-US" altLang="en-US" sz="2800" dirty="0">
                <a:solidFill>
                  <a:schemeClr val="tx1"/>
                </a:solidFill>
                <a:latin typeface="Arial" panose="020B0604020202020204" pitchFamily="34" charset="0"/>
              </a:rPr>
              <a:t>:</a:t>
            </a:r>
          </a:p>
          <a:p>
            <a:pPr marL="0" indent="0" algn="just">
              <a:buNone/>
            </a:pPr>
            <a:r>
              <a:rPr lang="en-US" altLang="en-US" sz="2300" dirty="0">
                <a:solidFill>
                  <a:schemeClr val="tx1"/>
                </a:solidFill>
                <a:latin typeface="Arial" panose="020B0604020202020204" pitchFamily="34" charset="0"/>
              </a:rPr>
              <a:t>Python 3.7 or above</a:t>
            </a:r>
          </a:p>
          <a:p>
            <a:pPr marL="0" indent="0" algn="just">
              <a:buNone/>
            </a:pPr>
            <a:r>
              <a:rPr lang="en-US" altLang="en-US" sz="2300" dirty="0" err="1">
                <a:solidFill>
                  <a:schemeClr val="tx1"/>
                </a:solidFill>
                <a:latin typeface="Arial" panose="020B0604020202020204" pitchFamily="34" charset="0"/>
              </a:rPr>
              <a:t>Jupyter</a:t>
            </a:r>
            <a:r>
              <a:rPr lang="en-US" altLang="en-US" sz="2300" dirty="0">
                <a:solidFill>
                  <a:schemeClr val="tx1"/>
                </a:solidFill>
                <a:latin typeface="Arial" panose="020B0604020202020204" pitchFamily="34" charset="0"/>
              </a:rPr>
              <a:t> Notebook / VS Code</a:t>
            </a:r>
          </a:p>
          <a:p>
            <a:pPr marL="0" indent="0" algn="just">
              <a:buNone/>
            </a:pPr>
            <a:r>
              <a:rPr lang="en-US" altLang="en-US" sz="2300" dirty="0">
                <a:solidFill>
                  <a:schemeClr val="tx1"/>
                </a:solidFill>
                <a:latin typeface="Arial" panose="020B0604020202020204" pitchFamily="34" charset="0"/>
              </a:rPr>
              <a:t>Web browser (for visualization, deployment testing)</a:t>
            </a:r>
          </a:p>
          <a:p>
            <a:pPr marL="0" indent="0">
              <a:buNone/>
            </a:pPr>
            <a:endParaRPr lang="en-US" altLang="en-US" sz="2800" b="1" dirty="0">
              <a:solidFill>
                <a:schemeClr val="tx1"/>
              </a:solidFill>
              <a:latin typeface="Arial" panose="020B0604020202020204" pitchFamily="34" charset="0"/>
            </a:endParaRPr>
          </a:p>
          <a:p>
            <a:pPr marL="0" indent="0">
              <a:buNone/>
            </a:pPr>
            <a:endParaRPr lang="en-US" altLang="en-US" sz="2800" dirty="0">
              <a:solidFill>
                <a:schemeClr val="tx1"/>
              </a:solidFill>
              <a:latin typeface="Arial" panose="020B0604020202020204" pitchFamily="34" charset="0"/>
            </a:endParaRPr>
          </a:p>
          <a:p>
            <a:pPr marL="0" indent="0">
              <a:buNone/>
            </a:pPr>
            <a:endParaRPr lang="en-IN" sz="2800" b="1" dirty="0">
              <a:solidFill>
                <a:srgbClr val="0F0F0F"/>
              </a:solidFill>
            </a:endParaRPr>
          </a:p>
        </p:txBody>
      </p:sp>
      <p:sp>
        <p:nvSpPr>
          <p:cNvPr id="8" name="Rectangle 5">
            <a:extLst>
              <a:ext uri="{FF2B5EF4-FFF2-40B4-BE49-F238E27FC236}">
                <a16:creationId xmlns:a16="http://schemas.microsoft.com/office/drawing/2014/main" id="{63334695-47AE-9BBA-88FE-209279B352A3}"/>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C888B-BD45-A097-B26E-3E782FDD4990}"/>
              </a:ext>
            </a:extLst>
          </p:cNvPr>
          <p:cNvSpPr txBox="1"/>
          <p:nvPr/>
        </p:nvSpPr>
        <p:spPr>
          <a:xfrm>
            <a:off x="572784" y="606443"/>
            <a:ext cx="6097712" cy="707886"/>
          </a:xfrm>
          <a:prstGeom prst="rect">
            <a:avLst/>
          </a:prstGeom>
          <a:noFill/>
        </p:spPr>
        <p:txBody>
          <a:bodyPr wrap="square">
            <a:spAutoFit/>
          </a:bodyPr>
          <a:lstStyle/>
          <a:p>
            <a:r>
              <a:rPr lang="en-US" sz="4000" b="1" dirty="0">
                <a:solidFill>
                  <a:schemeClr val="accent1"/>
                </a:solidFill>
                <a:latin typeface="Arial"/>
                <a:ea typeface="+mj-lt"/>
                <a:cs typeface="Arial"/>
              </a:rPr>
              <a:t>SYSTEM  APPROACH</a:t>
            </a:r>
            <a:endParaRPr lang="en-IN" sz="4000" dirty="0"/>
          </a:p>
        </p:txBody>
      </p:sp>
      <p:sp>
        <p:nvSpPr>
          <p:cNvPr id="5" name="TextBox 4">
            <a:extLst>
              <a:ext uri="{FF2B5EF4-FFF2-40B4-BE49-F238E27FC236}">
                <a16:creationId xmlns:a16="http://schemas.microsoft.com/office/drawing/2014/main" id="{7719874C-6992-962A-F3BC-B0B70288A74F}"/>
              </a:ext>
            </a:extLst>
          </p:cNvPr>
          <p:cNvSpPr txBox="1"/>
          <p:nvPr/>
        </p:nvSpPr>
        <p:spPr>
          <a:xfrm>
            <a:off x="719191" y="1489753"/>
            <a:ext cx="11311847" cy="4941869"/>
          </a:xfrm>
          <a:prstGeom prst="rect">
            <a:avLst/>
          </a:prstGeom>
          <a:noFill/>
        </p:spPr>
        <p:txBody>
          <a:bodyPr wrap="square" rtlCol="0">
            <a:spAutoFit/>
          </a:bodyPr>
          <a:lstStyle/>
          <a:p>
            <a:endParaRPr lang="en-IN" dirty="0"/>
          </a:p>
        </p:txBody>
      </p:sp>
      <p:sp>
        <p:nvSpPr>
          <p:cNvPr id="7" name="Rectangle 2">
            <a:extLst>
              <a:ext uri="{FF2B5EF4-FFF2-40B4-BE49-F238E27FC236}">
                <a16:creationId xmlns:a16="http://schemas.microsoft.com/office/drawing/2014/main" id="{4F9A8A9E-DB75-9EF7-A4EE-1246AE638740}"/>
              </a:ext>
            </a:extLst>
          </p:cNvPr>
          <p:cNvSpPr>
            <a:spLocks noChangeArrowheads="1"/>
          </p:cNvSpPr>
          <p:nvPr/>
        </p:nvSpPr>
        <p:spPr bwMode="auto">
          <a:xfrm rot="10800000" flipV="1">
            <a:off x="572784" y="1674673"/>
            <a:ext cx="11222806"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Unicode MS" panose="020B0604020202020204" pitchFamily="34" charset="-128"/>
              </a:rPr>
              <a:t> pandas</a:t>
            </a:r>
            <a:r>
              <a:rPr kumimoji="0" lang="en-US" altLang="en-US" sz="2000" b="1" i="0" u="none" strike="noStrike" cap="none" normalizeH="0" baseline="0" dirty="0">
                <a:ln>
                  <a:noFill/>
                </a:ln>
                <a:solidFill>
                  <a:schemeClr val="tx1"/>
                </a:solidFill>
                <a:effectLst/>
              </a:rPr>
              <a:t>, </a:t>
            </a:r>
            <a:r>
              <a:rPr kumimoji="0" lang="en-US" altLang="en-US" sz="2000" b="1" i="0" u="none" strike="noStrike" cap="none" normalizeH="0" baseline="0" dirty="0" err="1">
                <a:ln>
                  <a:noFill/>
                </a:ln>
                <a:solidFill>
                  <a:schemeClr val="tx1"/>
                </a:solidFill>
                <a:effectLst/>
                <a:latin typeface="Arial Unicode MS" panose="020B0604020202020204" pitchFamily="34" charset="-128"/>
              </a:rPr>
              <a:t>numpy</a:t>
            </a:r>
            <a:endParaRPr kumimoji="0" lang="en-US" altLang="en-US" sz="2000" b="0" i="0" u="none" strike="noStrike" cap="none" normalizeH="0" baseline="0" dirty="0">
              <a:ln>
                <a:noFill/>
              </a:ln>
              <a:solidFill>
                <a:schemeClr val="tx1"/>
              </a:solidFill>
              <a:effectLst/>
            </a:endParaRPr>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err="1">
                <a:latin typeface="Arial" panose="020B0604020202020204" pitchFamily="34" charset="0"/>
              </a:rPr>
              <a:t>numpy</a:t>
            </a:r>
            <a:r>
              <a:rPr lang="en-US" altLang="en-US" sz="1600" dirty="0">
                <a:latin typeface="Arial" panose="020B0604020202020204" pitchFamily="34" charset="0"/>
              </a:rPr>
              <a:t> supports numerical operations, especially with arrays and pandas is used for handling structured data (like CSV files) and performing operations such as filtering, grouping, and transforming datasets.</a:t>
            </a:r>
          </a:p>
          <a:p>
            <a:pPr marL="742950" marR="0" lvl="1" indent="-28575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lang="en-US" altLang="en-US" sz="1600" dirty="0">
                <a:latin typeface="Arial" panose="020B0604020202020204" pitchFamily="34" charset="0"/>
              </a:rPr>
              <a:t>matrices, and serves as the backbone for numerical computations in machine learning.</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Unicode MS" panose="020B0604020202020204" pitchFamily="34" charset="-128"/>
              </a:rPr>
              <a:t> matplotlib</a:t>
            </a:r>
            <a:r>
              <a:rPr kumimoji="0" lang="en-US" altLang="en-US" sz="2000" b="1"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latin typeface="Arial Unicode MS" panose="020B0604020202020204" pitchFamily="34" charset="-128"/>
              </a:rPr>
              <a:t>seaborn</a:t>
            </a:r>
            <a:endParaRPr kumimoji="0" lang="en-US" altLang="en-US" sz="2000" b="0" i="0" u="none" strike="noStrike" cap="none" normalizeH="0" baseline="0" dirty="0">
              <a:ln>
                <a:noFill/>
              </a:ln>
              <a:solidFill>
                <a:schemeClr val="tx1"/>
              </a:solidFill>
              <a:effectLst/>
            </a:endParaRPr>
          </a:p>
          <a:p>
            <a:pPr marL="742950" marR="0" lvl="1" indent="-28575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lang="en-US" altLang="en-US" sz="1600" dirty="0">
                <a:latin typeface="Arial" panose="020B0604020202020204" pitchFamily="34" charset="0"/>
              </a:rPr>
              <a:t>These libraries are used for data visualization.</a:t>
            </a:r>
          </a:p>
          <a:p>
            <a:pPr marL="742950" marR="0" lvl="1" indent="-28575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lang="en-US" altLang="en-US" sz="1600" dirty="0">
                <a:latin typeface="Arial" panose="020B0604020202020204" pitchFamily="34" charset="0"/>
              </a:rPr>
              <a:t>matplotlib provides basic plotting tools (line, bar, boxplots), while seaborn builds on it to offer more attractive and statistical visualizations like correlation heatmaps or distribution plots.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Unicode MS" panose="020B0604020202020204" pitchFamily="34" charset="-128"/>
              </a:rPr>
              <a:t> scikit-learn</a:t>
            </a:r>
            <a:endParaRPr kumimoji="0" lang="en-US" altLang="en-US" sz="2000" b="0" i="0" u="none" strike="noStrike" cap="none" normalizeH="0" baseline="0" dirty="0">
              <a:ln>
                <a:noFill/>
              </a:ln>
              <a:solidFill>
                <a:schemeClr val="tx1"/>
              </a:solidFill>
              <a:effectLst/>
            </a:endParaRPr>
          </a:p>
          <a:p>
            <a:pPr marL="742950" marR="0" lvl="1" indent="-28575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lang="en-US" altLang="en-US" sz="1600" dirty="0">
                <a:latin typeface="Arial" panose="020B0604020202020204" pitchFamily="34" charset="0"/>
              </a:rPr>
              <a:t>A powerful and widely-used machine learning library.</a:t>
            </a:r>
          </a:p>
          <a:p>
            <a:pPr marL="742950" marR="0" lvl="1" indent="-28575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lang="en-US" altLang="en-US" sz="1600" dirty="0">
                <a:latin typeface="Arial" panose="020B0604020202020204" pitchFamily="34" charset="0"/>
              </a:rPr>
              <a:t>It includes tools for classification, regression, model selection, preprocessing (e.g., scaling, encoding), and evaluation metrics like accuracy, confusion matrix, and classification reports.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522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F2A1-9241-86DE-F1B2-F0F9979F091E}"/>
              </a:ext>
            </a:extLst>
          </p:cNvPr>
          <p:cNvSpPr>
            <a:spLocks noGrp="1"/>
          </p:cNvSpPr>
          <p:nvPr>
            <p:ph type="title"/>
          </p:nvPr>
        </p:nvSpPr>
        <p:spPr>
          <a:xfrm>
            <a:off x="698642" y="626723"/>
            <a:ext cx="10654301" cy="1171255"/>
          </a:xfrm>
        </p:spPr>
        <p:txBody>
          <a:bodyPr>
            <a:noAutofit/>
          </a:bodyPr>
          <a:lstStyle/>
          <a:p>
            <a:r>
              <a:rPr lang="en-US" sz="4000" b="1">
                <a:solidFill>
                  <a:schemeClr val="accent1"/>
                </a:solidFill>
                <a:latin typeface="Arial"/>
                <a:ea typeface="+mj-lt"/>
                <a:cs typeface="Arial"/>
              </a:rPr>
              <a:t>System  Approach</a:t>
            </a:r>
            <a:br>
              <a:rPr lang="en-IN" sz="4000"/>
            </a:br>
            <a:endParaRPr lang="en-IN" sz="4000" dirty="0"/>
          </a:p>
        </p:txBody>
      </p:sp>
      <p:sp>
        <p:nvSpPr>
          <p:cNvPr id="9" name="TextBox 8">
            <a:extLst>
              <a:ext uri="{FF2B5EF4-FFF2-40B4-BE49-F238E27FC236}">
                <a16:creationId xmlns:a16="http://schemas.microsoft.com/office/drawing/2014/main" id="{94E8AF59-EC27-DAC8-A492-D8EB439B6B25}"/>
              </a:ext>
            </a:extLst>
          </p:cNvPr>
          <p:cNvSpPr txBox="1"/>
          <p:nvPr/>
        </p:nvSpPr>
        <p:spPr>
          <a:xfrm>
            <a:off x="698642" y="1592494"/>
            <a:ext cx="11342128" cy="3693319"/>
          </a:xfrm>
          <a:prstGeom prst="rect">
            <a:avLst/>
          </a:prstGeom>
          <a:noFill/>
        </p:spPr>
        <p:txBody>
          <a:bodyPr wrap="square" rtlCol="0">
            <a:spAutoFit/>
          </a:bodyPr>
          <a:lstStyle/>
          <a:p>
            <a:pPr lvl="0" algn="just" eaLnBrk="0" fontAlgn="base" hangingPunct="0">
              <a:spcBef>
                <a:spcPct val="0"/>
              </a:spcBef>
              <a:spcAft>
                <a:spcPct val="0"/>
              </a:spcAft>
              <a:buFontTx/>
              <a:buAutoNum type="arabicPeriod" startAt="4"/>
            </a:pPr>
            <a:r>
              <a:rPr lang="en-US" altLang="en-US" sz="2000" b="1" dirty="0">
                <a:latin typeface="Arial Unicode MS" panose="020B0604020202020204" pitchFamily="34" charset="-128"/>
              </a:rPr>
              <a:t> </a:t>
            </a:r>
            <a:r>
              <a:rPr lang="en-US" altLang="en-US" sz="2000" b="1" dirty="0" err="1">
                <a:latin typeface="Arial Unicode MS" panose="020B0604020202020204" pitchFamily="34" charset="-128"/>
              </a:rPr>
              <a:t>xgboost</a:t>
            </a:r>
            <a:endParaRPr lang="en-US" altLang="en-US" sz="2000" dirty="0"/>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An optimized gradient boosting library designed for speed and performance.</a:t>
            </a:r>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It is commonly used in structured/tabular data problems and often gives higher accuracy in classification tasks.</a:t>
            </a:r>
          </a:p>
          <a:p>
            <a:pPr lvl="0" algn="just" eaLnBrk="0" fontAlgn="base" hangingPunct="0">
              <a:spcBef>
                <a:spcPct val="0"/>
              </a:spcBef>
              <a:spcAft>
                <a:spcPct val="0"/>
              </a:spcAft>
              <a:buFontTx/>
              <a:buAutoNum type="arabicPeriod" startAt="5"/>
            </a:pPr>
            <a:r>
              <a:rPr lang="en-US" altLang="en-US" sz="2000" b="1" dirty="0" err="1">
                <a:latin typeface="Arial Unicode MS" panose="020B0604020202020204" pitchFamily="34" charset="-128"/>
              </a:rPr>
              <a:t>joblib</a:t>
            </a:r>
            <a:endParaRPr lang="en-US" altLang="en-US" sz="2000" dirty="0"/>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Used to save (serialize) and load (deserialize) trained machine learning models.</a:t>
            </a:r>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This is especially useful for deployment, so the model doesn't need to be retrained every time.</a:t>
            </a:r>
          </a:p>
          <a:p>
            <a:pPr lvl="0" algn="just" eaLnBrk="0" fontAlgn="base" hangingPunct="0">
              <a:spcBef>
                <a:spcPct val="0"/>
              </a:spcBef>
              <a:spcAft>
                <a:spcPct val="0"/>
              </a:spcAft>
              <a:buFontTx/>
              <a:buAutoNum type="arabicPeriod" startAt="6"/>
            </a:pPr>
            <a:r>
              <a:rPr lang="en-US" altLang="en-US" sz="2000" b="1" dirty="0">
                <a:latin typeface="Arial Unicode MS" panose="020B0604020202020204" pitchFamily="34" charset="-128"/>
              </a:rPr>
              <a:t> </a:t>
            </a:r>
            <a:r>
              <a:rPr lang="en-US" altLang="en-US" sz="2000" b="1" dirty="0" err="1">
                <a:latin typeface="Arial Unicode MS" panose="020B0604020202020204" pitchFamily="34" charset="-128"/>
              </a:rPr>
              <a:t>streamlit</a:t>
            </a:r>
            <a:r>
              <a:rPr lang="en-US" altLang="en-US" sz="2000" b="1" dirty="0"/>
              <a:t> (optional)</a:t>
            </a:r>
            <a:endParaRPr lang="en-US" altLang="en-US" sz="2000" dirty="0">
              <a:latin typeface="Arial" panose="020B0604020202020204" pitchFamily="34" charset="0"/>
            </a:endParaRPr>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A Python library for creating web applications for machine learning and data science projects.</a:t>
            </a:r>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Helps build an interactive UI where users can input data and see predictions in real time.</a:t>
            </a:r>
          </a:p>
          <a:p>
            <a:pPr lvl="0" algn="just" eaLnBrk="0" fontAlgn="base" hangingPunct="0">
              <a:spcBef>
                <a:spcPct val="0"/>
              </a:spcBef>
              <a:spcAft>
                <a:spcPct val="0"/>
              </a:spcAft>
              <a:buFontTx/>
              <a:buAutoNum type="arabicPeriod" startAt="7"/>
            </a:pPr>
            <a:r>
              <a:rPr lang="en-US" altLang="en-US" sz="2000" b="1" dirty="0">
                <a:latin typeface="Arial Unicode MS" panose="020B0604020202020204" pitchFamily="34" charset="-128"/>
              </a:rPr>
              <a:t> pip</a:t>
            </a:r>
            <a:endParaRPr lang="en-US" altLang="en-US" sz="2000" dirty="0"/>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Python’s package manager used to install and manage libraries like the ones listed above.</a:t>
            </a:r>
          </a:p>
          <a:p>
            <a:pPr marL="742950" lvl="1" indent="-285750" algn="just" eaLnBrk="0" fontAlgn="base" hangingPunct="0">
              <a:spcBef>
                <a:spcPct val="0"/>
              </a:spcBef>
              <a:spcAft>
                <a:spcPct val="0"/>
              </a:spcAft>
              <a:buClr>
                <a:srgbClr val="00B0F0"/>
              </a:buClr>
              <a:buFont typeface="Wingdings" panose="05000000000000000000" pitchFamily="2" charset="2"/>
              <a:buChar char="§"/>
            </a:pPr>
            <a:r>
              <a:rPr lang="en-US" altLang="en-US" sz="1600" dirty="0">
                <a:latin typeface="Arial" panose="020B0604020202020204" pitchFamily="34" charset="0"/>
              </a:rPr>
              <a:t>Essential for setting up and maintaining the project environment.</a:t>
            </a:r>
          </a:p>
          <a:p>
            <a:endParaRPr lang="en-IN" dirty="0"/>
          </a:p>
        </p:txBody>
      </p:sp>
    </p:spTree>
    <p:extLst>
      <p:ext uri="{BB962C8B-B14F-4D97-AF65-F5344CB8AC3E}">
        <p14:creationId xmlns:p14="http://schemas.microsoft.com/office/powerpoint/2010/main" val="63584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just"/>
            <a:r>
              <a:rPr lang="en-US" sz="2800" b="1" dirty="0"/>
              <a:t>1. Data Collection</a:t>
            </a:r>
          </a:p>
          <a:p>
            <a:pPr algn="just"/>
            <a:r>
              <a:rPr lang="en-US" sz="1600" dirty="0">
                <a:solidFill>
                  <a:schemeClr val="tx1"/>
                </a:solidFill>
                <a:latin typeface="Arial" panose="020B0604020202020204" pitchFamily="34" charset="0"/>
              </a:rPr>
              <a:t>The project begins with gathering data</a:t>
            </a:r>
            <a:r>
              <a:rPr lang="en-US" sz="1900" dirty="0">
                <a:solidFill>
                  <a:schemeClr val="tx1"/>
                </a:solidFill>
                <a:latin typeface="Arial" panose="020B0604020202020204" pitchFamily="34" charset="0"/>
              </a:rPr>
              <a:t>. </a:t>
            </a:r>
            <a:r>
              <a:rPr lang="en-US" sz="1600" dirty="0">
                <a:solidFill>
                  <a:schemeClr val="tx1"/>
                </a:solidFill>
                <a:latin typeface="Arial" panose="020B0604020202020204" pitchFamily="34" charset="0"/>
              </a:rPr>
              <a:t>The</a:t>
            </a:r>
            <a:r>
              <a:rPr lang="en-US" sz="2800" dirty="0"/>
              <a:t> </a:t>
            </a:r>
            <a:r>
              <a:rPr lang="en-US" sz="1600" b="1" dirty="0">
                <a:latin typeface="Arial" panose="020B0604020202020204" pitchFamily="34" charset="0"/>
                <a:cs typeface="Arial" panose="020B0604020202020204" pitchFamily="34" charset="0"/>
              </a:rPr>
              <a:t>Adult Income Dataset </a:t>
            </a:r>
            <a:r>
              <a:rPr lang="en-US" sz="1600" dirty="0">
                <a:solidFill>
                  <a:schemeClr val="tx1"/>
                </a:solidFill>
                <a:latin typeface="Arial" panose="020B0604020202020204" pitchFamily="34" charset="0"/>
              </a:rPr>
              <a:t>from</a:t>
            </a:r>
            <a:r>
              <a:rPr lang="en-US" sz="1600" dirty="0"/>
              <a:t> </a:t>
            </a:r>
            <a:r>
              <a:rPr lang="en-US" sz="1600" dirty="0">
                <a:solidFill>
                  <a:schemeClr val="tx1"/>
                </a:solidFill>
                <a:latin typeface="Arial" panose="020B0604020202020204" pitchFamily="34" charset="0"/>
              </a:rPr>
              <a:t>the</a:t>
            </a:r>
            <a:r>
              <a:rPr lang="en-US" sz="2800" dirty="0"/>
              <a:t> </a:t>
            </a:r>
            <a:r>
              <a:rPr lang="en-US" sz="1600" b="1" dirty="0">
                <a:latin typeface="Arial" panose="020B0604020202020204" pitchFamily="34" charset="0"/>
                <a:cs typeface="Arial" panose="020B0604020202020204" pitchFamily="34" charset="0"/>
              </a:rPr>
              <a:t>UCI Machine Learning Repository</a:t>
            </a:r>
            <a:r>
              <a:rPr lang="en-US" sz="1600" dirty="0">
                <a:latin typeface="Arial" panose="020B0604020202020204" pitchFamily="34" charset="0"/>
                <a:cs typeface="Arial" panose="020B0604020202020204" pitchFamily="34" charset="0"/>
              </a:rPr>
              <a:t> </a:t>
            </a:r>
            <a:r>
              <a:rPr lang="en-US" sz="1900" dirty="0">
                <a:solidFill>
                  <a:schemeClr val="tx1"/>
                </a:solidFill>
                <a:latin typeface="Arial" panose="020B0604020202020204" pitchFamily="34" charset="0"/>
              </a:rPr>
              <a:t>was </a:t>
            </a:r>
            <a:r>
              <a:rPr lang="en-US" sz="1600" dirty="0">
                <a:solidFill>
                  <a:schemeClr val="tx1"/>
                </a:solidFill>
                <a:latin typeface="Arial" panose="020B0604020202020204" pitchFamily="34" charset="0"/>
              </a:rPr>
              <a:t>selected because it is a standard dataset for income prediction tasks. It contains over </a:t>
            </a:r>
            <a:r>
              <a:rPr lang="en-US" sz="1600" b="1" dirty="0"/>
              <a:t>48,000 records</a:t>
            </a:r>
            <a:r>
              <a:rPr lang="en-US" sz="1600" dirty="0"/>
              <a:t> </a:t>
            </a:r>
            <a:r>
              <a:rPr lang="en-US" dirty="0">
                <a:solidFill>
                  <a:schemeClr val="tx1"/>
                </a:solidFill>
                <a:latin typeface="Arial" panose="020B0604020202020204" pitchFamily="34" charset="0"/>
              </a:rPr>
              <a:t>with attributes like:</a:t>
            </a:r>
          </a:p>
          <a:p>
            <a:pPr algn="just"/>
            <a:r>
              <a:rPr lang="en-US" dirty="0">
                <a:solidFill>
                  <a:schemeClr val="tx1"/>
                </a:solidFill>
                <a:latin typeface="Arial" panose="020B0604020202020204" pitchFamily="34" charset="0"/>
              </a:rPr>
              <a:t>Age, Education, Occupation, </a:t>
            </a:r>
            <a:r>
              <a:rPr lang="en-US" dirty="0" err="1">
                <a:solidFill>
                  <a:schemeClr val="tx1"/>
                </a:solidFill>
                <a:latin typeface="Arial" panose="020B0604020202020204" pitchFamily="34" charset="0"/>
              </a:rPr>
              <a:t>Workclass</a:t>
            </a:r>
            <a:r>
              <a:rPr lang="en-US" dirty="0">
                <a:solidFill>
                  <a:schemeClr val="tx1"/>
                </a:solidFill>
                <a:latin typeface="Arial" panose="020B0604020202020204" pitchFamily="34" charset="0"/>
              </a:rPr>
              <a:t>, Race</a:t>
            </a:r>
          </a:p>
          <a:p>
            <a:pPr algn="just"/>
            <a:r>
              <a:rPr lang="en-US" dirty="0">
                <a:solidFill>
                  <a:schemeClr val="tx1"/>
                </a:solidFill>
                <a:latin typeface="Arial" panose="020B0604020202020204" pitchFamily="34" charset="0"/>
              </a:rPr>
              <a:t>Marital Status, Relationship, Capital Gain/Loss, Hours per week</a:t>
            </a:r>
          </a:p>
          <a:p>
            <a:pPr algn="just"/>
            <a:r>
              <a:rPr lang="en-US" dirty="0">
                <a:solidFill>
                  <a:schemeClr val="tx1"/>
                </a:solidFill>
                <a:latin typeface="Arial" panose="020B0604020202020204" pitchFamily="34" charset="0"/>
              </a:rPr>
              <a:t>Final target label:</a:t>
            </a:r>
            <a:r>
              <a:rPr lang="en-US" sz="2800" dirty="0"/>
              <a:t> </a:t>
            </a:r>
            <a:r>
              <a:rPr lang="en-US" sz="1600" b="1" dirty="0">
                <a:latin typeface="Arial" panose="020B0604020202020204" pitchFamily="34" charset="0"/>
                <a:cs typeface="Arial" panose="020B0604020202020204" pitchFamily="34" charset="0"/>
              </a:rPr>
              <a:t>Income</a:t>
            </a:r>
            <a:r>
              <a:rPr lang="en-US" sz="2800" dirty="0"/>
              <a:t> </a:t>
            </a:r>
            <a:r>
              <a:rPr lang="en-US" dirty="0">
                <a:solidFill>
                  <a:schemeClr val="tx1"/>
                </a:solidFill>
                <a:latin typeface="Arial" panose="020B0604020202020204" pitchFamily="34" charset="0"/>
              </a:rPr>
              <a:t>(&lt;=50K or &gt;50K)</a:t>
            </a:r>
          </a:p>
          <a:p>
            <a:pPr algn="just"/>
            <a:r>
              <a:rPr lang="en-US" dirty="0">
                <a:solidFill>
                  <a:schemeClr val="tx1"/>
                </a:solidFill>
                <a:latin typeface="Arial" panose="020B0604020202020204" pitchFamily="34" charset="0"/>
              </a:rPr>
              <a:t>This dataset is ideal for classification problems and represents real-world data from the US Census.</a:t>
            </a:r>
          </a:p>
          <a:p>
            <a:pPr marL="0" indent="0" algn="just">
              <a:buNone/>
            </a:pPr>
            <a:r>
              <a:rPr lang="en-US" sz="2800" b="1" dirty="0"/>
              <a:t> </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ECC9-D02E-F52E-9BF0-A31D5F0F6198}"/>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3" name="TextBox 2">
            <a:extLst>
              <a:ext uri="{FF2B5EF4-FFF2-40B4-BE49-F238E27FC236}">
                <a16:creationId xmlns:a16="http://schemas.microsoft.com/office/drawing/2014/main" id="{5DBF69C3-35BF-CDFB-31C2-E3C66D644E64}"/>
              </a:ext>
            </a:extLst>
          </p:cNvPr>
          <p:cNvSpPr txBox="1"/>
          <p:nvPr/>
        </p:nvSpPr>
        <p:spPr>
          <a:xfrm>
            <a:off x="575894" y="1471910"/>
            <a:ext cx="11259935" cy="5478423"/>
          </a:xfrm>
          <a:prstGeom prst="rect">
            <a:avLst/>
          </a:prstGeom>
          <a:noFill/>
        </p:spPr>
        <p:txBody>
          <a:bodyPr wrap="square" rtlCol="0">
            <a:spAutoFit/>
          </a:bodyPr>
          <a:lstStyle/>
          <a:p>
            <a:pPr marL="285750" lvl="0" indent="-285750" algn="just" eaLnBrk="0" fontAlgn="base" hangingPunct="0">
              <a:spcBef>
                <a:spcPct val="0"/>
              </a:spcBef>
              <a:spcAft>
                <a:spcPct val="0"/>
              </a:spcAft>
              <a:buClr>
                <a:srgbClr val="00B0F0"/>
              </a:buClr>
              <a:buFont typeface="Wingdings" panose="05000000000000000000" pitchFamily="2" charset="2"/>
              <a:buChar char="§"/>
            </a:pPr>
            <a:r>
              <a:rPr lang="en-US" altLang="en-US" sz="2800" b="1" dirty="0">
                <a:solidFill>
                  <a:schemeClr val="tx1">
                    <a:lumMod val="75000"/>
                    <a:lumOff val="25000"/>
                  </a:schemeClr>
                </a:solidFill>
              </a:rPr>
              <a:t>2. Data Preprocessing</a:t>
            </a:r>
          </a:p>
          <a:p>
            <a:pPr lvl="0" algn="just" eaLnBrk="0" fontAlgn="base" hangingPunct="0">
              <a:spcBef>
                <a:spcPct val="0"/>
              </a:spcBef>
              <a:spcAft>
                <a:spcPct val="0"/>
              </a:spcAft>
              <a:buClr>
                <a:srgbClr val="00B0F0"/>
              </a:buClr>
            </a:pPr>
            <a:endParaRPr lang="en-US" altLang="en-US" sz="2800" b="1" dirty="0">
              <a:solidFill>
                <a:schemeClr val="tx1">
                  <a:lumMod val="75000"/>
                  <a:lumOff val="25000"/>
                </a:schemeClr>
              </a:solidFill>
            </a:endParaRPr>
          </a:p>
          <a:p>
            <a:pPr algn="just" eaLnBrk="0" fontAlgn="base" hangingPunct="0">
              <a:spcBef>
                <a:spcPct val="0"/>
              </a:spcBef>
              <a:spcAft>
                <a:spcPct val="0"/>
              </a:spcAft>
              <a:buClr>
                <a:srgbClr val="00B0F0"/>
              </a:buClr>
            </a:pPr>
            <a:r>
              <a:rPr lang="en-US" altLang="en-US" sz="1600" dirty="0">
                <a:latin typeface="Arial" panose="020B0604020202020204" pitchFamily="34" charset="0"/>
              </a:rPr>
              <a:t>Raw data must be cleaned and prepared before model training. This step includes:</a:t>
            </a:r>
          </a:p>
          <a:p>
            <a:pPr marL="342900" indent="-342900" algn="just" eaLnBrk="0" fontAlgn="base" hangingPunct="0">
              <a:spcBef>
                <a:spcPct val="0"/>
              </a:spcBef>
              <a:spcAft>
                <a:spcPct val="0"/>
              </a:spcAft>
              <a:buClr>
                <a:srgbClr val="00B0F0"/>
              </a:buClr>
              <a:buFont typeface="Wingdings" panose="05000000000000000000" pitchFamily="2" charset="2"/>
              <a:buChar char="§"/>
            </a:pPr>
            <a:r>
              <a:rPr lang="en-US" altLang="en-US" sz="2000" b="1" dirty="0">
                <a:latin typeface="Arial Unicode MS" panose="020B0604020202020204" pitchFamily="34" charset="-128"/>
              </a:rPr>
              <a:t>Handling Missing Values: </a:t>
            </a:r>
          </a:p>
          <a:p>
            <a:pPr algn="just" eaLnBrk="0" fontAlgn="base" hangingPunct="0">
              <a:spcBef>
                <a:spcPct val="0"/>
              </a:spcBef>
              <a:spcAft>
                <a:spcPct val="0"/>
              </a:spcAft>
              <a:buClr>
                <a:srgbClr val="00B0F0"/>
              </a:buClr>
            </a:pPr>
            <a:r>
              <a:rPr lang="en-US" altLang="en-US" sz="1600" dirty="0">
                <a:latin typeface="Arial" panose="020B0604020202020204" pitchFamily="34" charset="0"/>
              </a:rPr>
              <a:t>Missing entries (represented as ?) in columns like </a:t>
            </a:r>
            <a:r>
              <a:rPr lang="en-US" altLang="en-US" sz="1600" dirty="0" err="1">
                <a:latin typeface="Arial" panose="020B0604020202020204" pitchFamily="34" charset="0"/>
              </a:rPr>
              <a:t>workclass</a:t>
            </a:r>
            <a:r>
              <a:rPr lang="en-US" altLang="en-US" sz="1600" dirty="0">
                <a:latin typeface="Arial" panose="020B0604020202020204" pitchFamily="34" charset="0"/>
              </a:rPr>
              <a:t>, occupation, and native-country were replaced with a common category like "others" to maintain data integrity.</a:t>
            </a:r>
          </a:p>
          <a:p>
            <a:pPr marL="342900" indent="-342900" algn="just" eaLnBrk="0" fontAlgn="base" hangingPunct="0">
              <a:spcBef>
                <a:spcPct val="0"/>
              </a:spcBef>
              <a:spcAft>
                <a:spcPct val="0"/>
              </a:spcAft>
              <a:buClr>
                <a:srgbClr val="00B0F0"/>
              </a:buClr>
              <a:buFont typeface="Wingdings" panose="05000000000000000000" pitchFamily="2" charset="2"/>
              <a:buChar char="§"/>
            </a:pPr>
            <a:r>
              <a:rPr lang="en-US" altLang="en-US" sz="2000" b="1" dirty="0">
                <a:latin typeface="Arial Unicode MS" panose="020B0604020202020204" pitchFamily="34" charset="-128"/>
              </a:rPr>
              <a:t>Removing Irrelevant/Rare Categories: </a:t>
            </a:r>
          </a:p>
          <a:p>
            <a:pPr algn="just" eaLnBrk="0" fontAlgn="base" hangingPunct="0">
              <a:spcBef>
                <a:spcPct val="0"/>
              </a:spcBef>
              <a:spcAft>
                <a:spcPct val="0"/>
              </a:spcAft>
              <a:buClr>
                <a:srgbClr val="00B0F0"/>
              </a:buClr>
            </a:pPr>
            <a:r>
              <a:rPr lang="en-US" altLang="en-US" sz="1600" dirty="0">
                <a:latin typeface="Arial" panose="020B0604020202020204" pitchFamily="34" charset="0"/>
              </a:rPr>
              <a:t>Categories that had very few samples such as “Never-worked” or “Preschool” in education or occupation were removed as they introduce noise and are not statistically significant.</a:t>
            </a:r>
          </a:p>
          <a:p>
            <a:pPr marL="342900" indent="-342900" algn="just" eaLnBrk="0" fontAlgn="base" hangingPunct="0">
              <a:spcBef>
                <a:spcPct val="0"/>
              </a:spcBef>
              <a:spcAft>
                <a:spcPct val="0"/>
              </a:spcAft>
              <a:buClr>
                <a:srgbClr val="00B0F0"/>
              </a:buClr>
              <a:buFont typeface="Wingdings" panose="05000000000000000000" pitchFamily="2" charset="2"/>
              <a:buChar char="§"/>
            </a:pPr>
            <a:r>
              <a:rPr lang="en-US" altLang="en-US" sz="2000" b="1" dirty="0">
                <a:latin typeface="Arial Unicode MS" panose="020B0604020202020204" pitchFamily="34" charset="-128"/>
              </a:rPr>
              <a:t>Outlier Detection:</a:t>
            </a:r>
          </a:p>
          <a:p>
            <a:pPr algn="just" eaLnBrk="0" fontAlgn="base" hangingPunct="0">
              <a:spcBef>
                <a:spcPct val="0"/>
              </a:spcBef>
              <a:spcAft>
                <a:spcPct val="0"/>
              </a:spcAft>
              <a:buClr>
                <a:srgbClr val="00B0F0"/>
              </a:buClr>
            </a:pPr>
            <a:r>
              <a:rPr lang="en-US" altLang="en-US" sz="1600" dirty="0">
                <a:latin typeface="Arial" panose="020B0604020202020204" pitchFamily="34" charset="0"/>
              </a:rPr>
              <a:t> Outliers in numeric columns like age, capital-gain, and hours-per-week were identified using boxplots and removed to avoid skewing the model.</a:t>
            </a:r>
          </a:p>
          <a:p>
            <a:pPr marL="342900" indent="-342900" algn="just" eaLnBrk="0" fontAlgn="base" hangingPunct="0">
              <a:spcBef>
                <a:spcPct val="0"/>
              </a:spcBef>
              <a:spcAft>
                <a:spcPct val="0"/>
              </a:spcAft>
              <a:buClr>
                <a:srgbClr val="00B0F0"/>
              </a:buClr>
              <a:buFont typeface="Wingdings" panose="05000000000000000000" pitchFamily="2" charset="2"/>
              <a:buChar char="§"/>
            </a:pPr>
            <a:r>
              <a:rPr lang="en-US" altLang="en-US" sz="2000" b="1" dirty="0">
                <a:latin typeface="Arial Unicode MS" panose="020B0604020202020204" pitchFamily="34" charset="-128"/>
              </a:rPr>
              <a:t>Categorical Encoding:</a:t>
            </a:r>
          </a:p>
          <a:p>
            <a:pPr algn="just" eaLnBrk="0" fontAlgn="base" hangingPunct="0">
              <a:spcBef>
                <a:spcPct val="0"/>
              </a:spcBef>
              <a:spcAft>
                <a:spcPct val="0"/>
              </a:spcAft>
              <a:buClr>
                <a:srgbClr val="00B0F0"/>
              </a:buClr>
            </a:pPr>
            <a:r>
              <a:rPr lang="en-US" altLang="en-US" sz="1600" dirty="0">
                <a:latin typeface="Arial" panose="020B0604020202020204" pitchFamily="34" charset="0"/>
              </a:rPr>
              <a:t> All non-numeric features were transformed using </a:t>
            </a:r>
            <a:r>
              <a:rPr lang="en-US" altLang="en-US" sz="1600" dirty="0" err="1">
                <a:latin typeface="Arial" panose="020B0604020202020204" pitchFamily="34" charset="0"/>
              </a:rPr>
              <a:t>LabelEncoder</a:t>
            </a:r>
            <a:r>
              <a:rPr lang="en-US" altLang="en-US" sz="1600" dirty="0">
                <a:latin typeface="Arial" panose="020B0604020202020204" pitchFamily="34" charset="0"/>
              </a:rPr>
              <a:t>, which converts categorical values to integers for compatibility with ML models.</a:t>
            </a:r>
          </a:p>
          <a:p>
            <a:pPr marL="342900" indent="-342900" algn="just" eaLnBrk="0" fontAlgn="base" hangingPunct="0">
              <a:spcBef>
                <a:spcPct val="0"/>
              </a:spcBef>
              <a:spcAft>
                <a:spcPct val="0"/>
              </a:spcAft>
              <a:buClr>
                <a:srgbClr val="00B0F0"/>
              </a:buClr>
              <a:buFont typeface="Wingdings" panose="05000000000000000000" pitchFamily="2" charset="2"/>
              <a:buChar char="§"/>
            </a:pPr>
            <a:r>
              <a:rPr lang="en-US" altLang="en-US" sz="2000" b="1" dirty="0">
                <a:latin typeface="Arial Unicode MS" panose="020B0604020202020204" pitchFamily="34" charset="-128"/>
              </a:rPr>
              <a:t>Feature Scaling:</a:t>
            </a:r>
          </a:p>
          <a:p>
            <a:pPr algn="just" eaLnBrk="0" fontAlgn="base" hangingPunct="0">
              <a:spcBef>
                <a:spcPct val="0"/>
              </a:spcBef>
              <a:spcAft>
                <a:spcPct val="0"/>
              </a:spcAft>
              <a:buClr>
                <a:srgbClr val="00B0F0"/>
              </a:buClr>
            </a:pPr>
            <a:r>
              <a:rPr lang="en-US" altLang="en-US" sz="1600" dirty="0">
                <a:latin typeface="Arial" panose="020B0604020202020204" pitchFamily="34" charset="0"/>
              </a:rPr>
              <a:t> Algorithms like KNN and SVM are sensitive to data scale, so </a:t>
            </a:r>
            <a:r>
              <a:rPr lang="en-US" altLang="en-US" sz="1600" dirty="0" err="1">
                <a:latin typeface="Arial" panose="020B0604020202020204" pitchFamily="34" charset="0"/>
              </a:rPr>
              <a:t>MinMaxScaler</a:t>
            </a:r>
            <a:r>
              <a:rPr lang="en-US" altLang="en-US" sz="1600" dirty="0">
                <a:latin typeface="Arial" panose="020B0604020202020204" pitchFamily="34" charset="0"/>
              </a:rPr>
              <a:t> or </a:t>
            </a:r>
            <a:r>
              <a:rPr lang="en-US" altLang="en-US" sz="1600" dirty="0" err="1">
                <a:latin typeface="Arial" panose="020B0604020202020204" pitchFamily="34" charset="0"/>
              </a:rPr>
              <a:t>StandardScaler</a:t>
            </a:r>
            <a:r>
              <a:rPr lang="en-US" altLang="en-US" sz="1600" dirty="0">
                <a:latin typeface="Arial" panose="020B0604020202020204" pitchFamily="34" charset="0"/>
              </a:rPr>
              <a:t> was used to normalize/standardize features to a similar range.</a:t>
            </a:r>
          </a:p>
          <a:p>
            <a:pPr lvl="0" eaLnBrk="0" fontAlgn="base" hangingPunct="0">
              <a:spcBef>
                <a:spcPct val="0"/>
              </a:spcBef>
              <a:spcAft>
                <a:spcPct val="0"/>
              </a:spcAft>
            </a:pPr>
            <a:endParaRPr lang="en-US" altLang="en-US" b="1" dirty="0">
              <a:latin typeface="Arial" panose="020B0604020202020204" pitchFamily="34" charset="0"/>
            </a:endParaRPr>
          </a:p>
        </p:txBody>
      </p:sp>
    </p:spTree>
    <p:extLst>
      <p:ext uri="{BB962C8B-B14F-4D97-AF65-F5344CB8AC3E}">
        <p14:creationId xmlns:p14="http://schemas.microsoft.com/office/powerpoint/2010/main" val="275422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9B8D-99B0-74F6-1C05-E72C8F51A726}"/>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8" name="TextBox 7">
            <a:extLst>
              <a:ext uri="{FF2B5EF4-FFF2-40B4-BE49-F238E27FC236}">
                <a16:creationId xmlns:a16="http://schemas.microsoft.com/office/drawing/2014/main" id="{812FB353-F7BD-0691-870F-98A3377AFB52}"/>
              </a:ext>
            </a:extLst>
          </p:cNvPr>
          <p:cNvSpPr txBox="1"/>
          <p:nvPr/>
        </p:nvSpPr>
        <p:spPr>
          <a:xfrm>
            <a:off x="729464" y="1437544"/>
            <a:ext cx="10876045" cy="49244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tx1">
                    <a:lumMod val="75000"/>
                    <a:lumOff val="25000"/>
                  </a:schemeClr>
                </a:solidFill>
              </a:rPr>
              <a:t>3. Train-Test Split</a:t>
            </a:r>
          </a:p>
          <a:p>
            <a:pPr eaLnBrk="0" fontAlgn="base" hangingPunct="0">
              <a:spcBef>
                <a:spcPct val="0"/>
              </a:spcBef>
              <a:spcAft>
                <a:spcPct val="0"/>
              </a:spcAft>
            </a:pPr>
            <a:r>
              <a:rPr lang="en-US" altLang="en-US" sz="1600" dirty="0">
                <a:latin typeface="Arial" panose="020B0604020202020204" pitchFamily="34" charset="0"/>
              </a:rPr>
              <a:t>To evaluate model performance, the dataset was divided using </a:t>
            </a:r>
            <a:r>
              <a:rPr lang="en-US" altLang="en-US" sz="1600" dirty="0" err="1">
                <a:latin typeface="Arial" panose="020B0604020202020204" pitchFamily="34" charset="0"/>
              </a:rPr>
              <a:t>train_test_split</a:t>
            </a:r>
            <a:r>
              <a:rPr lang="en-US" altLang="en-US" sz="1600" dirty="0">
                <a:latin typeface="Arial" panose="020B0604020202020204" pitchFamily="34" charset="0"/>
              </a:rPr>
              <a:t>:</a:t>
            </a:r>
          </a:p>
          <a:p>
            <a:pPr marL="285750" indent="-285750" eaLnBrk="0" fontAlgn="base" hangingPunct="0">
              <a:spcBef>
                <a:spcPct val="0"/>
              </a:spcBef>
              <a:spcAft>
                <a:spcPct val="0"/>
              </a:spcAft>
              <a:buClr>
                <a:srgbClr val="00B0F0"/>
              </a:buClr>
              <a:buFont typeface="Wingdings" panose="05000000000000000000" pitchFamily="2" charset="2"/>
              <a:buChar char="§"/>
            </a:pPr>
            <a:r>
              <a:rPr lang="en-US" altLang="en-US" b="1" dirty="0">
                <a:latin typeface="Arial" panose="020B0604020202020204" pitchFamily="34" charset="0"/>
              </a:rPr>
              <a:t>80% for training</a:t>
            </a:r>
            <a:r>
              <a:rPr lang="en-US" altLang="en-US" dirty="0">
                <a:latin typeface="Arial" panose="020B0604020202020204" pitchFamily="34" charset="0"/>
              </a:rPr>
              <a:t>, </a:t>
            </a:r>
            <a:r>
              <a:rPr lang="en-US" altLang="en-US" sz="1600" dirty="0">
                <a:latin typeface="Arial" panose="020B0604020202020204" pitchFamily="34" charset="0"/>
              </a:rPr>
              <a:t>to teach the model patterns in the data.</a:t>
            </a:r>
          </a:p>
          <a:p>
            <a:pPr marL="285750" indent="-285750" eaLnBrk="0" fontAlgn="base" hangingPunct="0">
              <a:spcBef>
                <a:spcPct val="0"/>
              </a:spcBef>
              <a:spcAft>
                <a:spcPct val="0"/>
              </a:spcAft>
              <a:buClr>
                <a:srgbClr val="00B0F0"/>
              </a:buClr>
              <a:buFont typeface="Wingdings" panose="05000000000000000000" pitchFamily="2" charset="2"/>
              <a:buChar char="§"/>
            </a:pPr>
            <a:r>
              <a:rPr lang="en-US" altLang="en-US" b="1" dirty="0">
                <a:latin typeface="Arial" panose="020B0604020202020204" pitchFamily="34" charset="0"/>
              </a:rPr>
              <a:t>20% for testing</a:t>
            </a:r>
            <a:r>
              <a:rPr lang="en-US" altLang="en-US" dirty="0">
                <a:latin typeface="Arial" panose="020B0604020202020204" pitchFamily="34" charset="0"/>
              </a:rPr>
              <a:t>, </a:t>
            </a:r>
            <a:r>
              <a:rPr lang="en-US" altLang="en-US" sz="1600" dirty="0">
                <a:latin typeface="Arial" panose="020B0604020202020204" pitchFamily="34" charset="0"/>
              </a:rPr>
              <a:t>to evaluate how well the model generalizes to new, unseen data.</a:t>
            </a:r>
          </a:p>
          <a:p>
            <a:pPr eaLnBrk="0" fontAlgn="base" hangingPunct="0">
              <a:spcBef>
                <a:spcPct val="0"/>
              </a:spcBef>
              <a:spcAft>
                <a:spcPct val="0"/>
              </a:spcAft>
            </a:pPr>
            <a:r>
              <a:rPr lang="en-US" altLang="en-US" sz="1600" dirty="0">
                <a:latin typeface="Arial" panose="020B0604020202020204" pitchFamily="34" charset="0"/>
              </a:rPr>
              <a:t>Stratification was used to ensure the income class distribution (&lt;=50K, &gt;50K) was balanced across both training and testing datasets.</a:t>
            </a:r>
          </a:p>
          <a:p>
            <a:pPr eaLnBrk="0" fontAlgn="base" hangingPunct="0">
              <a:spcBef>
                <a:spcPct val="0"/>
              </a:spcBef>
              <a:spcAft>
                <a:spcPct val="0"/>
              </a:spcAft>
            </a:pPr>
            <a:endParaRPr lang="en-US" altLang="en-US" sz="1600" dirty="0">
              <a:latin typeface="Arial" panose="020B0604020202020204" pitchFamily="34" charset="0"/>
            </a:endParaRPr>
          </a:p>
          <a:p>
            <a:r>
              <a:rPr lang="en-US" sz="2800" b="1" dirty="0">
                <a:solidFill>
                  <a:schemeClr val="tx1">
                    <a:lumMod val="75000"/>
                    <a:lumOff val="25000"/>
                  </a:schemeClr>
                </a:solidFill>
              </a:rPr>
              <a:t>4. Model Training</a:t>
            </a:r>
          </a:p>
          <a:p>
            <a:r>
              <a:rPr lang="en-US" sz="1600" dirty="0">
                <a:latin typeface="Arial" panose="020B0604020202020204" pitchFamily="34" charset="0"/>
              </a:rPr>
              <a:t>Multiple classification algorithms were trained to find the most accurate one. These included:</a:t>
            </a:r>
          </a:p>
          <a:p>
            <a:pPr marL="285750" indent="-285750">
              <a:buClr>
                <a:srgbClr val="00B0F0"/>
              </a:buClr>
              <a:buFont typeface="Wingdings" panose="05000000000000000000" pitchFamily="2" charset="2"/>
              <a:buChar char="§"/>
            </a:pPr>
            <a:r>
              <a:rPr lang="en-US" b="1" dirty="0"/>
              <a:t>Linear Models</a:t>
            </a:r>
            <a:r>
              <a:rPr lang="en-US" dirty="0"/>
              <a:t>: </a:t>
            </a:r>
            <a:r>
              <a:rPr lang="en-US" sz="1600" dirty="0">
                <a:latin typeface="Arial" panose="020B0604020202020204" pitchFamily="34" charset="0"/>
              </a:rPr>
              <a:t>Logistic Regression</a:t>
            </a:r>
          </a:p>
          <a:p>
            <a:pPr marL="285750" indent="-285750">
              <a:buClr>
                <a:srgbClr val="00B0F0"/>
              </a:buClr>
              <a:buFont typeface="Wingdings" panose="05000000000000000000" pitchFamily="2" charset="2"/>
              <a:buChar char="§"/>
            </a:pPr>
            <a:r>
              <a:rPr lang="en-US" b="1" dirty="0"/>
              <a:t>Distance-Based</a:t>
            </a:r>
            <a:r>
              <a:rPr lang="en-US" dirty="0"/>
              <a:t>: </a:t>
            </a:r>
            <a:r>
              <a:rPr lang="en-US" sz="1600" dirty="0">
                <a:latin typeface="Arial" panose="020B0604020202020204" pitchFamily="34" charset="0"/>
              </a:rPr>
              <a:t>K-Nearest Neighbors (KNN</a:t>
            </a:r>
            <a:r>
              <a:rPr lang="en-US" dirty="0"/>
              <a:t>)</a:t>
            </a:r>
            <a:endParaRPr lang="en-US" sz="2000" dirty="0">
              <a:latin typeface="Arial" panose="020B0604020202020204" pitchFamily="34" charset="0"/>
            </a:endParaRPr>
          </a:p>
          <a:p>
            <a:pPr marL="285750" indent="-285750">
              <a:buClr>
                <a:srgbClr val="00B0F0"/>
              </a:buClr>
              <a:buFont typeface="Wingdings" panose="05000000000000000000" pitchFamily="2" charset="2"/>
              <a:buChar char="§"/>
            </a:pPr>
            <a:r>
              <a:rPr lang="en-US" b="1" dirty="0"/>
              <a:t>Tree-Based</a:t>
            </a:r>
            <a:r>
              <a:rPr lang="en-US" dirty="0"/>
              <a:t>: </a:t>
            </a:r>
            <a:r>
              <a:rPr lang="en-US" sz="1600" dirty="0">
                <a:latin typeface="Arial" panose="020B0604020202020204" pitchFamily="34" charset="0"/>
              </a:rPr>
              <a:t>Random Forest, Extra Trees, Decision Tree</a:t>
            </a:r>
          </a:p>
          <a:p>
            <a:pPr marL="285750" indent="-285750">
              <a:buClr>
                <a:srgbClr val="00B0F0"/>
              </a:buClr>
              <a:buFont typeface="Wingdings" panose="05000000000000000000" pitchFamily="2" charset="2"/>
              <a:buChar char="§"/>
            </a:pPr>
            <a:r>
              <a:rPr lang="en-IN" b="1" dirty="0"/>
              <a:t>Boosting Models</a:t>
            </a:r>
            <a:r>
              <a:rPr lang="en-IN" dirty="0"/>
              <a:t>: </a:t>
            </a:r>
            <a:r>
              <a:rPr lang="en-IN" sz="1600" dirty="0">
                <a:latin typeface="Arial" panose="020B0604020202020204" pitchFamily="34" charset="0"/>
              </a:rPr>
              <a:t>Gradient</a:t>
            </a:r>
            <a:r>
              <a:rPr lang="en-IN" sz="2000" dirty="0">
                <a:latin typeface="Arial" panose="020B0604020202020204" pitchFamily="34" charset="0"/>
              </a:rPr>
              <a:t> </a:t>
            </a:r>
            <a:r>
              <a:rPr lang="en-IN" sz="1600" dirty="0">
                <a:latin typeface="Arial" panose="020B0604020202020204" pitchFamily="34" charset="0"/>
              </a:rPr>
              <a:t>Boosting, AdaBoost</a:t>
            </a:r>
          </a:p>
          <a:p>
            <a:pPr marL="285750" indent="-285750">
              <a:buClr>
                <a:srgbClr val="00B0F0"/>
              </a:buClr>
              <a:buFont typeface="Wingdings" panose="05000000000000000000" pitchFamily="2" charset="2"/>
              <a:buChar char="§"/>
            </a:pPr>
            <a:r>
              <a:rPr lang="en-IN" b="1" dirty="0"/>
              <a:t>Other Algorithms</a:t>
            </a:r>
            <a:r>
              <a:rPr lang="en-IN" dirty="0"/>
              <a:t>: </a:t>
            </a:r>
            <a:r>
              <a:rPr lang="en-IN" sz="1600" dirty="0">
                <a:latin typeface="Arial" panose="020B0604020202020204" pitchFamily="34" charset="0"/>
              </a:rPr>
              <a:t>SVM, Naive Bayes, Bagging</a:t>
            </a:r>
          </a:p>
          <a:p>
            <a:r>
              <a:rPr lang="en-IN" sz="1600" dirty="0">
                <a:latin typeface="Arial" panose="020B0604020202020204" pitchFamily="34" charset="0"/>
              </a:rPr>
              <a:t>Each model was implemented using a Pipeline, which combines preprocessing (e.g., scaling) and training, ensuring consistent data flow and reproducibility.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82483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1632</TotalTime>
  <Words>2359</Words>
  <Application>Microsoft Office PowerPoint</Application>
  <PresentationFormat>Widescreen</PresentationFormat>
  <Paragraphs>168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Unicode MS</vt: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System  Approach</vt:lpstr>
      <vt:lpstr>PowerPoint Presentation</vt:lpstr>
      <vt:lpstr>System  Approach </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Result</vt:lpstr>
      <vt:lpstr>Result</vt:lpstr>
      <vt:lpstr>Conclusion</vt:lpstr>
      <vt:lpstr>PowerPoint Presentation</vt:lpstr>
      <vt:lpstr>Future scope(Optional)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abhipsa rout</cp:lastModifiedBy>
  <cp:revision>44</cp:revision>
  <dcterms:created xsi:type="dcterms:W3CDTF">2021-05-26T16:50:10Z</dcterms:created>
  <dcterms:modified xsi:type="dcterms:W3CDTF">2025-07-30T18:25:37Z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