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5" r:id="rId3"/>
    <p:sldId id="263" r:id="rId4"/>
    <p:sldId id="284" r:id="rId5"/>
    <p:sldId id="283" r:id="rId6"/>
    <p:sldId id="279" r:id="rId7"/>
    <p:sldId id="278" r:id="rId8"/>
    <p:sldId id="282" r:id="rId9"/>
    <p:sldId id="281" r:id="rId10"/>
    <p:sldId id="286" r:id="rId11"/>
    <p:sldId id="287" r:id="rId12"/>
    <p:sldId id="305" r:id="rId13"/>
    <p:sldId id="268" r:id="rId14"/>
    <p:sldId id="269" r:id="rId15"/>
    <p:sldId id="312" r:id="rId16"/>
    <p:sldId id="310" r:id="rId17"/>
    <p:sldId id="298" r:id="rId18"/>
    <p:sldId id="311" r:id="rId19"/>
    <p:sldId id="288" r:id="rId20"/>
    <p:sldId id="289" r:id="rId21"/>
    <p:sldId id="296" r:id="rId22"/>
    <p:sldId id="290" r:id="rId23"/>
    <p:sldId id="291" r:id="rId24"/>
    <p:sldId id="306" r:id="rId25"/>
    <p:sldId id="292" r:id="rId26"/>
    <p:sldId id="293" r:id="rId27"/>
    <p:sldId id="294" r:id="rId28"/>
    <p:sldId id="307" r:id="rId29"/>
    <p:sldId id="308" r:id="rId30"/>
    <p:sldId id="309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2" autoAdjust="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MSIPCMContentMarking" descr="{&quot;HashCode&quot;:-357467542,&quot;Placement&quot;:&quot;Footer&quot;}"/>
          <p:cNvSpPr txBox="1"/>
          <p:nvPr userDrawn="1"/>
        </p:nvSpPr>
        <p:spPr>
          <a:xfrm>
            <a:off x="3903941" y="6595656"/>
            <a:ext cx="133611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Restricted - External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rot="5400000">
            <a:off x="1066798" y="-1066799"/>
            <a:ext cx="4495802" cy="6629402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26" y="838200"/>
            <a:ext cx="4612774" cy="1204306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u="sng" cap="none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arclays Serif" panose="020E0503050304030204" pitchFamily="34" charset="0"/>
              </a:rPr>
              <a:t>LOAN APPROVAL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943600" cy="4799049"/>
          </a:xfr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marL="0" indent="0"/>
            <a:r>
              <a:rPr lang="en-US" sz="3200" u="sng">
                <a:latin typeface="Barclays Serif" panose="020E0503050304030204" pitchFamily="34" charset="0"/>
                <a:cs typeface="Arial" panose="020B0604020202020204" pitchFamily="34" charset="0"/>
              </a:rPr>
              <a:t>CREATING X,Y VARIABLES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u="sng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u="sng">
                <a:latin typeface="Barclays Serif" panose="020E0503050304030204" pitchFamily="34" charset="0"/>
                <a:cs typeface="Arial" panose="020B0604020202020204" pitchFamily="34" charset="0"/>
              </a:rPr>
              <a:t>TRAINING DATASET:</a:t>
            </a:r>
          </a:p>
          <a:p>
            <a:endParaRPr lang="en-US" sz="20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AutoNum type="alphaUcPeriod"/>
            </a:pPr>
            <a:r>
              <a:rPr lang="en-US" sz="2000">
                <a:latin typeface="Barclays Serif" panose="020E0503050304030204" pitchFamily="34" charset="0"/>
                <a:cs typeface="Arial" panose="020B0604020202020204" pitchFamily="34" charset="0"/>
              </a:rPr>
              <a:t>X_TRAIN</a:t>
            </a:r>
          </a:p>
          <a:p>
            <a:pPr>
              <a:buAutoNum type="alphaUcPeriod"/>
            </a:pPr>
            <a:r>
              <a:rPr lang="en-US" sz="2000">
                <a:latin typeface="Barclays Serif" panose="020E0503050304030204" pitchFamily="34" charset="0"/>
                <a:cs typeface="Arial" panose="020B0604020202020204" pitchFamily="34" charset="0"/>
              </a:rPr>
              <a:t>Y_TRAIN</a:t>
            </a:r>
          </a:p>
          <a:p>
            <a:pPr>
              <a:buAutoNum type="alphaUcPeriod"/>
            </a:pPr>
            <a:endParaRPr lang="en-US" sz="20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u="sng">
                <a:latin typeface="Barclays Serif" panose="020E0503050304030204" pitchFamily="34" charset="0"/>
                <a:cs typeface="Arial" panose="020B0604020202020204" pitchFamily="34" charset="0"/>
              </a:rPr>
              <a:t>TESTING DATASET</a:t>
            </a:r>
          </a:p>
          <a:p>
            <a:pPr marL="0" indent="0"/>
            <a:endParaRPr lang="en-US" sz="20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AutoNum type="alphaUcPeriod"/>
            </a:pPr>
            <a:r>
              <a:rPr lang="en-US" sz="2000">
                <a:latin typeface="Barclays Serif" panose="020E0503050304030204" pitchFamily="34" charset="0"/>
                <a:cs typeface="Arial" panose="020B0604020202020204" pitchFamily="34" charset="0"/>
              </a:rPr>
              <a:t>X_TEST</a:t>
            </a:r>
          </a:p>
          <a:p>
            <a:pPr>
              <a:buAutoNum type="alphaUcPeriod"/>
            </a:pPr>
            <a:r>
              <a:rPr lang="en-US" sz="2000">
                <a:latin typeface="Barclays Serif" panose="020E0503050304030204" pitchFamily="34" charset="0"/>
                <a:cs typeface="Arial" panose="020B0604020202020204" pitchFamily="34" charset="0"/>
              </a:rPr>
              <a:t>Y_TEST</a:t>
            </a:r>
          </a:p>
        </p:txBody>
      </p:sp>
    </p:spTree>
    <p:extLst>
      <p:ext uri="{BB962C8B-B14F-4D97-AF65-F5344CB8AC3E}">
        <p14:creationId xmlns:p14="http://schemas.microsoft.com/office/powerpoint/2010/main" val="602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458" y="1296951"/>
            <a:ext cx="4440942" cy="3427449"/>
          </a:xfr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marL="0" indent="0"/>
            <a:r>
              <a:rPr lang="en-US" sz="3200" u="sng">
                <a:latin typeface="Barclays Serif" panose="020E0503050304030204" pitchFamily="34" charset="0"/>
                <a:cs typeface="Arial" panose="020B0604020202020204" pitchFamily="34" charset="0"/>
              </a:rPr>
              <a:t>ALGORITHMS USED:</a:t>
            </a:r>
            <a:endParaRPr lang="en-US" sz="32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LOGISTIC  REGRESSION</a:t>
            </a:r>
          </a:p>
          <a:p>
            <a:pPr>
              <a:buAutoNum type="arabicPeriod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DECISION TREE  </a:t>
            </a:r>
          </a:p>
          <a:p>
            <a:pPr>
              <a:buAutoNum type="arabicPeriod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ENSEMBLE MODELLING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RANDOM FOREST CLASSIFICATION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4029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1E65943-6AB9-49BA-878E-16156C762481}"/>
              </a:ext>
            </a:extLst>
          </p:cNvPr>
          <p:cNvSpPr/>
          <p:nvPr/>
        </p:nvSpPr>
        <p:spPr>
          <a:xfrm>
            <a:off x="228600" y="612844"/>
            <a:ext cx="6096000" cy="563231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000" b="1" u="sng">
                <a:latin typeface="Barclays Serif" panose="020E0503050304030204" pitchFamily="34" charset="0"/>
                <a:cs typeface="Arial" panose="020B0604020202020204" pitchFamily="34" charset="0"/>
              </a:rPr>
              <a:t>STEP 11 # IMPLEMENTING LOGISTIC REGRESSION </a:t>
            </a:r>
          </a:p>
          <a:p>
            <a:endParaRPr lang="en-US" sz="2000" b="1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 Rounded MT Bold" panose="020F0704030504030204" pitchFamily="34" charset="0"/>
                <a:cs typeface="Arial" panose="020B0604020202020204" pitchFamily="34" charset="0"/>
              </a:rPr>
              <a:t>from sklearn.linear_model import Logistic Regression</a:t>
            </a:r>
          </a:p>
          <a:p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u="sng">
                <a:latin typeface="Barclays Serif" panose="020E0503050304030204" pitchFamily="34" charset="0"/>
                <a:cs typeface="Arial" panose="020B0604020202020204" pitchFamily="34" charset="0"/>
              </a:rPr>
              <a:t>#CREATE A MODEL</a:t>
            </a:r>
          </a:p>
          <a:p>
            <a:endParaRPr lang="en-US" sz="2000" b="1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 Rounded MT Bold" panose="020F0704030504030204" pitchFamily="34" charset="0"/>
                <a:cs typeface="Arial" panose="020B0604020202020204" pitchFamily="34" charset="0"/>
              </a:rPr>
              <a:t>classifier=LogisticRegression()</a:t>
            </a:r>
          </a:p>
          <a:p>
            <a:endParaRPr lang="en-US" sz="2000">
              <a:latin typeface="Barclays Serif" panose="020E0503050304030204" pitchFamily="34" charset="0"/>
            </a:endParaRPr>
          </a:p>
          <a:p>
            <a:r>
              <a:rPr lang="en-US" sz="2000" b="1" u="sng">
                <a:latin typeface="Barclays Serif" panose="020E0503050304030204" pitchFamily="34" charset="0"/>
                <a:cs typeface="Arial" panose="020B0604020202020204" pitchFamily="34" charset="0"/>
              </a:rPr>
              <a:t>#FITTING TRAINING DATA TO THE MODEL</a:t>
            </a:r>
          </a:p>
          <a:p>
            <a:endParaRPr lang="en-US" sz="2000" b="1" u="sng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 Rounded MT Bold" panose="020F0704030504030204" pitchFamily="34" charset="0"/>
                <a:cs typeface="Arial" panose="020B0604020202020204" pitchFamily="34" charset="0"/>
              </a:rPr>
              <a:t>classifier.fit(X_train,Y_train)</a:t>
            </a:r>
          </a:p>
          <a:p>
            <a:r>
              <a:rPr lang="en-US" sz="2000">
                <a:latin typeface="Barclays Serif" panose="020E0503050304030204" pitchFamily="34" charset="0"/>
              </a:rPr>
              <a:t> </a:t>
            </a:r>
            <a:endParaRPr lang="en-US" sz="2000" b="1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r>
              <a:rPr lang="en-US" sz="2000" b="1" u="sng">
                <a:latin typeface="Barclays Serif" panose="020E0503050304030204" pitchFamily="34" charset="0"/>
                <a:cs typeface="Arial" panose="020B0604020202020204" pitchFamily="34" charset="0"/>
              </a:rPr>
              <a:t>#PREDICTION ON TRAINING DATA</a:t>
            </a:r>
          </a:p>
          <a:p>
            <a:endParaRPr lang="en-US" sz="2000" b="1" u="sng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 Rounded MT Bold" panose="020F0704030504030204" pitchFamily="34" charset="0"/>
                <a:cs typeface="Arial" panose="020B0604020202020204" pitchFamily="34" charset="0"/>
              </a:rPr>
              <a:t>Y_pred=classifier.predict(X_test)</a:t>
            </a:r>
          </a:p>
          <a:p>
            <a:r>
              <a:rPr lang="en-US" sz="2000">
                <a:latin typeface="Arial Rounded MT Bold" panose="020F0704030504030204" pitchFamily="34" charset="0"/>
                <a:cs typeface="Arial" panose="020B0604020202020204" pitchFamily="34" charset="0"/>
              </a:rPr>
              <a:t>print(list(zip(Y_test,Y_pred)))</a:t>
            </a:r>
          </a:p>
          <a:p>
            <a:endParaRPr lang="en-US" sz="2000">
              <a:latin typeface="Barclays Serif" panose="020E05030503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43479"/>
            <a:ext cx="6017274" cy="537104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7747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7" y="950761"/>
            <a:ext cx="5614903" cy="495647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1316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6172200" cy="480131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STEP 15 ## FEATURE SELECTION USING RECURSIVE FEATURE ELIMINATION (RFE)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sklearn.feature_selection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import RFE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#CREATE A MODEL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rfe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= RFE(classifier, 30)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#FITTING TRAINING DATA TO THE MODEL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model_rfe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rfe.fit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Features: ",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model_rfe.n_features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_)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print("Selected Features: ")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print(list(zip(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loan_train.columns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model_rfe.support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_)))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print("Feature Ranking: ",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model_rfe.ranking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_) </a:t>
            </a:r>
          </a:p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#PREDICTION ON TRAINING DATA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model_rfe.predict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190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6B79B1F-9B51-42A7-A77E-54711891475A}"/>
              </a:ext>
            </a:extLst>
          </p:cNvPr>
          <p:cNvSpPr/>
          <p:nvPr/>
        </p:nvSpPr>
        <p:spPr>
          <a:xfrm>
            <a:off x="76200" y="685800"/>
            <a:ext cx="6400800" cy="526297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Num Features:  30</a:t>
            </a:r>
          </a:p>
          <a:p>
            <a:r>
              <a:rPr lang="en-US">
                <a:latin typeface="Arial Rounded MT Bold" panose="020F0704030504030204" pitchFamily="34" charset="0"/>
              </a:rPr>
              <a:t>Selected Features: </a:t>
            </a:r>
          </a:p>
          <a:p>
            <a:r>
              <a:rPr lang="en-US" sz="1400">
                <a:latin typeface="Arial Rounded MT Bold" panose="020F0704030504030204" pitchFamily="34" charset="0"/>
              </a:rPr>
              <a:t>[('loan_amnt', False), ('funded_amnt', True), ('funded_amnt_inv', True), ('term', False), ('int_rate', True), ('installment', True), ('grade', False), ('sub_grade', True), ('emp_length', True), ('home_ownership', True), ('annual_inc', False), ('verification_status', True), ('pymnt_plan', False), ('purpose', True), ('dti', True), ('delinq_2yrs', True), ('earliest_cr_line', True), ('inq_last_6mths', False), ('open_acc', True), ('pub_rec', True), ('revol_bal', False), ('revol_util', True), ('total_acc', True), ('initial_list_status', True), ('out_prncp', True), ('out_prncp_inv', True), ('total_pymnt', True), ('total_pymnt_inv', True), ('total_rec_prncp', True), ('total_rec_int', True), ('total_rec_late_fee', True), ('recoveries', True), ('collection_recovery_fee', True), ('last_pymnt_d', True), ('last_pymnt_amnt', True), ('last_credit_pull_d', True), ('collections_12_mths_ex_med', False), ('policy_code', True), ('application_type', False), ('acc_now_delinq', False), ('tot_coll_amt', False), ('tot_cur_bal', False), ('total_rev_hi_lim', False)]</a:t>
            </a:r>
          </a:p>
          <a:p>
            <a:endParaRPr lang="en-US">
              <a:latin typeface="Arial Rounded MT Bold" panose="020F0704030504030204" pitchFamily="34" charset="0"/>
            </a:endParaRPr>
          </a:p>
          <a:p>
            <a:endParaRPr lang="en-US">
              <a:latin typeface="Arial Rounded MT Bold" panose="020F070403050403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</a:rPr>
              <a:t>Feature Ranking:</a:t>
            </a:r>
          </a:p>
          <a:p>
            <a:r>
              <a:rPr lang="en-US">
                <a:latin typeface="Arial Rounded MT Bold" panose="020F0704030504030204" pitchFamily="34" charset="0"/>
              </a:rPr>
              <a:t>[ 8  1  1  3  1  1  2  1  1  1 10  1 13  1  1  1  1  7  1  1  5  1  1  1</a:t>
            </a:r>
          </a:p>
          <a:p>
            <a:r>
              <a:rPr lang="en-US">
                <a:latin typeface="Arial Rounded MT Bold" panose="020F0704030504030204" pitchFamily="34" charset="0"/>
              </a:rPr>
              <a:t>  1  1  1  1  1  1  1  1  1  1  1  9  1 14 11  4 12  6]</a:t>
            </a:r>
          </a:p>
        </p:txBody>
      </p:sp>
    </p:spTree>
    <p:extLst>
      <p:ext uri="{BB962C8B-B14F-4D97-AF65-F5344CB8AC3E}">
        <p14:creationId xmlns:p14="http://schemas.microsoft.com/office/powerpoint/2010/main" val="25215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1988"/>
            <a:ext cx="6011190" cy="419441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927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4EB94BE-227A-455D-86FE-FA770A842312}"/>
              </a:ext>
            </a:extLst>
          </p:cNvPr>
          <p:cNvSpPr/>
          <p:nvPr/>
        </p:nvSpPr>
        <p:spPr>
          <a:xfrm>
            <a:off x="533400" y="1028343"/>
            <a:ext cx="5791200" cy="36960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[[256641     39]</a:t>
            </a:r>
          </a:p>
          <a:p>
            <a:r>
              <a:rPr lang="en-US">
                <a:latin typeface="Arial Rounded MT Bold" panose="020F0704030504030204" pitchFamily="34" charset="0"/>
              </a:rPr>
              <a:t> [    63    248]]</a:t>
            </a:r>
          </a:p>
          <a:p>
            <a:r>
              <a:rPr lang="en-US">
                <a:latin typeface="Arial Rounded MT Bold" panose="020F0704030504030204" pitchFamily="34" charset="0"/>
              </a:rPr>
              <a:t>Classification report: </a:t>
            </a:r>
          </a:p>
          <a:p>
            <a:r>
              <a:rPr lang="en-US">
                <a:latin typeface="Arial Rounded MT Bold" panose="020F0704030504030204" pitchFamily="34" charset="0"/>
              </a:rPr>
              <a:t>               precision    recall  f1-score   support</a:t>
            </a:r>
          </a:p>
          <a:p>
            <a:endParaRPr lang="en-US">
              <a:latin typeface="Arial Rounded MT Bold" panose="020F070403050403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</a:rPr>
              <a:t>         0.0       1.00      1.00      1.00    256680</a:t>
            </a:r>
          </a:p>
          <a:p>
            <a:r>
              <a:rPr lang="en-US">
                <a:latin typeface="Arial Rounded MT Bold" panose="020F0704030504030204" pitchFamily="34" charset="0"/>
              </a:rPr>
              <a:t>         1.0       0.86      0.80      0.83       311</a:t>
            </a:r>
          </a:p>
          <a:p>
            <a:endParaRPr lang="en-US">
              <a:latin typeface="Arial Rounded MT Bold" panose="020F070403050403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</a:rPr>
              <a:t>   micro avg       1.00      1.00      1.00    256991</a:t>
            </a:r>
          </a:p>
          <a:p>
            <a:r>
              <a:rPr lang="en-US">
                <a:latin typeface="Arial Rounded MT Bold" panose="020F0704030504030204" pitchFamily="34" charset="0"/>
              </a:rPr>
              <a:t>   macro avg       0.93      0.90      0.91    256991</a:t>
            </a:r>
          </a:p>
          <a:p>
            <a:r>
              <a:rPr lang="en-US">
                <a:latin typeface="Arial Rounded MT Bold" panose="020F0704030504030204" pitchFamily="34" charset="0"/>
              </a:rPr>
              <a:t>weighted avg       1.00      1.00      1.00    256991</a:t>
            </a:r>
          </a:p>
          <a:p>
            <a:endParaRPr lang="en-US">
              <a:latin typeface="Arial Rounded MT Bold" panose="020F070403050403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</a:rPr>
              <a:t>Accuracy of the model:  0.999603098941208</a:t>
            </a:r>
            <a:endParaRPr lang="en-IN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5384"/>
            <a:ext cx="5846571" cy="62672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578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238" y="619780"/>
            <a:ext cx="53137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u="sng" spc="400">
                <a:effectLst/>
                <a:latin typeface="Barclays Serif" panose="020E0503050304030204" pitchFamily="34" charset="0"/>
                <a:cs typeface="Tunga" pitchFamily="2"/>
              </a:rPr>
              <a:t>DATA SET INFORMATION</a:t>
            </a:r>
            <a:endParaRPr lang="en-GB" sz="2800" u="sng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96160"/>
            <a:ext cx="6158363" cy="27330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5252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8024"/>
            <a:ext cx="5943600" cy="443217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6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68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1052052"/>
            <a:ext cx="5340559" cy="474240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9187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38369"/>
            <a:ext cx="5943600" cy="62672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668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03768"/>
            <a:ext cx="5941100" cy="445370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14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66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6EC1687-8EC3-4551-82F0-80F21C6487AA}"/>
              </a:ext>
            </a:extLst>
          </p:cNvPr>
          <p:cNvSpPr/>
          <p:nvPr/>
        </p:nvSpPr>
        <p:spPr>
          <a:xfrm>
            <a:off x="304800" y="1447800"/>
            <a:ext cx="5257800" cy="34163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>
                <a:latin typeface="Arial Rounded MT Bold" panose="020F0704030504030204" pitchFamily="34" charset="0"/>
                <a:cs typeface="Arial" panose="020B0604020202020204" pitchFamily="34" charset="0"/>
              </a:rPr>
              <a:t>[[175715  80965]</a:t>
            </a:r>
          </a:p>
          <a:p>
            <a:r>
              <a:rPr lang="en-US">
                <a:latin typeface="Arial Rounded MT Bold" panose="020F0704030504030204" pitchFamily="34" charset="0"/>
                <a:cs typeface="Arial" panose="020B0604020202020204" pitchFamily="34" charset="0"/>
              </a:rPr>
              <a:t> [     1    310]]</a:t>
            </a:r>
          </a:p>
          <a:p>
            <a:endParaRPr lang="en-US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  <a:cs typeface="Arial" panose="020B0604020202020204" pitchFamily="34" charset="0"/>
              </a:rPr>
              <a:t> precision    recall  f1-score   support</a:t>
            </a:r>
          </a:p>
          <a:p>
            <a:endParaRPr lang="en-US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  <a:cs typeface="Arial" panose="020B0604020202020204" pitchFamily="34" charset="0"/>
              </a:rPr>
              <a:t>         0.0       1.00      0.68      0.81    256680</a:t>
            </a:r>
          </a:p>
          <a:p>
            <a:r>
              <a:rPr lang="en-US">
                <a:latin typeface="Arial Rounded MT Bold" panose="020F0704030504030204" pitchFamily="34" charset="0"/>
                <a:cs typeface="Arial" panose="020B0604020202020204" pitchFamily="34" charset="0"/>
              </a:rPr>
              <a:t>         1.0       0.00      1.00      0.01       311</a:t>
            </a:r>
          </a:p>
          <a:p>
            <a:endParaRPr lang="en-US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  <a:cs typeface="Arial" panose="020B0604020202020204" pitchFamily="34" charset="0"/>
              </a:rPr>
              <a:t>     micro avg       0.68      0.68      0.68    256991</a:t>
            </a:r>
          </a:p>
          <a:p>
            <a:r>
              <a:rPr lang="en-US">
                <a:latin typeface="Arial Rounded MT Bold" panose="020F0704030504030204" pitchFamily="34" charset="0"/>
                <a:cs typeface="Arial" panose="020B0604020202020204" pitchFamily="34" charset="0"/>
              </a:rPr>
              <a:t>    macro avg       0.50      0.84      0.41    256991</a:t>
            </a:r>
          </a:p>
          <a:p>
            <a:r>
              <a:rPr lang="en-US">
                <a:latin typeface="Arial Rounded MT Bold" panose="020F0704030504030204" pitchFamily="34" charset="0"/>
                <a:cs typeface="Arial" panose="020B0604020202020204" pitchFamily="34" charset="0"/>
              </a:rPr>
              <a:t>weighted avg       1.00      0.68      0.81    256991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1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01204"/>
            <a:ext cx="5867400" cy="632819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58056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6084349" cy="419441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7908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66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" y="1524000"/>
            <a:ext cx="5310076" cy="32372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6215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8AEFBB8-4E7C-47FE-AE4C-1DDD24AA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85905"/>
              </p:ext>
            </p:extLst>
          </p:nvPr>
        </p:nvGraphicFramePr>
        <p:xfrm>
          <a:off x="304800" y="457200"/>
          <a:ext cx="5943600" cy="48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908827">
                <a:tc>
                  <a:txBody>
                    <a:bodyPr/>
                    <a:lstStyle/>
                    <a:p>
                      <a:r>
                        <a:rPr lang="en-US" sz="1200"/>
                        <a:t>ALGORITHMS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TOTAL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</a:t>
                      </a:r>
                      <a:r>
                        <a:rPr lang="en-US" sz="1200" baseline="0"/>
                        <a:t> 1 ERROR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2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8827">
                <a:tc>
                  <a:txBody>
                    <a:bodyPr/>
                    <a:lstStyle/>
                    <a:p>
                      <a:r>
                        <a:rPr lang="en-US" sz="120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99.96%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8827">
                <a:tc>
                  <a:txBody>
                    <a:bodyPr/>
                    <a:lstStyle/>
                    <a:p>
                      <a:r>
                        <a:rPr lang="en-US" sz="120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8827">
                <a:tc>
                  <a:txBody>
                    <a:bodyPr/>
                    <a:lstStyle/>
                    <a:p>
                      <a:r>
                        <a:rPr lang="en-US" sz="1200"/>
                        <a:t>RANDOM FOREST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68.49%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65291">
                <a:tc>
                  <a:txBody>
                    <a:bodyPr/>
                    <a:lstStyle/>
                    <a:p>
                      <a:r>
                        <a:rPr lang="en-US" sz="120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="" xmlns:a16="http://schemas.microsoft.com/office/drawing/2014/main" id="{0A8DE191-2482-461F-BB5A-6F930A67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8" y="611932"/>
            <a:ext cx="2626425" cy="19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BEBCDD-184E-4ACD-882D-5559451F6E78}"/>
              </a:ext>
            </a:extLst>
          </p:cNvPr>
          <p:cNvSpPr txBox="1"/>
          <p:nvPr/>
        </p:nvSpPr>
        <p:spPr>
          <a:xfrm>
            <a:off x="233982" y="2613293"/>
            <a:ext cx="25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Logistics Regression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448B694A-3511-475D-8695-C8E28E9F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92" y="593994"/>
            <a:ext cx="3124200" cy="19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49659B-3D36-475B-8ED8-5D3D39A4E191}"/>
              </a:ext>
            </a:extLst>
          </p:cNvPr>
          <p:cNvSpPr txBox="1"/>
          <p:nvPr/>
        </p:nvSpPr>
        <p:spPr>
          <a:xfrm>
            <a:off x="3886200" y="2613293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Decision Tree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64C74B6-B8F7-4D9A-8B9D-8B326E54E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7" y="3474100"/>
            <a:ext cx="2533168" cy="19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BF535B8-C332-43D2-B548-3627CBF20314}"/>
              </a:ext>
            </a:extLst>
          </p:cNvPr>
          <p:cNvSpPr txBox="1"/>
          <p:nvPr/>
        </p:nvSpPr>
        <p:spPr>
          <a:xfrm>
            <a:off x="609600" y="53822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Random Forest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CCB7B5CD-8EC3-4E0E-8873-CC9E23606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68" y="3474100"/>
            <a:ext cx="3029432" cy="19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9B6473D-AE34-400F-9DCF-2D860A89E4F9}"/>
              </a:ext>
            </a:extLst>
          </p:cNvPr>
          <p:cNvSpPr/>
          <p:nvPr/>
        </p:nvSpPr>
        <p:spPr>
          <a:xfrm>
            <a:off x="3606030" y="5382213"/>
            <a:ext cx="222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Gradient Boosting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C300727-B162-4554-BBC4-966DE4DD0A8F}"/>
              </a:ext>
            </a:extLst>
          </p:cNvPr>
          <p:cNvSpPr txBox="1"/>
          <p:nvPr/>
        </p:nvSpPr>
        <p:spPr>
          <a:xfrm>
            <a:off x="2209800" y="579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Arial Rounded MT Bold" panose="020F0704030504030204" pitchFamily="34" charset="0"/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4265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3151"/>
            <a:ext cx="5882640" cy="3579849"/>
          </a:xfr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u="sng" spc="400">
                <a:latin typeface="Barclays Serif" panose="020E0503050304030204" pitchFamily="34" charset="0"/>
                <a:cs typeface="Tunga" pitchFamily="2"/>
              </a:rPr>
              <a:t>OBJECTIVE:</a:t>
            </a:r>
            <a:r>
              <a:rPr lang="en-US" sz="2800">
                <a:latin typeface="Barclays Serif" panose="020E0503050304030204" pitchFamily="34" charset="0"/>
                <a:cs typeface="Arial" panose="020B0604020202020204" pitchFamily="34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TO BUILD A MODEL TO PREDICT DEFAULT IN THE FUTURE TO HELP THE COMPANY IN DECIDING WHETHER OR NOT TO PASS THE LOAN.</a:t>
            </a:r>
          </a:p>
          <a:p>
            <a:pPr>
              <a:lnSpc>
                <a:spcPct val="150000"/>
              </a:lnSpc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Y VARIABLE: default_ind</a:t>
            </a:r>
          </a:p>
        </p:txBody>
      </p:sp>
    </p:spTree>
    <p:extLst>
      <p:ext uri="{BB962C8B-B14F-4D97-AF65-F5344CB8AC3E}">
        <p14:creationId xmlns:p14="http://schemas.microsoft.com/office/powerpoint/2010/main" val="31729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23C740-9EBD-404C-887B-CC6C7236EB57}"/>
              </a:ext>
            </a:extLst>
          </p:cNvPr>
          <p:cNvSpPr txBox="1">
            <a:spLocks/>
          </p:cNvSpPr>
          <p:nvPr/>
        </p:nvSpPr>
        <p:spPr>
          <a:xfrm>
            <a:off x="342900" y="396832"/>
            <a:ext cx="5753100" cy="59376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Bahnschrift SemiBold" panose="020B0502040204020203" pitchFamily="34" charset="0"/>
              </a:rPr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8044CB-3E6A-4AB8-A6ED-DE96D2A4C2D0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5791200" cy="43434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>
                <a:latin typeface="Bahnschrift" panose="020B0502040204020203" pitchFamily="34" charset="0"/>
                <a:cs typeface="Arial" panose="020B0604020202020204" pitchFamily="34" charset="0"/>
              </a:rPr>
              <a:t>AFTER APPLYING ALL THE ALGORITHIMS AND THEN COMARING </a:t>
            </a:r>
          </a:p>
          <a:p>
            <a:r>
              <a:rPr lang="en-US" sz="1400" b="0">
                <a:latin typeface="Bahnschrift" panose="020B0502040204020203" pitchFamily="34" charset="0"/>
                <a:cs typeface="Arial" panose="020B0604020202020204" pitchFamily="34" charset="0"/>
              </a:rPr>
              <a:t>AND ANALYZING THE ROC CURVE  WE CONCLUDE THAT </a:t>
            </a:r>
          </a:p>
          <a:p>
            <a:r>
              <a:rPr lang="en-US" sz="1400" b="0">
                <a:latin typeface="Bahnschrift" panose="020B0502040204020203" pitchFamily="34" charset="0"/>
                <a:cs typeface="Arial" panose="020B0604020202020204" pitchFamily="34" charset="0"/>
              </a:rPr>
              <a:t>GRADIENT BOOSTING HAS GIVEN US A BETER OUTPUT WITH</a:t>
            </a:r>
          </a:p>
          <a:p>
            <a:r>
              <a:rPr lang="en-US" sz="1400" b="0">
                <a:latin typeface="Bahnschrift" panose="020B0502040204020203" pitchFamily="34" charset="0"/>
                <a:cs typeface="Arial" panose="020B0604020202020204" pitchFamily="34" charset="0"/>
              </a:rPr>
              <a:t>MINIMAL TYPE 1 AND TYPE 2 ERRORS</a:t>
            </a:r>
            <a:endParaRPr lang="en-US" sz="140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45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72612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>
                <a:ln w="0"/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Barclays Serif" panose="020E0503050304030204" pitchFamily="34" charset="0"/>
              </a:rPr>
              <a:t>Thank You</a:t>
            </a:r>
            <a:endParaRPr lang="en-GB" sz="9600" b="1">
              <a:ln w="0"/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Barclays Serif" panose="020E05030503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63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1"/>
            <a:ext cx="5577840" cy="4206239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b="1" u="sng">
                <a:latin typeface="Barclays Serif" panose="020E0503050304030204" pitchFamily="34" charset="0"/>
                <a:cs typeface="Arial" panose="020B0604020202020204" pitchFamily="34" charset="0"/>
              </a:rPr>
              <a:t>EXPLARATORY </a:t>
            </a:r>
            <a:br>
              <a:rPr lang="en-US" sz="4000" b="1" u="sng">
                <a:latin typeface="Barclays Serif" panose="020E0503050304030204" pitchFamily="34" charset="0"/>
                <a:cs typeface="Arial" panose="020B0604020202020204" pitchFamily="34" charset="0"/>
              </a:rPr>
            </a:br>
            <a:r>
              <a:rPr lang="en-US" sz="4000" b="1" u="sng">
                <a:latin typeface="Barclays Serif" panose="020E0503050304030204" pitchFamily="34" charset="0"/>
                <a:cs typeface="Arial" panose="020B0604020202020204" pitchFamily="34" charset="0"/>
              </a:rPr>
              <a:t>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6284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548640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b="1" u="sng">
                <a:latin typeface="Barclays Serif" panose="020E0503050304030204" pitchFamily="34" charset="0"/>
                <a:cs typeface="Arial" panose="020B0604020202020204" pitchFamily="34" charset="0"/>
              </a:rPr>
              <a:t>A. MISSING VALUES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147488"/>
              </p:ext>
            </p:extLst>
          </p:nvPr>
        </p:nvGraphicFramePr>
        <p:xfrm>
          <a:off x="152400" y="1100136"/>
          <a:ext cx="6172200" cy="5681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5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22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32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5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97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COLUMN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 OF MISSING VALUES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COLUMN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 OF MISSING VALUES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emp_title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tot_cur_bal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emp_length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open_acc_6m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err="1">
                          <a:effectLst/>
                        </a:rPr>
                        <a:t>desc</a:t>
                      </a:r>
                      <a:r>
                        <a:rPr lang="en-US" sz="1100" u="none" strike="noStrike">
                          <a:effectLst/>
                        </a:rPr>
                        <a:t>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734157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open_il_6m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title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open_il_12m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mths_since_last_delinq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439812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open_il_24m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mths_since_last_record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724785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mths_since_rcnt_il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843035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last_pymnt_d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total_bal_il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next_pymnt_d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252971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il_util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844360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last_credit_pull_d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open_rv_12m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collections_12_mths_ex_med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open_rv_24m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mths_since_last_major_derog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642830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max_bal_bc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annual_inc_joint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855527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all_util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err="1">
                          <a:effectLst/>
                        </a:rPr>
                        <a:t>dti_joint</a:t>
                      </a:r>
                      <a:r>
                        <a:rPr lang="en-US" sz="1100" u="none" strike="noStrike">
                          <a:effectLst/>
                        </a:rPr>
                        <a:t>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855529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total_rev_hi_lim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verification_status_joint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855527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inq_fi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tot_coll_amt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total_cu_tl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99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inq_last_12m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842681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1" marR="9421" marT="9421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8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1447800"/>
            <a:ext cx="5828281" cy="324335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369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59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024428"/>
            <a:ext cx="4663440" cy="4233372"/>
          </a:xfr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marL="0" indent="0"/>
            <a:r>
              <a:rPr lang="en-US" sz="2800" u="sng">
                <a:latin typeface="Barclays Serif" panose="020E0503050304030204" pitchFamily="34" charset="0"/>
                <a:cs typeface="Arial" panose="020B0604020202020204" pitchFamily="34" charset="0"/>
              </a:rPr>
              <a:t>C. VARIABLE SELECTION</a:t>
            </a:r>
            <a:endParaRPr lang="en-US" sz="2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DROPPING COLUMNS WHICH ARE NOT SIGNIFICANT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OUTLIER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BADRATE: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FEATURE SELECTION</a:t>
            </a:r>
          </a:p>
          <a:p>
            <a:endParaRPr lang="en-US" sz="1800">
              <a:latin typeface="Barclays Serif" panose="020E0503050304030204" pitchFamily="34" charset="0"/>
            </a:endParaRPr>
          </a:p>
          <a:p>
            <a:endParaRPr lang="en-US" sz="1800">
              <a:latin typeface="Barclays Serif" panose="020E0503050304030204" pitchFamily="34" charset="0"/>
            </a:endParaRPr>
          </a:p>
          <a:p>
            <a:endParaRPr lang="en-US" sz="1800">
              <a:latin typeface="Barclays Serif" panose="020E0503050304030204" pitchFamily="34" charset="0"/>
            </a:endParaRPr>
          </a:p>
          <a:p>
            <a:endParaRPr lang="en-US" sz="1800">
              <a:latin typeface="Barclays Serif" panose="020E05030503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381000"/>
            <a:ext cx="5501640" cy="4495800"/>
          </a:xfr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u="sng">
                <a:latin typeface="Barclays Serif" panose="020E0503050304030204" pitchFamily="34" charset="0"/>
              </a:rPr>
              <a:t>D. DATA CONVERSION</a:t>
            </a:r>
            <a:endParaRPr lang="en-US" sz="2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endParaRPr lang="en-US" sz="20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1. LABEL ENCODER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To convert categorical text data into model-understandable numerical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It will create levels and populate the dictionary</a:t>
            </a:r>
          </a:p>
          <a:p>
            <a:pPr marL="0" indent="0"/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Then it will map those levels in to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2. CONVERTING ISSUE_D TO DATA TYPE=DATETIME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5105400"/>
            <a:ext cx="6324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518160" y="5367828"/>
            <a:ext cx="5044440" cy="95677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u="sng">
                <a:latin typeface="Barclays Serif" panose="020E0503050304030204" pitchFamily="34" charset="0"/>
              </a:rPr>
              <a:t>EDA CONCLUSION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>
                <a:latin typeface="Barclays Serif" panose="020E0503050304030204" pitchFamily="34" charset="0"/>
                <a:cs typeface="Arial" panose="020B0604020202020204" pitchFamily="34" charset="0"/>
              </a:rPr>
              <a:t>LEFT WITH 41 VARIABLES AFTER DROPPING AND TREATMENT</a:t>
            </a:r>
          </a:p>
        </p:txBody>
      </p:sp>
    </p:spTree>
    <p:extLst>
      <p:ext uri="{BB962C8B-B14F-4D97-AF65-F5344CB8AC3E}">
        <p14:creationId xmlns:p14="http://schemas.microsoft.com/office/powerpoint/2010/main" val="39082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7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839751"/>
            <a:ext cx="5349240" cy="5256249"/>
          </a:xfr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marL="0" indent="0"/>
            <a:r>
              <a:rPr lang="en-US" sz="2800" u="sng">
                <a:latin typeface="Barclays Serif" panose="020E0503050304030204" pitchFamily="34" charset="0"/>
              </a:rPr>
              <a:t>DATA PARTITION</a:t>
            </a:r>
            <a:endParaRPr lang="en-US" sz="2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DATA PARTITION IS DONE ON THE BASIS OF issued VARIABLE</a:t>
            </a:r>
          </a:p>
          <a:p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TRAINING DATA: JUNE 2007 - MAY 2015 (598978,40)</a:t>
            </a:r>
          </a:p>
          <a:p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TESTING DATA: JUNE 2015 - DEC 2015 (256991, 40)</a:t>
            </a:r>
          </a:p>
          <a:p>
            <a:endParaRPr lang="en-US" sz="18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Barclays Serif" panose="020E0503050304030204" pitchFamily="34" charset="0"/>
                <a:cs typeface="Arial" panose="020B0604020202020204" pitchFamily="34" charset="0"/>
              </a:rPr>
              <a:t>REMOVING ISSUE_D SINCE WE DO NOT NEED IT</a:t>
            </a:r>
          </a:p>
          <a:p>
            <a:endParaRPr lang="en-US" sz="20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endParaRPr lang="en-US" sz="2000">
              <a:latin typeface="Barclays Serif" panose="020E0503050304030204" pitchFamily="34" charset="0"/>
              <a:cs typeface="Arial" panose="020B0604020202020204" pitchFamily="34" charset="0"/>
            </a:endParaRPr>
          </a:p>
          <a:p>
            <a:endParaRPr lang="en-US" sz="2000">
              <a:latin typeface="Barclays Serif" panose="020E05030503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ngles">
    <a:dk1>
      <a:srgbClr val="000000"/>
    </a:dk1>
    <a:lt1>
      <a:srgbClr val="FFFFFF"/>
    </a:lt1>
    <a:dk2>
      <a:srgbClr val="434342"/>
    </a:dk2>
    <a:lt2>
      <a:srgbClr val="CDD7D9"/>
    </a:lt2>
    <a:accent1>
      <a:srgbClr val="797B7E"/>
    </a:accent1>
    <a:accent2>
      <a:srgbClr val="F96A1B"/>
    </a:accent2>
    <a:accent3>
      <a:srgbClr val="08A1D9"/>
    </a:accent3>
    <a:accent4>
      <a:srgbClr val="7C984A"/>
    </a:accent4>
    <a:accent5>
      <a:srgbClr val="C2AD8D"/>
    </a:accent5>
    <a:accent6>
      <a:srgbClr val="506E94"/>
    </a:accent6>
    <a:hlink>
      <a:srgbClr val="5F5F5F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Angles">
    <a:dk1>
      <a:srgbClr val="000000"/>
    </a:dk1>
    <a:lt1>
      <a:srgbClr val="FFFFFF"/>
    </a:lt1>
    <a:dk2>
      <a:srgbClr val="434342"/>
    </a:dk2>
    <a:lt2>
      <a:srgbClr val="CDD7D9"/>
    </a:lt2>
    <a:accent1>
      <a:srgbClr val="797B7E"/>
    </a:accent1>
    <a:accent2>
      <a:srgbClr val="F96A1B"/>
    </a:accent2>
    <a:accent3>
      <a:srgbClr val="08A1D9"/>
    </a:accent3>
    <a:accent4>
      <a:srgbClr val="7C984A"/>
    </a:accent4>
    <a:accent5>
      <a:srgbClr val="C2AD8D"/>
    </a:accent5>
    <a:accent6>
      <a:srgbClr val="506E94"/>
    </a:accent6>
    <a:hlink>
      <a:srgbClr val="5F5F5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816</Words>
  <Application>Microsoft Office PowerPoint</Application>
  <PresentationFormat>On-screen Show (4:3)</PresentationFormat>
  <Paragraphs>247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Angles</vt:lpstr>
      <vt:lpstr>LOAN APPROVAL SYSTEM</vt:lpstr>
      <vt:lpstr>PowerPoint Presentation</vt:lpstr>
      <vt:lpstr>PowerPoint Presentation</vt:lpstr>
      <vt:lpstr>EXPLARATORY  DATA ANALYSIS (EDA)</vt:lpstr>
      <vt:lpstr>A. MISSING VALUES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SYSTEM</dc:title>
  <dc:creator>Abhipsa Nayak</dc:creator>
  <cp:lastModifiedBy>user</cp:lastModifiedBy>
  <cp:revision>125</cp:revision>
  <dcterms:created xsi:type="dcterms:W3CDTF">2006-08-16T00:00:00Z</dcterms:created>
  <dcterms:modified xsi:type="dcterms:W3CDTF">2019-06-27T00:13:55Z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9883c2-c98e-47bb-9665-f01ec16099d6_Enabled">
    <vt:lpwstr>True</vt:lpwstr>
  </property>
  <property fmtid="{D5CDD505-2E9C-101B-9397-08002B2CF9AE}" pid="3" name="MSIP_Label_809883c2-c98e-47bb-9665-f01ec16099d6_SiteId">
    <vt:lpwstr>c4b62f1d-01e0-4107-a0cc-5ac886858b23</vt:lpwstr>
  </property>
  <property fmtid="{D5CDD505-2E9C-101B-9397-08002B2CF9AE}" pid="4" name="MSIP_Label_809883c2-c98e-47bb-9665-f01ec16099d6_Owner">
    <vt:lpwstr>singhka1@client.barclayscorp.com</vt:lpwstr>
  </property>
  <property fmtid="{D5CDD505-2E9C-101B-9397-08002B2CF9AE}" pid="5" name="MSIP_Label_809883c2-c98e-47bb-9665-f01ec16099d6_SetDate">
    <vt:lpwstr>2019-06-15T11:38:09.0973753Z</vt:lpwstr>
  </property>
  <property fmtid="{D5CDD505-2E9C-101B-9397-08002B2CF9AE}" pid="6" name="MSIP_Label_809883c2-c98e-47bb-9665-f01ec16099d6_Name">
    <vt:lpwstr>Restricted - External</vt:lpwstr>
  </property>
  <property fmtid="{D5CDD505-2E9C-101B-9397-08002B2CF9AE}" pid="7" name="MSIP_Label_809883c2-c98e-47bb-9665-f01ec16099d6_Application">
    <vt:lpwstr>Microsoft Azure Information Protection</vt:lpwstr>
  </property>
  <property fmtid="{D5CDD505-2E9C-101B-9397-08002B2CF9AE}" pid="8" name="MSIP_Label_809883c2-c98e-47bb-9665-f01ec16099d6_Extended_MSFT_Method">
    <vt:lpwstr>Manual</vt:lpwstr>
  </property>
  <property fmtid="{D5CDD505-2E9C-101B-9397-08002B2CF9AE}" pid="9" name="BarclaysDC">
    <vt:lpwstr>Restricted - External</vt:lpwstr>
  </property>
  <property fmtid="{D5CDD505-2E9C-101B-9397-08002B2CF9AE}" pid="10" name="_AdHocReviewCycleID">
    <vt:i4>-952613320</vt:i4>
  </property>
  <property fmtid="{D5CDD505-2E9C-101B-9397-08002B2CF9AE}" pid="11" name="_NewReviewCycle">
    <vt:lpwstr/>
  </property>
  <property fmtid="{D5CDD505-2E9C-101B-9397-08002B2CF9AE}" pid="12" name="_EmailSubject">
    <vt:lpwstr/>
  </property>
  <property fmtid="{D5CDD505-2E9C-101B-9397-08002B2CF9AE}" pid="13" name="_AuthorEmail">
    <vt:lpwstr>Kavita.Singh2@barclayscorp.com</vt:lpwstr>
  </property>
  <property fmtid="{D5CDD505-2E9C-101B-9397-08002B2CF9AE}" pid="14" name="_AuthorEmailDisplayName">
    <vt:lpwstr>Singh, Kavita : Direct Channels</vt:lpwstr>
  </property>
</Properties>
</file>