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b5362424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b5362424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b5362424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b5362424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b5362424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b5362424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b5362424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b5362424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b5362424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b5362424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b5362424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b5362424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b5362424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b5362424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b5362424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b5362424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b5362424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b5362424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b5362424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b5362424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b5362424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b5362424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b5362424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b5362424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Spotify hit songs combined dataset EDA and modelling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Abhiraaj Jadhav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1" type="body"/>
          </p:nvPr>
        </p:nvSpPr>
        <p:spPr>
          <a:xfrm>
            <a:off x="709800" y="1657775"/>
            <a:ext cx="8334000" cy="306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Regression Plot:</a:t>
            </a:r>
            <a:endParaRPr/>
          </a:p>
          <a:p>
            <a:pPr indent="-311150" lvl="0" marL="457200" rtl="0" algn="l">
              <a:spcBef>
                <a:spcPts val="0"/>
              </a:spcBef>
              <a:spcAft>
                <a:spcPts val="0"/>
              </a:spcAft>
              <a:buSzPts val="1300"/>
              <a:buChar char="-"/>
            </a:pPr>
            <a:r>
              <a:t/>
            </a:r>
            <a:endParaRPr/>
          </a:p>
        </p:txBody>
      </p:sp>
      <p:pic>
        <p:nvPicPr>
          <p:cNvPr id="137" name="Google Shape;137;p22"/>
          <p:cNvPicPr preferRelativeResize="0"/>
          <p:nvPr/>
        </p:nvPicPr>
        <p:blipFill>
          <a:blip r:embed="rId3">
            <a:alphaModFix/>
          </a:blip>
          <a:stretch>
            <a:fillRect/>
          </a:stretch>
        </p:blipFill>
        <p:spPr>
          <a:xfrm>
            <a:off x="956000" y="2025300"/>
            <a:ext cx="5848350" cy="269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922425" y="1488650"/>
            <a:ext cx="6918150" cy="292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48" name="Google Shape;148;p24"/>
          <p:cNvSpPr txBox="1"/>
          <p:nvPr>
            <p:ph idx="1" type="body"/>
          </p:nvPr>
        </p:nvSpPr>
        <p:spPr>
          <a:xfrm>
            <a:off x="729450" y="2078875"/>
            <a:ext cx="7688700" cy="256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t>Methods Used:</a:t>
            </a:r>
            <a:endParaRPr sz="1100"/>
          </a:p>
          <a:p>
            <a:pPr indent="-298450" lvl="0" marL="457200" rtl="0" algn="l">
              <a:spcBef>
                <a:spcPts val="1200"/>
              </a:spcBef>
              <a:spcAft>
                <a:spcPts val="0"/>
              </a:spcAft>
              <a:buSzPts val="1100"/>
              <a:buChar char="-"/>
            </a:pPr>
            <a:r>
              <a:rPr lang="en" sz="1100"/>
              <a:t>Train Test Split Method: This method is used to prevent the model from overfitting and to accurately evaluate the model</a:t>
            </a:r>
            <a:endParaRPr sz="1100"/>
          </a:p>
          <a:p>
            <a:pPr indent="0" lvl="0" marL="0" rtl="0" algn="l">
              <a:spcBef>
                <a:spcPts val="1200"/>
              </a:spcBef>
              <a:spcAft>
                <a:spcPts val="0"/>
              </a:spcAft>
              <a:buNone/>
            </a:pPr>
            <a:r>
              <a:rPr lang="en" sz="1100"/>
              <a:t>Models Used:</a:t>
            </a:r>
            <a:endParaRPr sz="1100"/>
          </a:p>
          <a:p>
            <a:pPr indent="-298450" lvl="0" marL="457200" rtl="0" algn="l">
              <a:spcBef>
                <a:spcPts val="1200"/>
              </a:spcBef>
              <a:spcAft>
                <a:spcPts val="0"/>
              </a:spcAft>
              <a:buSzPts val="1100"/>
              <a:buChar char="-"/>
            </a:pPr>
            <a:r>
              <a:rPr lang="en" sz="1100"/>
              <a:t>Logistic Regression </a:t>
            </a:r>
            <a:endParaRPr sz="1100"/>
          </a:p>
          <a:p>
            <a:pPr indent="-298450" lvl="0" marL="457200" rtl="0" algn="l">
              <a:spcBef>
                <a:spcPts val="0"/>
              </a:spcBef>
              <a:spcAft>
                <a:spcPts val="0"/>
              </a:spcAft>
              <a:buSzPts val="1100"/>
              <a:buChar char="-"/>
            </a:pPr>
            <a:r>
              <a:rPr lang="en" sz="1100"/>
              <a:t> K-Nearest Neighbors </a:t>
            </a:r>
            <a:endParaRPr sz="1100"/>
          </a:p>
          <a:p>
            <a:pPr indent="-298450" lvl="0" marL="457200" rtl="0" algn="l">
              <a:spcBef>
                <a:spcPts val="0"/>
              </a:spcBef>
              <a:spcAft>
                <a:spcPts val="0"/>
              </a:spcAft>
              <a:buSzPts val="1100"/>
              <a:buChar char="-"/>
            </a:pPr>
            <a:r>
              <a:rPr lang="en" sz="1100"/>
              <a:t> Decision Tree </a:t>
            </a:r>
            <a:endParaRPr sz="1100"/>
          </a:p>
          <a:p>
            <a:pPr indent="-298450" lvl="0" marL="457200" rtl="0" algn="l">
              <a:spcBef>
                <a:spcPts val="0"/>
              </a:spcBef>
              <a:spcAft>
                <a:spcPts val="0"/>
              </a:spcAft>
              <a:buSzPts val="1100"/>
              <a:buChar char="-"/>
            </a:pPr>
            <a:r>
              <a:rPr lang="en" sz="1100"/>
              <a:t> Random Forest </a:t>
            </a:r>
            <a:endParaRPr sz="1100"/>
          </a:p>
          <a:p>
            <a:pPr indent="-298450" lvl="0" marL="457200" rtl="0" algn="l">
              <a:spcBef>
                <a:spcPts val="0"/>
              </a:spcBef>
              <a:spcAft>
                <a:spcPts val="0"/>
              </a:spcAft>
              <a:buSzPts val="1100"/>
              <a:buChar char="-"/>
            </a:pPr>
            <a:r>
              <a:rPr lang="en" sz="1100"/>
              <a:t> Gradient Boosting </a:t>
            </a:r>
            <a:endParaRPr sz="1100"/>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154" name="Google Shape;15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Logistic Regression: 72.45%</a:t>
            </a:r>
            <a:endParaRPr/>
          </a:p>
          <a:p>
            <a:pPr indent="0" lvl="0" marL="0" rtl="0" algn="l">
              <a:spcBef>
                <a:spcPts val="1200"/>
              </a:spcBef>
              <a:spcAft>
                <a:spcPts val="0"/>
              </a:spcAft>
              <a:buNone/>
            </a:pPr>
            <a:r>
              <a:rPr lang="en"/>
              <a:t>K-Nearest Neighbors: 72.90%</a:t>
            </a:r>
            <a:endParaRPr/>
          </a:p>
          <a:p>
            <a:pPr indent="0" lvl="0" marL="0" rtl="0" algn="l">
              <a:spcBef>
                <a:spcPts val="1200"/>
              </a:spcBef>
              <a:spcAft>
                <a:spcPts val="0"/>
              </a:spcAft>
              <a:buNone/>
            </a:pPr>
            <a:r>
              <a:rPr lang="en"/>
              <a:t>Decision Tree: 70.28%</a:t>
            </a:r>
            <a:endParaRPr/>
          </a:p>
          <a:p>
            <a:pPr indent="0" lvl="0" marL="0" rtl="0" algn="l">
              <a:spcBef>
                <a:spcPts val="1200"/>
              </a:spcBef>
              <a:spcAft>
                <a:spcPts val="0"/>
              </a:spcAft>
              <a:buNone/>
            </a:pPr>
            <a:r>
              <a:rPr lang="en"/>
              <a:t>Random Forest: 78.17%</a:t>
            </a:r>
            <a:endParaRPr/>
          </a:p>
          <a:p>
            <a:pPr indent="0" lvl="0" marL="0" rtl="0" algn="l">
              <a:spcBef>
                <a:spcPts val="1200"/>
              </a:spcBef>
              <a:spcAft>
                <a:spcPts val="0"/>
              </a:spcAft>
              <a:buNone/>
            </a:pPr>
            <a:r>
              <a:rPr lang="en"/>
              <a:t>Gradient Boosting: 77.77%</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Context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0"/>
              </a:spcAft>
              <a:buNone/>
            </a:pPr>
            <a:r>
              <a:rPr lang="en" sz="1400"/>
              <a:t>This is a dataset consisting of features for tracks fetched using Spotify's Web API. The tracks are labeled '1' or '0' ('Hit' or 'Flop') depending on some criterias of the author.</a:t>
            </a:r>
            <a:endParaRPr sz="1400"/>
          </a:p>
          <a:p>
            <a:pPr indent="0" lvl="0" marL="0" rtl="0" algn="l">
              <a:spcBef>
                <a:spcPts val="1200"/>
              </a:spcBef>
              <a:spcAft>
                <a:spcPts val="0"/>
              </a:spcAft>
              <a:buNone/>
            </a:pPr>
            <a:r>
              <a:rPr lang="en" sz="1400"/>
              <a:t>This dataset can be used to make a classification model that predicts whether a track would be a 'Hit' or not.</a:t>
            </a:r>
            <a:endParaRPr sz="1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109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Attributes</a:t>
            </a:r>
            <a:endParaRPr/>
          </a:p>
        </p:txBody>
      </p:sp>
      <p:sp>
        <p:nvSpPr>
          <p:cNvPr id="99" name="Google Shape;99;p15"/>
          <p:cNvSpPr txBox="1"/>
          <p:nvPr>
            <p:ph idx="1" type="body"/>
          </p:nvPr>
        </p:nvSpPr>
        <p:spPr>
          <a:xfrm>
            <a:off x="727650" y="1644325"/>
            <a:ext cx="7688700" cy="32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02124"/>
                </a:solidFill>
                <a:highlight>
                  <a:srgbClr val="FFFFFF"/>
                </a:highlight>
              </a:rPr>
              <a:t>- track: The Name of the track.</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artist: The Name of the Artist.</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uri: The resource identifier for the track.</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danceability: Danceability describes how suitable a track is for dancing based on a combination of musical elements including tempo, rhythm stability, beat strength, and overall regularity. A value of 0.0 is least danceable and 1.0 is most danceable. </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energy: 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 </a:t>
            </a:r>
            <a:endParaRPr sz="1100">
              <a:solidFill>
                <a:srgbClr val="202124"/>
              </a:solidFill>
              <a:highlight>
                <a:srgbClr val="FFFFFF"/>
              </a:highlight>
            </a:endParaRPr>
          </a:p>
          <a:p>
            <a:pPr indent="0" lvl="0" marL="0" rtl="0" algn="l">
              <a:spcBef>
                <a:spcPts val="1200"/>
              </a:spcBef>
              <a:spcAft>
                <a:spcPts val="1200"/>
              </a:spcAft>
              <a:buNone/>
            </a:pPr>
            <a:r>
              <a:rPr lang="en" sz="1100">
                <a:solidFill>
                  <a:srgbClr val="202124"/>
                </a:solidFill>
                <a:highlight>
                  <a:srgbClr val="FFFFFF"/>
                </a:highlight>
              </a:rPr>
              <a:t>- key: The estimated overall key of the track. Integers map to pitches using standard Pitch Class notation. E.g. 0 = C, 1 = C?/D?, 2 = D, and so on. If no key was detected, the value is -1.</a:t>
            </a:r>
            <a:endParaRPr sz="1100">
              <a:solidFill>
                <a:srgbClr val="20212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7650" y="1193125"/>
            <a:ext cx="7688700" cy="37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02124"/>
                </a:solidFill>
                <a:highlight>
                  <a:srgbClr val="FFFFFF"/>
                </a:highlight>
              </a:rPr>
              <a:t>- loudness: 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 range between -60 and 0 db. </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mode: Mode indicates the modality (major or minor) of a track, the type of scale from which its melodic content is derived. Major is represented by 1 and minor is 0.</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speechiness: Speechiness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 </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acousticness: A confidence measure from 0.0 to 1.0 of whether the track is acoustic. 1.0 represents high confidence the track is acoustic. The distribution of values for this feature look like this:</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instrumentalness: Predicts whether a track contains no vocals. “Ooh” and “aah” sounds are treated as instrumental in this context. Rap or spoken word tracks are clearly “vocal”. The closer the instrumentalness value is to 1.0, the greater likelihood the track contains no vocal content. Values above 0.5 are intended to represent instrumental tracks, but confidence is higher as the value approaches 1.0. </a:t>
            </a:r>
            <a:endParaRPr sz="1100">
              <a:solidFill>
                <a:srgbClr val="202124"/>
              </a:solidFill>
              <a:highlight>
                <a:srgbClr val="FFFFFF"/>
              </a:highlight>
            </a:endParaRPr>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727650" y="1377025"/>
            <a:ext cx="7688700" cy="35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202124"/>
                </a:solidFill>
                <a:highlight>
                  <a:srgbClr val="FFFFFF"/>
                </a:highlight>
              </a:rPr>
              <a:t>- liveness: Detects the presence of an audience in the recording. Higher liveness values represent an increased probability that the track was performed live. A value above 0.8 provides strong likelihood that the track is live.</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valence: A measure from 0.0 to 1.0 describing the musical positiveness conveyed by a track. Tracks with high valence sound more positive (e.g. happy, cheerful, euphoric), while tracks with low valence sound more negative (e.g. sad, depressed, angry).</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tempo: The overall estimated tempo of a track in beats per minute (BPM). In musical terminology, tempo is the speed or pace of a given piece and derives directly from the average beat duration. </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duration_ms: The duration of the track in milliseconds.</a:t>
            </a:r>
            <a:endParaRPr sz="1100">
              <a:solidFill>
                <a:srgbClr val="202124"/>
              </a:solidFill>
              <a:highlight>
                <a:srgbClr val="FFFFFF"/>
              </a:highlight>
            </a:endParaRPr>
          </a:p>
          <a:p>
            <a:pPr indent="0" lvl="0" marL="0" rtl="0" algn="l">
              <a:spcBef>
                <a:spcPts val="1200"/>
              </a:spcBef>
              <a:spcAft>
                <a:spcPts val="0"/>
              </a:spcAft>
              <a:buNone/>
            </a:pPr>
            <a:r>
              <a:rPr lang="en" sz="1100">
                <a:solidFill>
                  <a:srgbClr val="202124"/>
                </a:solidFill>
                <a:highlight>
                  <a:srgbClr val="FFFFFF"/>
                </a:highlight>
              </a:rPr>
              <a:t>- time_signature: An estimated overall time signature of a track. The time signature (meter) is a notational convention to specify how many beats are in each bar (or measure).</a:t>
            </a:r>
            <a:endParaRPr sz="1100">
              <a:solidFill>
                <a:srgbClr val="202124"/>
              </a:solidFill>
              <a:highlight>
                <a:srgbClr val="FFFFFF"/>
              </a:highlight>
            </a:endParaRPr>
          </a:p>
          <a:p>
            <a:pPr indent="0" lvl="0" marL="0" rtl="0" algn="l">
              <a:spcBef>
                <a:spcPts val="1200"/>
              </a:spcBef>
              <a:spcAft>
                <a:spcPts val="1200"/>
              </a:spcAft>
              <a:buNone/>
            </a:pPr>
            <a:r>
              <a:rPr lang="en" sz="1100">
                <a:solidFill>
                  <a:srgbClr val="202124"/>
                </a:solidFill>
                <a:highlight>
                  <a:srgbClr val="FFFFFF"/>
                </a:highlight>
              </a:rPr>
              <a:t>- chorus_hit: This the the author's best estimate of when the chorus would start for the track. It’s the timestamp of the start of the third section of the track (in milliseconds). This feature was extracted from the data received by the API call for Audio Analysis of that particular track.</a:t>
            </a:r>
            <a:endParaRPr>
              <a:solidFill>
                <a:srgbClr val="2021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02124"/>
                </a:solidFill>
                <a:highlight>
                  <a:srgbClr val="FFFFFF"/>
                </a:highlight>
              </a:rPr>
              <a:t>- sections: The number of sections the particular track has. This feature was extracted from the data recieved by the API call for Audio Analysis of that particular track.</a:t>
            </a:r>
            <a:endParaRPr sz="1200">
              <a:solidFill>
                <a:srgbClr val="202124"/>
              </a:solidFill>
              <a:highlight>
                <a:srgbClr val="FFFFFF"/>
              </a:highlight>
            </a:endParaRPr>
          </a:p>
          <a:p>
            <a:pPr indent="0" lvl="0" marL="0" rtl="0" algn="l">
              <a:spcBef>
                <a:spcPts val="1200"/>
              </a:spcBef>
              <a:spcAft>
                <a:spcPts val="1200"/>
              </a:spcAft>
              <a:buNone/>
            </a:pPr>
            <a:r>
              <a:rPr lang="en" sz="1200">
                <a:solidFill>
                  <a:srgbClr val="202124"/>
                </a:solidFill>
                <a:highlight>
                  <a:srgbClr val="FFFFFF"/>
                </a:highlight>
              </a:rPr>
              <a:t>- target: The target variable for the track. It can be either '0' or '1'. '1' implies that this song has featured in the weekly list (Issued by Billboards) of Hot-100 tracks in that decade at least once and is therefore a 'hit'. '0' Implies that the track is a 'flop'.</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20" name="Google Shape;120;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data.head(): Reading the dataset to get to </a:t>
            </a:r>
            <a:r>
              <a:rPr lang="en"/>
              <a:t>know more about the dataset.</a:t>
            </a:r>
            <a:endParaRPr/>
          </a:p>
          <a:p>
            <a:pPr indent="-311150" lvl="0" marL="457200" rtl="0" algn="l">
              <a:spcBef>
                <a:spcPts val="0"/>
              </a:spcBef>
              <a:spcAft>
                <a:spcPts val="0"/>
              </a:spcAft>
              <a:buSzPts val="1300"/>
              <a:buChar char="-"/>
            </a:pPr>
            <a:r>
              <a:rPr lang="en"/>
              <a:t>info(): Using info method to get to know about the data-types and the shapes of columns present in the dataset.</a:t>
            </a:r>
            <a:endParaRPr/>
          </a:p>
          <a:p>
            <a:pPr indent="-311150" lvl="0" marL="457200" rtl="0" algn="l">
              <a:spcBef>
                <a:spcPts val="0"/>
              </a:spcBef>
              <a:spcAft>
                <a:spcPts val="0"/>
              </a:spcAft>
              <a:buSzPts val="1300"/>
              <a:buChar char="-"/>
            </a:pPr>
            <a:r>
              <a:rPr lang="en"/>
              <a:t>isnull().sum(): To check for all the null values present in the dataset.</a:t>
            </a:r>
            <a:endParaRPr/>
          </a:p>
          <a:p>
            <a:pPr indent="-311150" lvl="0" marL="457200" rtl="0" algn="l">
              <a:spcBef>
                <a:spcPts val="0"/>
              </a:spcBef>
              <a:spcAft>
                <a:spcPts val="0"/>
              </a:spcAft>
              <a:buSzPts val="1300"/>
              <a:buChar char="-"/>
            </a:pPr>
            <a:r>
              <a:rPr lang="en"/>
              <a:t>describe(): To get the description of the data.</a:t>
            </a:r>
            <a:endParaRPr/>
          </a:p>
          <a:p>
            <a:pPr indent="-311150" lvl="0" marL="457200" rtl="0" algn="l">
              <a:spcBef>
                <a:spcPts val="0"/>
              </a:spcBef>
              <a:spcAft>
                <a:spcPts val="0"/>
              </a:spcAft>
              <a:buSzPts val="1300"/>
              <a:buChar char="-"/>
            </a:pPr>
            <a:r>
              <a:rPr lang="en"/>
              <a:t>Converted ‘duration_ms’ column that is time duration of songs in milliseconds to ‘duration’ column in seconds for better understanding of the column.</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Visualisation</a:t>
            </a:r>
            <a:endParaRPr/>
          </a:p>
        </p:txBody>
      </p:sp>
      <p:sp>
        <p:nvSpPr>
          <p:cNvPr id="126" name="Google Shape;126;p20"/>
          <p:cNvSpPr txBox="1"/>
          <p:nvPr>
            <p:ph idx="1" type="body"/>
          </p:nvPr>
        </p:nvSpPr>
        <p:spPr>
          <a:xfrm>
            <a:off x="729450" y="2225850"/>
            <a:ext cx="7688700" cy="2114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Heatmap: This map describes the relationships </a:t>
            </a:r>
            <a:r>
              <a:rPr lang="en"/>
              <a:t>between</a:t>
            </a:r>
            <a:r>
              <a:rPr lang="en"/>
              <a:t> the different variables in form of colors and numbers:</a:t>
            </a:r>
            <a:endParaRPr/>
          </a:p>
          <a:p>
            <a:pPr indent="-311150" lvl="0" marL="457200" rtl="0" algn="l">
              <a:spcBef>
                <a:spcPts val="0"/>
              </a:spcBef>
              <a:spcAft>
                <a:spcPts val="0"/>
              </a:spcAft>
              <a:buSzPts val="1300"/>
              <a:buChar char="-"/>
            </a:pPr>
            <a:r>
              <a:rPr lang="en"/>
              <a:t>I have dropped the ‘key’ and ‘mode’ column due to the high cardinality.</a:t>
            </a:r>
            <a:endParaRPr/>
          </a:p>
          <a:p>
            <a:pPr indent="-311150" lvl="0" marL="457200" rtl="0" algn="l">
              <a:spcBef>
                <a:spcPts val="0"/>
              </a:spcBef>
              <a:spcAft>
                <a:spcPts val="0"/>
              </a:spcAft>
              <a:buSzPts val="1300"/>
              <a:buChar char="-"/>
            </a:pPr>
            <a:r>
              <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825425" y="1353550"/>
            <a:ext cx="7493150" cy="337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