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24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6DAD50-0287-347F-4DF9-9405613AC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7606C34-A895-BAE1-8C2A-4B65B6E66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BF8B04-4E66-2526-54B3-C02A26436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1014904-AD39-B82F-D534-2DFD668A0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49F9881-9CE0-64ED-D79F-D41C9D0B3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1832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AA2FBB-7F4D-F2BF-CB60-A5955E88B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BAAADE8-273A-6FBE-749F-0F150540A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D45C2F-3940-BED0-C306-7F7404131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53FD7C-1839-EDF6-5428-601E7CF3D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5EDDAF-7C88-D076-9815-27C0C8077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1380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108C23F-5D92-62A3-7F28-2FFAFA5E0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85F2158-CBBE-FDB6-C409-15202A0C1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F82790-091E-A9D5-CB89-1A325B9F6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C3A2E1-222E-9ADE-A5FF-EA52958C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ACA3E0-289D-CDB0-E99F-946411D9F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9504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DA96B-A6A2-3D1A-E37E-2D858CF7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089A17-7E6A-708B-CF6C-09A300680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2032403-745D-6998-72D4-9964FF4AD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CDDB34-8F95-D12B-7679-8328A5596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996A34-BD3D-DD6B-4C3C-664376A82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5019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6E6D2B-C9A7-748B-CCC1-FC40E5CCA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402869F-8435-7C28-8102-3BFF37DFC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738924-508C-705C-F03B-6E4CF59B0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12B1608-A099-87FD-5CE1-AB55631EF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F3AB4B-E55C-D135-5658-C4511E42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9202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6F40E5-E157-8B74-6D57-7C57CC1D3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6B0594-28D9-CF06-971A-E6541E060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6AC8AB4-1DE5-CA35-EFF2-BBFF49930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C5844AE-6E12-2515-1EEE-6AAF771C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E2A385-4546-E8DF-3F34-BE21AF7D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ECF6273-07E5-8A40-9BA8-C8817D91A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8547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08BB59-9BED-AC44-45E4-76B9092A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D735C65-C2FD-9CEE-B44A-789EA1B7D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C0E048B-8DFE-774F-C028-EB535A1ED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1653176-6FED-55CE-E0F9-5043D3C90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0828B7A-A12B-B0ED-E4EE-67CE7826BA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0E32C7B-EB48-E9C5-1F6C-51D1144F5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C85E8A0-8C84-47D2-4C16-C592DC585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73CABF4-DCC2-9AEA-3FFC-9DE7BCF23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4436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AF7BE9-180D-7166-8FF3-1F1BCEACE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A843544-934C-F5E6-2A8F-5CD45A639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BC8D4BA-B749-E0A0-D894-E4001CA85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58AC3ED-D69C-8E60-0952-3884881F3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7698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2F6001D-537B-A21B-EB95-792B6A129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17D5B9-1999-829E-9FFA-F309C55A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A4294A-6CB3-B847-305E-54AE80E12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3172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174654-05B7-3C20-7B1E-83E367D41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E42CFC-B82D-CE53-F9F0-CFA3488D0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00C2705-68ED-0A41-5B1F-69004C98B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653F8A6-7D6B-40AB-8A95-AE387CC47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077D050-50DD-1BA5-9B73-8BF5F4A44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6DB5E49-4FDB-338E-348A-16326EC2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0879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98E5B5-E6C8-63DA-16AB-4B3407BD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1B0E123-EA23-42CD-C8F1-3699CEEB50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CA1E96E-E065-B345-4FE2-CBD6A7863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49844E4-3140-0B6A-DF84-4766EEA99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6C725F3-F689-8650-4EE6-69BBEBB6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D0A05C7-4F74-D7B8-9D7F-B8BB645F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457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3AD0522-123A-DE30-9590-97797EC65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398D4BE-770E-A61A-AE08-2FB4DF47B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502731-E250-3EEB-A5F3-6C6D0D23F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120B683-57DF-3363-8B01-2494790BD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6EEFC8-3E94-3D6E-B0B6-F9320008E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2598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9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7" Type="http://schemas.openxmlformats.org/officeDocument/2006/relationships/image" Target="../media/image42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eg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8996" y="1241806"/>
            <a:ext cx="60083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spc="-114" dirty="0">
                <a:solidFill>
                  <a:srgbClr val="C00000"/>
                </a:solidFill>
              </a:rPr>
              <a:t>         </a:t>
            </a:r>
            <a:r>
              <a:rPr lang="en-US" sz="4400" b="1" spc="-114" dirty="0">
                <a:solidFill>
                  <a:srgbClr val="C00000"/>
                </a:solidFill>
              </a:rPr>
              <a:t>Capstone Project - 4</a:t>
            </a:r>
            <a:endParaRPr sz="4400" b="1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6691" y="2417191"/>
            <a:ext cx="8497570" cy="1797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2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3200" b="1" spc="-13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3200" b="1" spc="-120" dirty="0">
                <a:solidFill>
                  <a:srgbClr val="124F5C"/>
                </a:solidFill>
                <a:latin typeface="Verdana"/>
                <a:cs typeface="Verdana"/>
              </a:rPr>
              <a:t>tfl</a:t>
            </a:r>
            <a:r>
              <a:rPr sz="3200" b="1" spc="-9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3200" b="1" dirty="0">
                <a:solidFill>
                  <a:srgbClr val="124F5C"/>
                </a:solidFill>
                <a:latin typeface="Verdana"/>
                <a:cs typeface="Verdana"/>
              </a:rPr>
              <a:t>x</a:t>
            </a:r>
            <a:r>
              <a:rPr sz="3200" b="1" spc="-4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3200" b="1" spc="-8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3200" b="1" spc="-9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3200" b="1" spc="-55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3200" b="1" spc="-150" dirty="0">
                <a:solidFill>
                  <a:srgbClr val="124F5C"/>
                </a:solidFill>
                <a:latin typeface="Verdana"/>
                <a:cs typeface="Verdana"/>
              </a:rPr>
              <a:t>ie</a:t>
            </a:r>
            <a:r>
              <a:rPr sz="3200" b="1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3200" b="1" spc="-3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3200" b="1" spc="-114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3200" b="1" spc="-12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3200" b="1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3200" b="1" spc="-2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3200" b="1" spc="-13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3200" b="1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3200" b="1" spc="-3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3200" b="1" spc="-14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3200" b="1" spc="-150" dirty="0">
                <a:solidFill>
                  <a:srgbClr val="124F5C"/>
                </a:solidFill>
                <a:latin typeface="Verdana"/>
                <a:cs typeface="Verdana"/>
              </a:rPr>
              <a:t>ho</a:t>
            </a:r>
            <a:r>
              <a:rPr sz="3200" b="1" spc="-14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3200" b="1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3200" b="1" spc="-3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3200" b="1" spc="-100" dirty="0">
                <a:solidFill>
                  <a:srgbClr val="124F5C"/>
                </a:solidFill>
                <a:latin typeface="Verdana"/>
                <a:cs typeface="Verdana"/>
              </a:rPr>
              <a:t>Clu</a:t>
            </a:r>
            <a:r>
              <a:rPr sz="3200" b="1" spc="-10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3200" b="1" spc="-9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3200" b="1" spc="-1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3200" b="1" spc="-9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3200" b="1" spc="-100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sz="3200" b="1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endParaRPr sz="3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50" dirty="0">
              <a:latin typeface="Verdana"/>
              <a:cs typeface="Verdana"/>
            </a:endParaRPr>
          </a:p>
          <a:p>
            <a:pPr marR="257175" algn="ctr">
              <a:lnSpc>
                <a:spcPct val="100000"/>
              </a:lnSpc>
            </a:pPr>
            <a:r>
              <a:rPr sz="2000" spc="25" dirty="0">
                <a:solidFill>
                  <a:srgbClr val="124F5C"/>
                </a:solidFill>
                <a:latin typeface="Verdana"/>
                <a:cs typeface="Verdana"/>
              </a:rPr>
              <a:t>Submitted</a:t>
            </a:r>
            <a:r>
              <a:rPr sz="20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124F5C"/>
                </a:solidFill>
                <a:latin typeface="Verdana"/>
                <a:cs typeface="Verdana"/>
              </a:rPr>
              <a:t>by</a:t>
            </a:r>
            <a:endParaRPr sz="2000" dirty="0">
              <a:latin typeface="Verdana"/>
              <a:cs typeface="Verdana"/>
            </a:endParaRPr>
          </a:p>
          <a:p>
            <a:pPr marR="241300" algn="ctr">
              <a:lnSpc>
                <a:spcPct val="100000"/>
              </a:lnSpc>
              <a:spcBef>
                <a:spcPts val="860"/>
              </a:spcBef>
            </a:pPr>
            <a:r>
              <a:rPr lang="en-US" sz="2400" b="1" spc="-130" dirty="0" err="1" smtClean="0">
                <a:solidFill>
                  <a:srgbClr val="CC0000"/>
                </a:solidFill>
                <a:latin typeface="Verdana"/>
                <a:cs typeface="Verdana"/>
              </a:rPr>
              <a:t>Abhiraj</a:t>
            </a:r>
            <a:r>
              <a:rPr lang="en-US" sz="2400" b="1" spc="-130" dirty="0" smtClean="0">
                <a:solidFill>
                  <a:srgbClr val="CC0000"/>
                </a:solidFill>
                <a:latin typeface="Verdana"/>
                <a:cs typeface="Verdana"/>
              </a:rPr>
              <a:t> S. Kale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4120083"/>
            <a:ext cx="67818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400" spc="160" dirty="0">
                <a:latin typeface="Roboto"/>
                <a:cs typeface="Roboto"/>
              </a:rPr>
              <a:t>T</a:t>
            </a:r>
            <a:r>
              <a:rPr sz="1400" spc="160" dirty="0">
                <a:latin typeface="Roboto"/>
                <a:cs typeface="Roboto"/>
              </a:rPr>
              <a:t>op</a:t>
            </a:r>
            <a:r>
              <a:rPr sz="1400" spc="-25" dirty="0">
                <a:latin typeface="Roboto"/>
                <a:cs typeface="Roboto"/>
              </a:rPr>
              <a:t> </a:t>
            </a:r>
            <a:r>
              <a:rPr sz="1400" spc="20" dirty="0" err="1">
                <a:latin typeface="Roboto"/>
                <a:cs typeface="Roboto"/>
              </a:rPr>
              <a:t>Acto</a:t>
            </a:r>
            <a:r>
              <a:rPr lang="en-IN" sz="1400" spc="20" dirty="0">
                <a:latin typeface="Roboto"/>
                <a:cs typeface="Roboto"/>
              </a:rPr>
              <a:t>r</a:t>
            </a:r>
            <a:r>
              <a:rPr sz="1400" spc="20" dirty="0">
                <a:latin typeface="Roboto"/>
                <a:cs typeface="Roboto"/>
              </a:rPr>
              <a:t>s</a:t>
            </a:r>
            <a:r>
              <a:rPr sz="1400" spc="-10" dirty="0">
                <a:latin typeface="Roboto"/>
                <a:cs typeface="Roboto"/>
              </a:rPr>
              <a:t> on</a:t>
            </a:r>
            <a:r>
              <a:rPr sz="1400" spc="-5" dirty="0">
                <a:latin typeface="Roboto"/>
                <a:cs typeface="Roboto"/>
              </a:rPr>
              <a:t> Netflix</a:t>
            </a:r>
            <a:r>
              <a:rPr sz="1400" spc="-15" dirty="0">
                <a:latin typeface="Roboto"/>
                <a:cs typeface="Roboto"/>
              </a:rPr>
              <a:t> </a:t>
            </a:r>
            <a:r>
              <a:rPr sz="1400" spc="25" dirty="0">
                <a:latin typeface="Roboto"/>
                <a:cs typeface="Roboto"/>
              </a:rPr>
              <a:t>a</a:t>
            </a:r>
            <a:r>
              <a:rPr lang="en-IN" sz="1400" spc="25" dirty="0">
                <a:latin typeface="Roboto"/>
                <a:cs typeface="Roboto"/>
              </a:rPr>
              <a:t>r</a:t>
            </a:r>
            <a:r>
              <a:rPr sz="1400" spc="25" dirty="0">
                <a:latin typeface="Roboto"/>
                <a:cs typeface="Roboto"/>
              </a:rPr>
              <a:t>e:</a:t>
            </a:r>
            <a:endParaRPr sz="14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Roboto"/>
                <a:cs typeface="Roboto"/>
              </a:rPr>
              <a:t>1.Anupam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spc="20" dirty="0" err="1">
                <a:latin typeface="Roboto"/>
                <a:cs typeface="Roboto"/>
              </a:rPr>
              <a:t>Khe</a:t>
            </a:r>
            <a:r>
              <a:rPr lang="en-IN" sz="1400" spc="20" dirty="0">
                <a:latin typeface="Roboto"/>
                <a:cs typeface="Roboto"/>
              </a:rPr>
              <a:t>r</a:t>
            </a:r>
            <a:r>
              <a:rPr sz="1400" spc="10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2.Shah</a:t>
            </a:r>
            <a:r>
              <a:rPr sz="1400" spc="25" dirty="0">
                <a:latin typeface="Roboto"/>
                <a:cs typeface="Roboto"/>
              </a:rPr>
              <a:t> </a:t>
            </a:r>
            <a:r>
              <a:rPr sz="1400" spc="-25" dirty="0">
                <a:latin typeface="Roboto"/>
                <a:cs typeface="Roboto"/>
              </a:rPr>
              <a:t>Rukh</a:t>
            </a:r>
            <a:r>
              <a:rPr sz="1400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Khan</a:t>
            </a:r>
            <a:r>
              <a:rPr sz="1400" spc="10" dirty="0">
                <a:latin typeface="Roboto"/>
                <a:cs typeface="Roboto"/>
              </a:rPr>
              <a:t> </a:t>
            </a:r>
            <a:r>
              <a:rPr sz="1400" spc="5" dirty="0">
                <a:latin typeface="Roboto"/>
                <a:cs typeface="Roboto"/>
              </a:rPr>
              <a:t>3.Nasee</a:t>
            </a:r>
            <a:r>
              <a:rPr lang="en-IN" sz="1400" spc="5" dirty="0">
                <a:latin typeface="Roboto"/>
                <a:cs typeface="Roboto"/>
              </a:rPr>
              <a:t>r</a:t>
            </a:r>
            <a:r>
              <a:rPr sz="1400" spc="5" dirty="0" err="1">
                <a:latin typeface="Roboto"/>
                <a:cs typeface="Roboto"/>
              </a:rPr>
              <a:t>uddin</a:t>
            </a:r>
            <a:r>
              <a:rPr sz="1400" spc="-15" dirty="0">
                <a:latin typeface="Roboto"/>
                <a:cs typeface="Roboto"/>
              </a:rPr>
              <a:t> </a:t>
            </a:r>
            <a:r>
              <a:rPr sz="1400" spc="-25" dirty="0">
                <a:latin typeface="Roboto"/>
                <a:cs typeface="Roboto"/>
              </a:rPr>
              <a:t>Shah</a:t>
            </a:r>
            <a:r>
              <a:rPr sz="1400" spc="10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4.Om </a:t>
            </a:r>
            <a:r>
              <a:rPr sz="1400" spc="20" dirty="0">
                <a:latin typeface="Roboto"/>
                <a:cs typeface="Roboto"/>
              </a:rPr>
              <a:t>Pu</a:t>
            </a:r>
            <a:r>
              <a:rPr lang="en-IN" sz="1400" spc="20" dirty="0" err="1">
                <a:latin typeface="Roboto"/>
                <a:cs typeface="Roboto"/>
              </a:rPr>
              <a:t>ri</a:t>
            </a:r>
            <a:r>
              <a:rPr lang="en-IN" sz="1400" spc="20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5.Akshay</a:t>
            </a:r>
            <a:r>
              <a:rPr sz="1400" spc="15" dirty="0">
                <a:latin typeface="Roboto"/>
                <a:cs typeface="Roboto"/>
              </a:rPr>
              <a:t> Kuma</a:t>
            </a:r>
            <a:r>
              <a:rPr lang="en-IN" sz="1400" spc="15" dirty="0">
                <a:latin typeface="Roboto"/>
                <a:cs typeface="Roboto"/>
              </a:rPr>
              <a:t>r</a:t>
            </a:r>
            <a:endParaRPr sz="1400" dirty="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0415" y="563569"/>
            <a:ext cx="6671457" cy="332281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4305401"/>
            <a:ext cx="6261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spc="130" dirty="0">
                <a:latin typeface="Roboto"/>
                <a:cs typeface="Roboto"/>
              </a:rPr>
              <a:t>T</a:t>
            </a:r>
            <a:r>
              <a:rPr sz="1200" spc="130" dirty="0">
                <a:latin typeface="Roboto"/>
                <a:cs typeface="Roboto"/>
              </a:rPr>
              <a:t>op</a:t>
            </a:r>
            <a:r>
              <a:rPr sz="1200" spc="-15" dirty="0">
                <a:latin typeface="Roboto"/>
                <a:cs typeface="Roboto"/>
              </a:rPr>
              <a:t> </a:t>
            </a:r>
            <a:r>
              <a:rPr sz="1200" spc="15" dirty="0">
                <a:latin typeface="Roboto"/>
                <a:cs typeface="Roboto"/>
              </a:rPr>
              <a:t>Di</a:t>
            </a:r>
            <a:r>
              <a:rPr lang="en-IN" sz="1200" spc="15" dirty="0">
                <a:latin typeface="Roboto"/>
                <a:cs typeface="Roboto"/>
              </a:rPr>
              <a:t>r</a:t>
            </a:r>
            <a:r>
              <a:rPr sz="1200" spc="15" dirty="0" err="1">
                <a:latin typeface="Roboto"/>
                <a:cs typeface="Roboto"/>
              </a:rPr>
              <a:t>ecto</a:t>
            </a:r>
            <a:r>
              <a:rPr lang="en-IN" sz="1200" spc="15" dirty="0">
                <a:latin typeface="Roboto"/>
                <a:cs typeface="Roboto"/>
              </a:rPr>
              <a:t>r</a:t>
            </a:r>
            <a:r>
              <a:rPr sz="1200" spc="15" dirty="0">
                <a:latin typeface="Roboto"/>
                <a:cs typeface="Roboto"/>
              </a:rPr>
              <a:t>s</a:t>
            </a:r>
            <a:r>
              <a:rPr sz="1200" dirty="0">
                <a:latin typeface="Roboto"/>
                <a:cs typeface="Roboto"/>
              </a:rPr>
              <a:t> </a:t>
            </a:r>
            <a:r>
              <a:rPr sz="1200" spc="-15" dirty="0">
                <a:latin typeface="Roboto"/>
                <a:cs typeface="Roboto"/>
              </a:rPr>
              <a:t>on</a:t>
            </a:r>
            <a:r>
              <a:rPr sz="1200" spc="5" dirty="0">
                <a:latin typeface="Roboto"/>
                <a:cs typeface="Roboto"/>
              </a:rPr>
              <a:t> </a:t>
            </a:r>
            <a:r>
              <a:rPr sz="1200" spc="-5" dirty="0">
                <a:latin typeface="Roboto"/>
                <a:cs typeface="Roboto"/>
              </a:rPr>
              <a:t>Netflix</a:t>
            </a:r>
            <a:r>
              <a:rPr sz="1200" spc="-30" dirty="0">
                <a:latin typeface="Roboto"/>
                <a:cs typeface="Roboto"/>
              </a:rPr>
              <a:t> </a:t>
            </a:r>
            <a:r>
              <a:rPr sz="1200" spc="20" dirty="0">
                <a:latin typeface="Roboto"/>
                <a:cs typeface="Roboto"/>
              </a:rPr>
              <a:t>a</a:t>
            </a:r>
            <a:r>
              <a:rPr lang="en-IN" sz="1200" spc="20" dirty="0">
                <a:latin typeface="Roboto"/>
                <a:cs typeface="Roboto"/>
              </a:rPr>
              <a:t>r</a:t>
            </a:r>
            <a:r>
              <a:rPr sz="1200" spc="20" dirty="0">
                <a:latin typeface="Roboto"/>
                <a:cs typeface="Roboto"/>
              </a:rPr>
              <a:t>e:</a:t>
            </a:r>
            <a:endParaRPr sz="12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Roboto"/>
                <a:cs typeface="Roboto"/>
              </a:rPr>
              <a:t>1.Jan</a:t>
            </a:r>
            <a:r>
              <a:rPr sz="1200" spc="10" dirty="0">
                <a:latin typeface="Roboto"/>
                <a:cs typeface="Roboto"/>
              </a:rPr>
              <a:t> </a:t>
            </a:r>
            <a:r>
              <a:rPr sz="1200" spc="5" dirty="0">
                <a:latin typeface="Roboto"/>
                <a:cs typeface="Roboto"/>
              </a:rPr>
              <a:t>Sute</a:t>
            </a:r>
            <a:r>
              <a:rPr lang="en-IN" sz="1200" spc="5" dirty="0">
                <a:latin typeface="Roboto"/>
                <a:cs typeface="Roboto"/>
              </a:rPr>
              <a:t>r</a:t>
            </a:r>
            <a:r>
              <a:rPr sz="1200" spc="10" dirty="0">
                <a:latin typeface="Roboto"/>
                <a:cs typeface="Roboto"/>
              </a:rPr>
              <a:t> </a:t>
            </a:r>
            <a:r>
              <a:rPr sz="1200" spc="-15" dirty="0">
                <a:latin typeface="Roboto"/>
                <a:cs typeface="Roboto"/>
              </a:rPr>
              <a:t>2.Raul</a:t>
            </a:r>
            <a:r>
              <a:rPr sz="1200" spc="-5" dirty="0">
                <a:latin typeface="Roboto"/>
                <a:cs typeface="Roboto"/>
              </a:rPr>
              <a:t> Campos</a:t>
            </a:r>
            <a:r>
              <a:rPr sz="1200" spc="10" dirty="0">
                <a:latin typeface="Roboto"/>
                <a:cs typeface="Roboto"/>
              </a:rPr>
              <a:t> </a:t>
            </a:r>
            <a:r>
              <a:rPr sz="1200" spc="5" dirty="0">
                <a:latin typeface="Roboto"/>
                <a:cs typeface="Roboto"/>
              </a:rPr>
              <a:t>3.Ma</a:t>
            </a:r>
            <a:r>
              <a:rPr lang="en-IN" sz="1200" spc="5" dirty="0" err="1">
                <a:latin typeface="Roboto"/>
                <a:cs typeface="Roboto"/>
              </a:rPr>
              <a:t>rc</a:t>
            </a:r>
            <a:r>
              <a:rPr sz="1200" spc="5" dirty="0">
                <a:latin typeface="Roboto"/>
                <a:cs typeface="Roboto"/>
              </a:rPr>
              <a:t>us</a:t>
            </a:r>
            <a:r>
              <a:rPr sz="1200" spc="45" dirty="0">
                <a:latin typeface="Roboto"/>
                <a:cs typeface="Roboto"/>
              </a:rPr>
              <a:t> </a:t>
            </a:r>
            <a:r>
              <a:rPr sz="1200" spc="-20" dirty="0">
                <a:latin typeface="Roboto"/>
                <a:cs typeface="Roboto"/>
              </a:rPr>
              <a:t>Raboy</a:t>
            </a:r>
            <a:r>
              <a:rPr sz="1200" dirty="0">
                <a:latin typeface="Roboto"/>
                <a:cs typeface="Roboto"/>
              </a:rPr>
              <a:t> </a:t>
            </a:r>
            <a:r>
              <a:rPr sz="1200" spc="-15" dirty="0">
                <a:latin typeface="Roboto"/>
                <a:cs typeface="Roboto"/>
              </a:rPr>
              <a:t>4.Jay</a:t>
            </a:r>
            <a:r>
              <a:rPr sz="1200" spc="15" dirty="0">
                <a:latin typeface="Roboto"/>
                <a:cs typeface="Roboto"/>
              </a:rPr>
              <a:t> </a:t>
            </a:r>
            <a:r>
              <a:rPr sz="1200" spc="10" dirty="0">
                <a:latin typeface="Roboto"/>
                <a:cs typeface="Roboto"/>
              </a:rPr>
              <a:t>Ka</a:t>
            </a:r>
            <a:r>
              <a:rPr lang="en-IN" sz="1200" spc="10" dirty="0">
                <a:latin typeface="Roboto"/>
                <a:cs typeface="Roboto"/>
              </a:rPr>
              <a:t>r</a:t>
            </a:r>
            <a:r>
              <a:rPr sz="1200" spc="10" dirty="0">
                <a:latin typeface="Roboto"/>
                <a:cs typeface="Roboto"/>
              </a:rPr>
              <a:t>as</a:t>
            </a:r>
            <a:r>
              <a:rPr sz="1200" spc="5" dirty="0">
                <a:latin typeface="Roboto"/>
                <a:cs typeface="Roboto"/>
              </a:rPr>
              <a:t> </a:t>
            </a:r>
            <a:r>
              <a:rPr sz="1200" spc="-15" dirty="0">
                <a:latin typeface="Roboto"/>
                <a:cs typeface="Roboto"/>
              </a:rPr>
              <a:t>5.Cathy</a:t>
            </a:r>
            <a:r>
              <a:rPr sz="1200" spc="-5" dirty="0">
                <a:latin typeface="Roboto"/>
                <a:cs typeface="Roboto"/>
              </a:rPr>
              <a:t> </a:t>
            </a:r>
            <a:r>
              <a:rPr sz="1200" spc="-20" dirty="0">
                <a:latin typeface="Roboto"/>
                <a:cs typeface="Roboto"/>
              </a:rPr>
              <a:t>Ga</a:t>
            </a:r>
            <a:r>
              <a:rPr lang="en-IN" sz="1200" spc="-20" dirty="0">
                <a:latin typeface="Roboto"/>
                <a:cs typeface="Roboto"/>
              </a:rPr>
              <a:t>r</a:t>
            </a:r>
            <a:r>
              <a:rPr sz="1200" spc="-20" dirty="0" err="1">
                <a:latin typeface="Roboto"/>
                <a:cs typeface="Roboto"/>
              </a:rPr>
              <a:t>cia</a:t>
            </a:r>
            <a:r>
              <a:rPr sz="1200" spc="-20" dirty="0">
                <a:latin typeface="Roboto"/>
                <a:cs typeface="Roboto"/>
              </a:rPr>
              <a:t>-Molina</a:t>
            </a:r>
            <a:endParaRPr sz="1200" dirty="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253" y="254361"/>
            <a:ext cx="6041618" cy="371275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505460"/>
            <a:ext cx="2439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/>
              <a:t>E</a:t>
            </a:r>
            <a:r>
              <a:rPr sz="2800" spc="-50" dirty="0"/>
              <a:t>D</a:t>
            </a:r>
            <a:r>
              <a:rPr sz="2800" spc="-5" dirty="0"/>
              <a:t>A</a:t>
            </a:r>
            <a:r>
              <a:rPr sz="2800" spc="-165" dirty="0"/>
              <a:t> </a:t>
            </a:r>
            <a:r>
              <a:rPr sz="2800" spc="-195" dirty="0"/>
              <a:t>(C</a:t>
            </a:r>
            <a:r>
              <a:rPr sz="2800" spc="-200" dirty="0"/>
              <a:t>ontd.</a:t>
            </a:r>
            <a:r>
              <a:rPr sz="2800" spc="-5" dirty="0"/>
              <a:t>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28091" y="1484481"/>
            <a:ext cx="4004310" cy="2234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14999"/>
              </a:lnSpc>
              <a:spcBef>
                <a:spcPts val="95"/>
              </a:spcBef>
              <a:buFont typeface="Tahoma"/>
              <a:buChar char="●"/>
              <a:tabLst>
                <a:tab pos="355600" algn="l"/>
              </a:tabLst>
            </a:pP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majority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of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shows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on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Netflix</a:t>
            </a:r>
            <a:r>
              <a:rPr sz="18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are</a:t>
            </a:r>
            <a:r>
              <a:rPr sz="18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created</a:t>
            </a:r>
            <a:r>
              <a:rPr sz="18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8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needs </a:t>
            </a:r>
            <a:r>
              <a:rPr sz="1800" spc="-6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45" dirty="0">
                <a:solidFill>
                  <a:srgbClr val="124F5C"/>
                </a:solidFill>
                <a:latin typeface="Verdana"/>
                <a:cs typeface="Verdana"/>
              </a:rPr>
              <a:t>adult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young</a:t>
            </a:r>
            <a:r>
              <a:rPr sz="1800" b="1" spc="5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adult </a:t>
            </a:r>
            <a:r>
              <a:rPr sz="1800" b="1" spc="-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population.</a:t>
            </a:r>
            <a:endParaRPr sz="1800">
              <a:latin typeface="Verdana"/>
              <a:cs typeface="Verdana"/>
            </a:endParaRPr>
          </a:p>
          <a:p>
            <a:pPr marL="355600" marR="14604" indent="-342900" algn="just">
              <a:lnSpc>
                <a:spcPct val="114999"/>
              </a:lnSpc>
              <a:buFont typeface="Tahoma"/>
              <a:buChar char="●"/>
              <a:tabLst>
                <a:tab pos="355600" algn="l"/>
              </a:tabLst>
            </a:pP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Netflix has greater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number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of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new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movies / 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TV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shows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than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old</a:t>
            </a:r>
            <a:r>
              <a:rPr sz="18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ones.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29911" y="2726435"/>
            <a:ext cx="4469892" cy="236524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68089" y="487372"/>
            <a:ext cx="4190864" cy="209763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505460"/>
            <a:ext cx="2439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/>
              <a:t>E</a:t>
            </a:r>
            <a:r>
              <a:rPr sz="2800" spc="-50" dirty="0"/>
              <a:t>D</a:t>
            </a:r>
            <a:r>
              <a:rPr sz="2800" spc="-5" dirty="0"/>
              <a:t>A</a:t>
            </a:r>
            <a:r>
              <a:rPr sz="2800" spc="-165" dirty="0"/>
              <a:t> </a:t>
            </a:r>
            <a:r>
              <a:rPr sz="2800" spc="-195" dirty="0"/>
              <a:t>(C</a:t>
            </a:r>
            <a:r>
              <a:rPr sz="2800" spc="-200" dirty="0"/>
              <a:t>ontd.</a:t>
            </a:r>
            <a:r>
              <a:rPr sz="2800" spc="-5" dirty="0"/>
              <a:t>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545" y="1206246"/>
            <a:ext cx="3888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Though</a:t>
            </a:r>
            <a:r>
              <a:rPr sz="1800" spc="1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there</a:t>
            </a:r>
            <a:r>
              <a:rPr sz="1800" spc="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was</a:t>
            </a:r>
            <a:r>
              <a:rPr sz="1800" spc="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decrease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7445" y="1480925"/>
            <a:ext cx="2522855" cy="6565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466725" algn="l"/>
                <a:tab pos="1088390" algn="l"/>
                <a:tab pos="2257425" algn="l"/>
              </a:tabLst>
            </a:pP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in	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the	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number	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  <a:tabLst>
                <a:tab pos="916305" algn="l"/>
                <a:tab pos="1300480" algn="l"/>
                <a:tab pos="2091055" algn="l"/>
              </a:tabLst>
            </a:pP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adde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d	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n	</a:t>
            </a:r>
            <a:r>
              <a:rPr sz="1800" b="1" spc="-180" dirty="0">
                <a:solidFill>
                  <a:srgbClr val="124F5C"/>
                </a:solidFill>
                <a:latin typeface="Verdana"/>
                <a:cs typeface="Verdana"/>
              </a:rPr>
              <a:t>2020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,	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th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11677" y="1480925"/>
            <a:ext cx="882015" cy="6565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420"/>
              </a:spcBef>
            </a:pP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tte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4545" y="2111756"/>
            <a:ext cx="3900170" cy="2550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4604" algn="just">
              <a:lnSpc>
                <a:spcPct val="114999"/>
              </a:lnSpc>
              <a:spcBef>
                <a:spcPts val="100"/>
              </a:spcBef>
            </a:pP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did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not 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exist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in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number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of </a:t>
            </a:r>
            <a:r>
              <a:rPr sz="1800" spc="-6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TV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shows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added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in the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same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25" dirty="0">
                <a:solidFill>
                  <a:srgbClr val="124F5C"/>
                </a:solidFill>
                <a:latin typeface="Verdana"/>
                <a:cs typeface="Verdana"/>
              </a:rPr>
              <a:t>year.</a:t>
            </a:r>
            <a:endParaRPr sz="1800">
              <a:latin typeface="Verdana"/>
              <a:cs typeface="Verdana"/>
            </a:endParaRPr>
          </a:p>
          <a:p>
            <a:pPr marL="354965" marR="5080" indent="-342900" algn="just">
              <a:lnSpc>
                <a:spcPct val="114999"/>
              </a:lnSpc>
              <a:buFont typeface="Tahoma"/>
              <a:buChar char="●"/>
              <a:tabLst>
                <a:tab pos="355600" algn="l"/>
              </a:tabLst>
            </a:pP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This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might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signal that 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Netflix 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as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800" b="1" spc="-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b="1" spc="-35" dirty="0">
                <a:solidFill>
                  <a:srgbClr val="124F5C"/>
                </a:solidFill>
                <a:latin typeface="Verdana"/>
                <a:cs typeface="Verdana"/>
              </a:rPr>
              <a:t>en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g  </a:t>
            </a:r>
            <a:r>
              <a:rPr sz="1800" b="1" spc="-30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sz="1800" b="1" spc="-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introducing</a:t>
            </a:r>
            <a:r>
              <a:rPr sz="1800" b="1" spc="5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more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TV 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series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its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platform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rather </a:t>
            </a:r>
            <a:r>
              <a:rPr sz="1800" spc="-6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than</a:t>
            </a:r>
            <a:r>
              <a:rPr sz="18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movies.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29911" y="2851402"/>
            <a:ext cx="4469892" cy="22265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87823" y="513587"/>
            <a:ext cx="4411980" cy="222351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31079" y="67056"/>
            <a:ext cx="4270375" cy="5006340"/>
            <a:chOff x="4831079" y="67056"/>
            <a:chExt cx="4270375" cy="50063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31079" y="2813302"/>
              <a:ext cx="4270248" cy="226009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1787" y="210311"/>
              <a:ext cx="3608832" cy="266090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0245" y="505460"/>
            <a:ext cx="2439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/>
              <a:t>E</a:t>
            </a:r>
            <a:r>
              <a:rPr sz="2800" spc="-50" dirty="0"/>
              <a:t>D</a:t>
            </a:r>
            <a:r>
              <a:rPr sz="2800" spc="-5" dirty="0"/>
              <a:t>A</a:t>
            </a:r>
            <a:r>
              <a:rPr sz="2800" spc="-165" dirty="0"/>
              <a:t> </a:t>
            </a:r>
            <a:r>
              <a:rPr sz="2800" spc="-195" dirty="0"/>
              <a:t>(C</a:t>
            </a:r>
            <a:r>
              <a:rPr sz="2800" spc="-200" dirty="0"/>
              <a:t>ontd.</a:t>
            </a:r>
            <a:r>
              <a:rPr sz="2800" spc="-5" dirty="0"/>
              <a:t>)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467359" y="1199870"/>
            <a:ext cx="4076700" cy="124968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395"/>
              </a:spcBef>
              <a:buFont typeface="Tahoma"/>
              <a:buChar char="●"/>
              <a:tabLst>
                <a:tab pos="393065" algn="l"/>
                <a:tab pos="393700" algn="l"/>
                <a:tab pos="2969260" algn="l"/>
              </a:tabLst>
            </a:pP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length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800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movies	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are</a:t>
            </a:r>
            <a:endParaRPr sz="1800">
              <a:latin typeface="Verdana"/>
              <a:cs typeface="Verdana"/>
            </a:endParaRPr>
          </a:p>
          <a:p>
            <a:pPr marL="391795">
              <a:lnSpc>
                <a:spcPct val="100000"/>
              </a:lnSpc>
              <a:spcBef>
                <a:spcPts val="300"/>
              </a:spcBef>
            </a:pP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almost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normally</a:t>
            </a:r>
            <a:r>
              <a:rPr sz="1800" b="1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distributed</a:t>
            </a:r>
            <a:r>
              <a:rPr sz="1800" spc="-5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391795" indent="-343535">
              <a:lnSpc>
                <a:spcPct val="100000"/>
              </a:lnSpc>
              <a:spcBef>
                <a:spcPts val="75"/>
              </a:spcBef>
              <a:buFont typeface="Tahoma"/>
              <a:buChar char="●"/>
              <a:tabLst>
                <a:tab pos="391795" algn="l"/>
                <a:tab pos="392430" algn="l"/>
                <a:tab pos="1461770" algn="l"/>
                <a:tab pos="1824355" algn="l"/>
                <a:tab pos="2352040" algn="l"/>
                <a:tab pos="2783205" algn="l"/>
                <a:tab pos="3646170" algn="l"/>
              </a:tabLst>
            </a:pP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Majority	of	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the	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TV	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shows	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are</a:t>
            </a:r>
            <a:endParaRPr sz="1800">
              <a:latin typeface="Verdana"/>
              <a:cs typeface="Verdana"/>
            </a:endParaRPr>
          </a:p>
          <a:p>
            <a:pPr marL="391795">
              <a:lnSpc>
                <a:spcPct val="100000"/>
              </a:lnSpc>
              <a:spcBef>
                <a:spcPts val="325"/>
              </a:spcBef>
            </a:pP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st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75" dirty="0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r>
              <a:rPr sz="1800" b="1" spc="-97" baseline="20833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baseline="20833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spc="52" baseline="20833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spc="-9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son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0500" y="2813302"/>
            <a:ext cx="4305300" cy="226009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053027"/>
            <a:ext cx="6985634" cy="7258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9085" marR="5080" indent="-287020">
              <a:lnSpc>
                <a:spcPct val="99600"/>
              </a:lnSpc>
              <a:spcBef>
                <a:spcPts val="11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5" dirty="0">
                <a:latin typeface="Roboto"/>
                <a:cs typeface="Roboto"/>
              </a:rPr>
              <a:t>P</a:t>
            </a:r>
            <a:r>
              <a:rPr lang="en-IN" sz="1400" spc="5" dirty="0">
                <a:latin typeface="Roboto"/>
                <a:cs typeface="Roboto"/>
              </a:rPr>
              <a:t>r</a:t>
            </a:r>
            <a:r>
              <a:rPr sz="1400" spc="5" dirty="0" err="1">
                <a:latin typeface="Roboto"/>
                <a:cs typeface="Roboto"/>
              </a:rPr>
              <a:t>oduction</a:t>
            </a:r>
            <a:r>
              <a:rPr sz="1400" spc="-10" dirty="0">
                <a:latin typeface="Roboto"/>
                <a:cs typeface="Roboto"/>
              </a:rPr>
              <a:t> </a:t>
            </a:r>
            <a:r>
              <a:rPr sz="1400" spc="15" dirty="0">
                <a:latin typeface="Roboto"/>
                <a:cs typeface="Roboto"/>
              </a:rPr>
              <a:t>of</a:t>
            </a:r>
            <a:r>
              <a:rPr sz="1400" spc="-20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tvshows</a:t>
            </a:r>
            <a:r>
              <a:rPr sz="1400" spc="10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and </a:t>
            </a:r>
            <a:r>
              <a:rPr sz="1400" spc="-5" dirty="0">
                <a:latin typeface="Roboto"/>
                <a:cs typeface="Roboto"/>
              </a:rPr>
              <a:t>movies</a:t>
            </a:r>
            <a:r>
              <a:rPr sz="1400" spc="-25" dirty="0">
                <a:latin typeface="Roboto"/>
                <a:cs typeface="Roboto"/>
              </a:rPr>
              <a:t> in</a:t>
            </a:r>
            <a:r>
              <a:rPr sz="1400" spc="10" dirty="0">
                <a:latin typeface="Roboto"/>
                <a:cs typeface="Roboto"/>
              </a:rPr>
              <a:t> </a:t>
            </a:r>
            <a:r>
              <a:rPr sz="1400" spc="-30" dirty="0">
                <a:latin typeface="Roboto"/>
                <a:cs typeface="Roboto"/>
              </a:rPr>
              <a:t>US</a:t>
            </a:r>
            <a:r>
              <a:rPr sz="1400" spc="5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is</a:t>
            </a:r>
            <a:r>
              <a:rPr sz="1400" spc="5" dirty="0">
                <a:latin typeface="Roboto"/>
                <a:cs typeface="Roboto"/>
              </a:rPr>
              <a:t> </a:t>
            </a:r>
            <a:r>
              <a:rPr sz="1400" spc="10" dirty="0" err="1">
                <a:latin typeface="Roboto"/>
                <a:cs typeface="Roboto"/>
              </a:rPr>
              <a:t>highe</a:t>
            </a:r>
            <a:r>
              <a:rPr lang="en-IN" sz="1400" spc="10" dirty="0">
                <a:latin typeface="Roboto"/>
                <a:cs typeface="Roboto"/>
              </a:rPr>
              <a:t>r</a:t>
            </a:r>
            <a:r>
              <a:rPr sz="1400" spc="5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than</a:t>
            </a:r>
            <a:r>
              <a:rPr sz="1400" spc="5" dirty="0">
                <a:latin typeface="Roboto"/>
                <a:cs typeface="Roboto"/>
              </a:rPr>
              <a:t> </a:t>
            </a:r>
            <a:r>
              <a:rPr sz="1400" spc="15" dirty="0" err="1">
                <a:latin typeface="Roboto"/>
                <a:cs typeface="Roboto"/>
              </a:rPr>
              <a:t>othe</a:t>
            </a:r>
            <a:r>
              <a:rPr lang="en-IN" sz="1400" spc="15" dirty="0">
                <a:latin typeface="Roboto"/>
                <a:cs typeface="Roboto"/>
              </a:rPr>
              <a:t>r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count</a:t>
            </a:r>
            <a:r>
              <a:rPr lang="en-IN" sz="1400" dirty="0">
                <a:latin typeface="Roboto"/>
                <a:cs typeface="Roboto"/>
              </a:rPr>
              <a:t>r</a:t>
            </a:r>
            <a:r>
              <a:rPr sz="1400" dirty="0" err="1">
                <a:latin typeface="Roboto"/>
                <a:cs typeface="Roboto"/>
              </a:rPr>
              <a:t>ies.P</a:t>
            </a:r>
            <a:r>
              <a:rPr lang="en-IN" sz="1400" dirty="0">
                <a:latin typeface="Roboto"/>
                <a:cs typeface="Roboto"/>
              </a:rPr>
              <a:t>r</a:t>
            </a:r>
            <a:r>
              <a:rPr sz="1400" dirty="0" err="1">
                <a:latin typeface="Roboto"/>
                <a:cs typeface="Roboto"/>
              </a:rPr>
              <a:t>oduction</a:t>
            </a:r>
            <a:r>
              <a:rPr sz="1400" spc="10" dirty="0">
                <a:latin typeface="Roboto"/>
                <a:cs typeface="Roboto"/>
              </a:rPr>
              <a:t> </a:t>
            </a:r>
            <a:r>
              <a:rPr sz="1400" spc="15" dirty="0">
                <a:latin typeface="Roboto"/>
                <a:cs typeface="Roboto"/>
              </a:rPr>
              <a:t>of </a:t>
            </a:r>
            <a:r>
              <a:rPr sz="1400" spc="-335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tvshows is </a:t>
            </a:r>
            <a:r>
              <a:rPr sz="1400" spc="-10" dirty="0">
                <a:latin typeface="Roboto"/>
                <a:cs typeface="Roboto"/>
              </a:rPr>
              <a:t>less </a:t>
            </a:r>
            <a:r>
              <a:rPr sz="1400" spc="-20" dirty="0">
                <a:latin typeface="Roboto"/>
                <a:cs typeface="Roboto"/>
              </a:rPr>
              <a:t>in </a:t>
            </a:r>
            <a:r>
              <a:rPr sz="1400" spc="-15" dirty="0">
                <a:latin typeface="Roboto"/>
                <a:cs typeface="Roboto"/>
              </a:rPr>
              <a:t>many </a:t>
            </a:r>
            <a:r>
              <a:rPr sz="1400" dirty="0">
                <a:latin typeface="Roboto"/>
                <a:cs typeface="Roboto"/>
              </a:rPr>
              <a:t>count</a:t>
            </a:r>
            <a:r>
              <a:rPr lang="en-IN" sz="1400" dirty="0">
                <a:latin typeface="Roboto"/>
                <a:cs typeface="Roboto"/>
              </a:rPr>
              <a:t>r</a:t>
            </a:r>
            <a:r>
              <a:rPr sz="1400" dirty="0" err="1">
                <a:latin typeface="Roboto"/>
                <a:cs typeface="Roboto"/>
              </a:rPr>
              <a:t>ies</a:t>
            </a:r>
            <a:r>
              <a:rPr sz="1400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but japan </a:t>
            </a:r>
            <a:r>
              <a:rPr sz="1400" spc="-10" dirty="0">
                <a:latin typeface="Roboto"/>
                <a:cs typeface="Roboto"/>
              </a:rPr>
              <a:t>and </a:t>
            </a:r>
            <a:r>
              <a:rPr sz="1400" spc="-15" dirty="0">
                <a:latin typeface="Roboto"/>
                <a:cs typeface="Roboto"/>
              </a:rPr>
              <a:t>south </a:t>
            </a:r>
            <a:r>
              <a:rPr sz="1400" spc="20" dirty="0">
                <a:latin typeface="Roboto"/>
                <a:cs typeface="Roboto"/>
              </a:rPr>
              <a:t>ko</a:t>
            </a:r>
            <a:r>
              <a:rPr lang="en-IN" sz="1400" spc="20" dirty="0">
                <a:latin typeface="Roboto"/>
                <a:cs typeface="Roboto"/>
              </a:rPr>
              <a:t>r</a:t>
            </a:r>
            <a:r>
              <a:rPr sz="1400" spc="20" dirty="0" err="1">
                <a:latin typeface="Roboto"/>
                <a:cs typeface="Roboto"/>
              </a:rPr>
              <a:t>ea</a:t>
            </a:r>
            <a:r>
              <a:rPr sz="1400" spc="20" dirty="0">
                <a:latin typeface="Roboto"/>
                <a:cs typeface="Roboto"/>
              </a:rPr>
              <a:t> </a:t>
            </a:r>
            <a:r>
              <a:rPr sz="1400" spc="40" dirty="0">
                <a:latin typeface="Roboto"/>
                <a:cs typeface="Roboto"/>
              </a:rPr>
              <a:t>a</a:t>
            </a:r>
            <a:r>
              <a:rPr lang="en-IN" sz="1400" spc="40" dirty="0">
                <a:latin typeface="Roboto"/>
                <a:cs typeface="Roboto"/>
              </a:rPr>
              <a:t>r</a:t>
            </a:r>
            <a:r>
              <a:rPr sz="1400" spc="40" dirty="0">
                <a:latin typeface="Roboto"/>
                <a:cs typeface="Roboto"/>
              </a:rPr>
              <a:t>e </a:t>
            </a:r>
            <a:r>
              <a:rPr sz="1400" spc="-5" dirty="0">
                <a:latin typeface="Roboto"/>
                <a:cs typeface="Roboto"/>
              </a:rPr>
              <a:t>seems </a:t>
            </a:r>
            <a:r>
              <a:rPr sz="1400" spc="-10" dirty="0">
                <a:latin typeface="Roboto"/>
                <a:cs typeface="Roboto"/>
              </a:rPr>
              <a:t>to </a:t>
            </a:r>
            <a:r>
              <a:rPr sz="1400" dirty="0">
                <a:latin typeface="Roboto"/>
                <a:cs typeface="Roboto"/>
              </a:rPr>
              <a:t>be </a:t>
            </a:r>
            <a:r>
              <a:rPr sz="1400" spc="5" dirty="0">
                <a:latin typeface="Roboto"/>
                <a:cs typeface="Roboto"/>
              </a:rPr>
              <a:t> int</a:t>
            </a:r>
            <a:r>
              <a:rPr lang="en-IN" sz="1400" spc="5" dirty="0">
                <a:latin typeface="Roboto"/>
                <a:cs typeface="Roboto"/>
              </a:rPr>
              <a:t>er</a:t>
            </a:r>
            <a:r>
              <a:rPr sz="1400" spc="5" dirty="0" err="1">
                <a:latin typeface="Roboto"/>
                <a:cs typeface="Roboto"/>
              </a:rPr>
              <a:t>ested</a:t>
            </a:r>
            <a:r>
              <a:rPr sz="1400" spc="-30" dirty="0">
                <a:latin typeface="Roboto"/>
                <a:cs typeface="Roboto"/>
              </a:rPr>
              <a:t> </a:t>
            </a:r>
            <a:r>
              <a:rPr sz="1400" spc="-25" dirty="0">
                <a:latin typeface="Roboto"/>
                <a:cs typeface="Roboto"/>
              </a:rPr>
              <a:t>in</a:t>
            </a:r>
            <a:r>
              <a:rPr sz="1400" dirty="0">
                <a:latin typeface="Roboto"/>
                <a:cs typeface="Roboto"/>
              </a:rPr>
              <a:t> p</a:t>
            </a:r>
            <a:r>
              <a:rPr lang="en-IN" sz="1400" dirty="0">
                <a:latin typeface="Roboto"/>
                <a:cs typeface="Roboto"/>
              </a:rPr>
              <a:t>r</a:t>
            </a:r>
            <a:r>
              <a:rPr sz="1400" dirty="0" err="1">
                <a:latin typeface="Roboto"/>
                <a:cs typeface="Roboto"/>
              </a:rPr>
              <a:t>oduction</a:t>
            </a:r>
            <a:r>
              <a:rPr sz="1400" spc="-10" dirty="0">
                <a:latin typeface="Roboto"/>
                <a:cs typeface="Roboto"/>
              </a:rPr>
              <a:t> </a:t>
            </a:r>
            <a:r>
              <a:rPr sz="1400" spc="10" dirty="0">
                <a:latin typeface="Roboto"/>
                <a:cs typeface="Roboto"/>
              </a:rPr>
              <a:t>of</a:t>
            </a:r>
            <a:r>
              <a:rPr sz="1400" spc="5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tvshows</a:t>
            </a:r>
            <a:r>
              <a:rPr sz="1400" spc="5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than</a:t>
            </a:r>
            <a:r>
              <a:rPr sz="1400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movies</a:t>
            </a:r>
            <a:r>
              <a:rPr sz="1800" spc="-10" dirty="0">
                <a:solidFill>
                  <a:srgbClr val="D4D4D4"/>
                </a:solidFill>
                <a:latin typeface="Roboto"/>
                <a:cs typeface="Roboto"/>
              </a:rPr>
              <a:t>.</a:t>
            </a:r>
            <a:endParaRPr sz="1800" dirty="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577" y="86413"/>
            <a:ext cx="6456443" cy="393282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505460"/>
            <a:ext cx="3863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0" dirty="0"/>
              <a:t>Fea</a:t>
            </a:r>
            <a:r>
              <a:rPr sz="2800" spc="-105" dirty="0"/>
              <a:t>tu</a:t>
            </a:r>
            <a:r>
              <a:rPr sz="2800" spc="-100" dirty="0"/>
              <a:t>r</a:t>
            </a:r>
            <a:r>
              <a:rPr sz="2800" spc="-5" dirty="0"/>
              <a:t>e</a:t>
            </a:r>
            <a:r>
              <a:rPr sz="2800" spc="-275" dirty="0"/>
              <a:t> </a:t>
            </a:r>
            <a:r>
              <a:rPr sz="2800" spc="-90" dirty="0"/>
              <a:t>Engin</a:t>
            </a:r>
            <a:r>
              <a:rPr sz="2800" spc="-85" dirty="0"/>
              <a:t>ee</a:t>
            </a:r>
            <a:r>
              <a:rPr sz="2800" spc="-80" dirty="0"/>
              <a:t>r</a:t>
            </a:r>
            <a:r>
              <a:rPr sz="2800" spc="-75" dirty="0"/>
              <a:t>in</a:t>
            </a:r>
            <a:r>
              <a:rPr sz="2800" spc="-5" dirty="0"/>
              <a:t>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545" y="1199870"/>
            <a:ext cx="8187055" cy="318579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95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Clusters</a:t>
            </a:r>
            <a:r>
              <a:rPr sz="1800" b="1" spc="-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are</a:t>
            </a:r>
            <a:r>
              <a:rPr sz="1800" b="1" spc="-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45" dirty="0">
                <a:solidFill>
                  <a:srgbClr val="124F5C"/>
                </a:solidFill>
                <a:latin typeface="Verdana"/>
                <a:cs typeface="Verdana"/>
              </a:rPr>
              <a:t>built</a:t>
            </a:r>
            <a:r>
              <a:rPr sz="1800" b="1" spc="-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based</a:t>
            </a:r>
            <a:r>
              <a:rPr sz="1800" b="1" spc="-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25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sz="1800" b="1" spc="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3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b="1" spc="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attributes:</a:t>
            </a:r>
            <a:r>
              <a:rPr sz="1800" b="1" spc="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Director,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124F5C"/>
                </a:solidFill>
                <a:latin typeface="Verdana"/>
                <a:cs typeface="Verdana"/>
              </a:rPr>
              <a:t>Cast,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Country,</a:t>
            </a:r>
            <a:endParaRPr sz="18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300"/>
              </a:spcBef>
            </a:pP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ist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ed</a:t>
            </a:r>
            <a:r>
              <a:rPr sz="18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(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en</a:t>
            </a:r>
            <a:r>
              <a:rPr sz="1800" spc="-90" dirty="0">
                <a:solidFill>
                  <a:srgbClr val="124F5C"/>
                </a:solidFill>
                <a:latin typeface="Verdana"/>
                <a:cs typeface="Verdana"/>
              </a:rPr>
              <a:t>res)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800" spc="-4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an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sc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ri</a:t>
            </a:r>
            <a:r>
              <a:rPr sz="1800" spc="8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05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ep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spc="-2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b="1" spc="-105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b="1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b="1" spc="-1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2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170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800" b="1" spc="-2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oc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12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spc="-12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b="1" spc="-35" dirty="0">
                <a:solidFill>
                  <a:srgbClr val="124F5C"/>
                </a:solidFill>
                <a:latin typeface="Verdana"/>
                <a:cs typeface="Verdana"/>
              </a:rPr>
              <a:t>ng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812800" lvl="1" indent="-318135">
              <a:lnSpc>
                <a:spcPct val="100000"/>
              </a:lnSpc>
              <a:spcBef>
                <a:spcPts val="1900"/>
              </a:spcBef>
              <a:buFont typeface="Tahoma"/>
              <a:buChar char="○"/>
              <a:tabLst>
                <a:tab pos="812165" algn="l"/>
                <a:tab pos="813435" algn="l"/>
              </a:tabLst>
            </a:pP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vi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non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asc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cha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ac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ers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124F5C"/>
              </a:buClr>
              <a:buFont typeface="Tahoma"/>
              <a:buChar char="○"/>
            </a:pPr>
            <a:endParaRPr sz="1450">
              <a:latin typeface="Verdana"/>
              <a:cs typeface="Verdana"/>
            </a:endParaRPr>
          </a:p>
          <a:p>
            <a:pPr marL="812800" lvl="1" indent="-318135">
              <a:lnSpc>
                <a:spcPct val="100000"/>
              </a:lnSpc>
              <a:buFont typeface="Tahoma"/>
              <a:buChar char="○"/>
              <a:tabLst>
                <a:tab pos="812165" algn="l"/>
                <a:tab pos="813435" algn="l"/>
              </a:tabLst>
            </a:pP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7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sto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20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an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-10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7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we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rca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124F5C"/>
              </a:buClr>
              <a:buFont typeface="Tahoma"/>
              <a:buChar char="○"/>
            </a:pPr>
            <a:endParaRPr sz="1450">
              <a:latin typeface="Verdana"/>
              <a:cs typeface="Verdana"/>
            </a:endParaRPr>
          </a:p>
          <a:p>
            <a:pPr marL="812800" lvl="1" indent="-318135">
              <a:lnSpc>
                <a:spcPct val="100000"/>
              </a:lnSpc>
              <a:buFont typeface="Tahoma"/>
              <a:buChar char="○"/>
              <a:tabLst>
                <a:tab pos="812165" algn="l"/>
                <a:tab pos="813435" algn="l"/>
              </a:tabLst>
            </a:pP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7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400" spc="55" dirty="0">
                <a:solidFill>
                  <a:srgbClr val="124F5C"/>
                </a:solidFill>
                <a:latin typeface="Verdana"/>
                <a:cs typeface="Verdana"/>
              </a:rPr>
              <a:t>unc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ks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124F5C"/>
              </a:buClr>
              <a:buFont typeface="Tahoma"/>
              <a:buChar char="○"/>
            </a:pPr>
            <a:endParaRPr sz="1450">
              <a:latin typeface="Verdana"/>
              <a:cs typeface="Verdana"/>
            </a:endParaRPr>
          </a:p>
          <a:p>
            <a:pPr marL="812800" lvl="1" indent="-318135">
              <a:lnSpc>
                <a:spcPct val="100000"/>
              </a:lnSpc>
              <a:buFont typeface="Tahoma"/>
              <a:buChar char="○"/>
              <a:tabLst>
                <a:tab pos="812165" algn="l"/>
                <a:tab pos="813435" algn="l"/>
              </a:tabLst>
            </a:pP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Lemmatization,</a:t>
            </a:r>
            <a:r>
              <a:rPr sz="14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tokenization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4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text</a:t>
            </a:r>
            <a:r>
              <a:rPr sz="14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vectorization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124F5C"/>
              </a:buClr>
              <a:buFont typeface="Tahoma"/>
              <a:buChar char="○"/>
            </a:pPr>
            <a:endParaRPr sz="1450">
              <a:latin typeface="Verdana"/>
              <a:cs typeface="Verdana"/>
            </a:endParaRPr>
          </a:p>
          <a:p>
            <a:pPr marL="812800" lvl="1" indent="-318135">
              <a:lnSpc>
                <a:spcPct val="100000"/>
              </a:lnSpc>
              <a:buFont typeface="Tahoma"/>
              <a:buChar char="○"/>
              <a:tabLst>
                <a:tab pos="812165" algn="l"/>
                <a:tab pos="813435" algn="l"/>
              </a:tabLst>
            </a:pPr>
            <a:r>
              <a:rPr sz="1400" spc="8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me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ion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400" spc="-2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5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7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85" dirty="0">
                <a:solidFill>
                  <a:srgbClr val="124F5C"/>
                </a:solidFill>
                <a:latin typeface="Verdana"/>
                <a:cs typeface="Verdana"/>
              </a:rPr>
              <a:t>PC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505460"/>
            <a:ext cx="54698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90" dirty="0"/>
              <a:t>Feature</a:t>
            </a:r>
            <a:r>
              <a:rPr sz="2800" spc="-270" dirty="0"/>
              <a:t> </a:t>
            </a:r>
            <a:r>
              <a:rPr sz="2800" spc="-80" dirty="0"/>
              <a:t>Engineering</a:t>
            </a:r>
            <a:r>
              <a:rPr sz="2800" spc="-185" dirty="0"/>
              <a:t> </a:t>
            </a:r>
            <a:r>
              <a:rPr sz="2800" spc="-175" dirty="0"/>
              <a:t>(Contd.)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351914" y="2076704"/>
            <a:ext cx="539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24F5C"/>
                </a:solidFill>
                <a:latin typeface="Cambria Math"/>
                <a:cs typeface="Cambria Math"/>
              </a:rPr>
              <a:t>𝑻𝑭</a:t>
            </a:r>
            <a:r>
              <a:rPr sz="1800" spc="-55" dirty="0">
                <a:solidFill>
                  <a:srgbClr val="124F5C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124F5C"/>
                </a:solidFill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2353" y="1199870"/>
            <a:ext cx="8237855" cy="100076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42265" indent="-342265">
              <a:lnSpc>
                <a:spcPct val="100000"/>
              </a:lnSpc>
              <a:spcBef>
                <a:spcPts val="395"/>
              </a:spcBef>
              <a:buFont typeface="Tahoma"/>
              <a:buChar char="●"/>
              <a:tabLst>
                <a:tab pos="342265" algn="l"/>
                <a:tab pos="355600" algn="l"/>
                <a:tab pos="1976755" algn="l"/>
                <a:tab pos="3334385" algn="l"/>
                <a:tab pos="4291965" algn="l"/>
                <a:tab pos="5662295" algn="l"/>
                <a:tab pos="7094855" algn="l"/>
              </a:tabLst>
            </a:pP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TFIDF</a:t>
            </a:r>
            <a:r>
              <a:rPr sz="1800" b="1" spc="2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124F5C"/>
                </a:solidFill>
                <a:latin typeface="Verdana"/>
                <a:cs typeface="Verdana"/>
              </a:rPr>
              <a:t>(Term	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Frequency	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Inverse	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Document	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Frequency)	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vectorizer</a:t>
            </a:r>
            <a:endParaRPr sz="1800">
              <a:latin typeface="Verdana"/>
              <a:cs typeface="Verdana"/>
            </a:endParaRPr>
          </a:p>
          <a:p>
            <a:pPr marR="3655060" algn="ctr">
              <a:lnSpc>
                <a:spcPct val="100000"/>
              </a:lnSpc>
              <a:spcBef>
                <a:spcPts val="300"/>
              </a:spcBef>
            </a:pP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229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us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ct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ri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z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451484" algn="ctr">
              <a:lnSpc>
                <a:spcPct val="100000"/>
              </a:lnSpc>
              <a:spcBef>
                <a:spcPts val="605"/>
              </a:spcBef>
            </a:pPr>
            <a:r>
              <a:rPr sz="1800" b="1" spc="-35" dirty="0">
                <a:solidFill>
                  <a:srgbClr val="124F5C"/>
                </a:solidFill>
                <a:latin typeface="Verdana"/>
                <a:cs typeface="Verdana"/>
              </a:rPr>
              <a:t>Nu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b="1" spc="-2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800" b="1" spc="-9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20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b="1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ti</a:t>
            </a:r>
            <a:r>
              <a:rPr sz="1800" b="1" spc="-45" dirty="0">
                <a:solidFill>
                  <a:srgbClr val="124F5C"/>
                </a:solidFill>
                <a:latin typeface="Verdana"/>
                <a:cs typeface="Verdana"/>
              </a:rPr>
              <a:t>me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spc="-2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er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b="1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2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b="1" spc="-3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114" dirty="0">
                <a:solidFill>
                  <a:srgbClr val="124F5C"/>
                </a:solidFill>
                <a:latin typeface="Verdana"/>
                <a:cs typeface="Verdana"/>
              </a:rPr>
              <a:t>ar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spc="-2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b="1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2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25" dirty="0">
                <a:solidFill>
                  <a:srgbClr val="124F5C"/>
                </a:solidFill>
                <a:latin typeface="Verdana"/>
                <a:cs typeface="Verdana"/>
              </a:rPr>
              <a:t>do</a:t>
            </a:r>
            <a:r>
              <a:rPr sz="1800" b="1" spc="-3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b="1" spc="-2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800" b="1" spc="-3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b="1" spc="-45" dirty="0">
                <a:solidFill>
                  <a:srgbClr val="124F5C"/>
                </a:solidFill>
                <a:latin typeface="Verdana"/>
                <a:cs typeface="Verdana"/>
              </a:rPr>
              <a:t>en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04060" y="2249422"/>
            <a:ext cx="5661660" cy="15240"/>
          </a:xfrm>
          <a:custGeom>
            <a:avLst/>
            <a:gdLst/>
            <a:ahLst/>
            <a:cxnLst/>
            <a:rect l="l" t="t" r="r" b="b"/>
            <a:pathLst>
              <a:path w="5661659" h="15239">
                <a:moveTo>
                  <a:pt x="5661660" y="0"/>
                </a:moveTo>
                <a:lnTo>
                  <a:pt x="0" y="0"/>
                </a:lnTo>
                <a:lnTo>
                  <a:pt x="0" y="15241"/>
                </a:lnTo>
                <a:lnTo>
                  <a:pt x="5661660" y="15241"/>
                </a:lnTo>
                <a:lnTo>
                  <a:pt x="5661660" y="0"/>
                </a:lnTo>
                <a:close/>
              </a:path>
            </a:pathLst>
          </a:custGeom>
          <a:solidFill>
            <a:srgbClr val="124F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49829" y="2233422"/>
            <a:ext cx="4763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b="1" spc="-1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35" dirty="0">
                <a:solidFill>
                  <a:srgbClr val="124F5C"/>
                </a:solidFill>
                <a:latin typeface="Verdana"/>
                <a:cs typeface="Verdana"/>
              </a:rPr>
              <a:t>nu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b="1" spc="-35" dirty="0">
                <a:solidFill>
                  <a:srgbClr val="124F5C"/>
                </a:solidFill>
                <a:latin typeface="Verdana"/>
                <a:cs typeface="Verdana"/>
              </a:rPr>
              <a:t>be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20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b="1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spc="-10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9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2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spc="-2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b="1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spc="-3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3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oc</a:t>
            </a:r>
            <a:r>
              <a:rPr sz="1800" b="1" spc="-35" dirty="0">
                <a:solidFill>
                  <a:srgbClr val="124F5C"/>
                </a:solidFill>
                <a:latin typeface="Verdana"/>
                <a:cs typeface="Verdana"/>
              </a:rPr>
              <a:t>ume</a:t>
            </a:r>
            <a:r>
              <a:rPr sz="1800" b="1" spc="-2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1638" y="2734182"/>
            <a:ext cx="1214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24F5C"/>
                </a:solidFill>
                <a:latin typeface="Cambria Math"/>
                <a:cs typeface="Cambria Math"/>
              </a:rPr>
              <a:t>𝑰𝑫𝑭</a:t>
            </a:r>
            <a:r>
              <a:rPr sz="1800" spc="35" dirty="0">
                <a:solidFill>
                  <a:srgbClr val="124F5C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124F5C"/>
                </a:solidFill>
                <a:latin typeface="Cambria Math"/>
                <a:cs typeface="Cambria Math"/>
              </a:rPr>
              <a:t>=</a:t>
            </a:r>
            <a:r>
              <a:rPr sz="1800" spc="40" dirty="0">
                <a:solidFill>
                  <a:srgbClr val="124F5C"/>
                </a:solidFill>
                <a:latin typeface="Cambria Math"/>
                <a:cs typeface="Cambria Math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Cambria Math"/>
                <a:cs typeface="Cambria Math"/>
              </a:rPr>
              <a:t>𝐥𝐨𝐠</a:t>
            </a:r>
            <a:r>
              <a:rPr sz="1950" spc="15" baseline="-12820" dirty="0">
                <a:solidFill>
                  <a:srgbClr val="124F5C"/>
                </a:solidFill>
                <a:latin typeface="Cambria Math"/>
                <a:cs typeface="Cambria Math"/>
              </a:rPr>
              <a:t>𝒆</a:t>
            </a:r>
            <a:endParaRPr sz="1950" baseline="-1282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73096" y="2622803"/>
            <a:ext cx="4876800" cy="583565"/>
          </a:xfrm>
          <a:custGeom>
            <a:avLst/>
            <a:gdLst/>
            <a:ahLst/>
            <a:cxnLst/>
            <a:rect l="l" t="t" r="r" b="b"/>
            <a:pathLst>
              <a:path w="4876800" h="583564">
                <a:moveTo>
                  <a:pt x="105029" y="8382"/>
                </a:moveTo>
                <a:lnTo>
                  <a:pt x="58674" y="48895"/>
                </a:lnTo>
                <a:lnTo>
                  <a:pt x="26924" y="117221"/>
                </a:lnTo>
                <a:lnTo>
                  <a:pt x="15113" y="157353"/>
                </a:lnTo>
                <a:lnTo>
                  <a:pt x="6731" y="199771"/>
                </a:lnTo>
                <a:lnTo>
                  <a:pt x="1651" y="244475"/>
                </a:lnTo>
                <a:lnTo>
                  <a:pt x="0" y="291592"/>
                </a:lnTo>
                <a:lnTo>
                  <a:pt x="1651" y="337820"/>
                </a:lnTo>
                <a:lnTo>
                  <a:pt x="6731" y="382270"/>
                </a:lnTo>
                <a:lnTo>
                  <a:pt x="15113" y="424688"/>
                </a:lnTo>
                <a:lnTo>
                  <a:pt x="26924" y="465328"/>
                </a:lnTo>
                <a:lnTo>
                  <a:pt x="41656" y="502412"/>
                </a:lnTo>
                <a:lnTo>
                  <a:pt x="78105" y="561467"/>
                </a:lnTo>
                <a:lnTo>
                  <a:pt x="99822" y="583565"/>
                </a:lnTo>
                <a:lnTo>
                  <a:pt x="105029" y="575310"/>
                </a:lnTo>
                <a:lnTo>
                  <a:pt x="86360" y="552958"/>
                </a:lnTo>
                <a:lnTo>
                  <a:pt x="69977" y="526034"/>
                </a:lnTo>
                <a:lnTo>
                  <a:pt x="43942" y="458597"/>
                </a:lnTo>
                <a:lnTo>
                  <a:pt x="34544" y="419481"/>
                </a:lnTo>
                <a:lnTo>
                  <a:pt x="27813" y="378587"/>
                </a:lnTo>
                <a:lnTo>
                  <a:pt x="23876" y="335915"/>
                </a:lnTo>
                <a:lnTo>
                  <a:pt x="22479" y="291465"/>
                </a:lnTo>
                <a:lnTo>
                  <a:pt x="23876" y="246380"/>
                </a:lnTo>
                <a:lnTo>
                  <a:pt x="27940" y="203327"/>
                </a:lnTo>
                <a:lnTo>
                  <a:pt x="34671" y="162433"/>
                </a:lnTo>
                <a:lnTo>
                  <a:pt x="44069" y="123698"/>
                </a:lnTo>
                <a:lnTo>
                  <a:pt x="69977" y="57404"/>
                </a:lnTo>
                <a:lnTo>
                  <a:pt x="86360" y="30734"/>
                </a:lnTo>
                <a:lnTo>
                  <a:pt x="105029" y="8382"/>
                </a:lnTo>
                <a:close/>
              </a:path>
              <a:path w="4876800" h="583564">
                <a:moveTo>
                  <a:pt x="4764405" y="283959"/>
                </a:moveTo>
                <a:lnTo>
                  <a:pt x="112268" y="283959"/>
                </a:lnTo>
                <a:lnTo>
                  <a:pt x="112268" y="299212"/>
                </a:lnTo>
                <a:lnTo>
                  <a:pt x="4764405" y="299212"/>
                </a:lnTo>
                <a:lnTo>
                  <a:pt x="4764405" y="283959"/>
                </a:lnTo>
                <a:close/>
              </a:path>
              <a:path w="4876800" h="583564">
                <a:moveTo>
                  <a:pt x="4876800" y="291465"/>
                </a:moveTo>
                <a:lnTo>
                  <a:pt x="4875149" y="244475"/>
                </a:lnTo>
                <a:lnTo>
                  <a:pt x="4870069" y="199771"/>
                </a:lnTo>
                <a:lnTo>
                  <a:pt x="4861687" y="157353"/>
                </a:lnTo>
                <a:lnTo>
                  <a:pt x="4849876" y="117221"/>
                </a:lnTo>
                <a:lnTo>
                  <a:pt x="4835271" y="80645"/>
                </a:lnTo>
                <a:lnTo>
                  <a:pt x="4798822" y="22098"/>
                </a:lnTo>
                <a:lnTo>
                  <a:pt x="4777105" y="0"/>
                </a:lnTo>
                <a:lnTo>
                  <a:pt x="4771771" y="8382"/>
                </a:lnTo>
                <a:lnTo>
                  <a:pt x="4790313" y="30734"/>
                </a:lnTo>
                <a:lnTo>
                  <a:pt x="4806696" y="57404"/>
                </a:lnTo>
                <a:lnTo>
                  <a:pt x="4832731" y="123698"/>
                </a:lnTo>
                <a:lnTo>
                  <a:pt x="4842129" y="162433"/>
                </a:lnTo>
                <a:lnTo>
                  <a:pt x="4848860" y="203327"/>
                </a:lnTo>
                <a:lnTo>
                  <a:pt x="4852924" y="246380"/>
                </a:lnTo>
                <a:lnTo>
                  <a:pt x="4854321" y="291592"/>
                </a:lnTo>
                <a:lnTo>
                  <a:pt x="4852924" y="335915"/>
                </a:lnTo>
                <a:lnTo>
                  <a:pt x="4848860" y="378587"/>
                </a:lnTo>
                <a:lnTo>
                  <a:pt x="4842256" y="419481"/>
                </a:lnTo>
                <a:lnTo>
                  <a:pt x="4832858" y="458597"/>
                </a:lnTo>
                <a:lnTo>
                  <a:pt x="4806823" y="526034"/>
                </a:lnTo>
                <a:lnTo>
                  <a:pt x="4771771" y="575310"/>
                </a:lnTo>
                <a:lnTo>
                  <a:pt x="4777105" y="583565"/>
                </a:lnTo>
                <a:lnTo>
                  <a:pt x="4818253" y="534416"/>
                </a:lnTo>
                <a:lnTo>
                  <a:pt x="4849876" y="465328"/>
                </a:lnTo>
                <a:lnTo>
                  <a:pt x="4861687" y="424688"/>
                </a:lnTo>
                <a:lnTo>
                  <a:pt x="4870069" y="382270"/>
                </a:lnTo>
                <a:lnTo>
                  <a:pt x="4875149" y="337820"/>
                </a:lnTo>
                <a:lnTo>
                  <a:pt x="4876800" y="291465"/>
                </a:lnTo>
                <a:close/>
              </a:path>
            </a:pathLst>
          </a:custGeom>
          <a:solidFill>
            <a:srgbClr val="124F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72917" y="2479675"/>
            <a:ext cx="4668520" cy="678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55320">
              <a:lnSpc>
                <a:spcPct val="118900"/>
              </a:lnSpc>
              <a:spcBef>
                <a:spcPts val="100"/>
              </a:spcBef>
            </a:pPr>
            <a:r>
              <a:rPr sz="1800" b="1" spc="-2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ta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b="1" spc="-1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35" dirty="0">
                <a:solidFill>
                  <a:srgbClr val="124F5C"/>
                </a:solidFill>
                <a:latin typeface="Verdana"/>
                <a:cs typeface="Verdana"/>
              </a:rPr>
              <a:t>numb</a:t>
            </a:r>
            <a:r>
              <a:rPr sz="1800" b="1" spc="-9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b="1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25" dirty="0">
                <a:solidFill>
                  <a:srgbClr val="124F5C"/>
                </a:solidFill>
                <a:latin typeface="Verdana"/>
                <a:cs typeface="Verdana"/>
              </a:rPr>
              <a:t>do</a:t>
            </a:r>
            <a:r>
              <a:rPr sz="1800" b="1" spc="-2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b="1" spc="-2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800" b="1" spc="-3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3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s  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umbe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b="1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do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um</a:t>
            </a:r>
            <a:r>
              <a:rPr sz="1800" b="1" spc="-4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it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b="1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er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b="1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b="1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it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4545" y="3155168"/>
            <a:ext cx="6344285" cy="65913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996565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solidFill>
                  <a:srgbClr val="124F5C"/>
                </a:solidFill>
                <a:latin typeface="Cambria Math"/>
                <a:cs typeface="Cambria Math"/>
              </a:rPr>
              <a:t>𝑻𝑭𝑰𝑫𝑭</a:t>
            </a:r>
            <a:r>
              <a:rPr sz="1800" spc="50" dirty="0">
                <a:solidFill>
                  <a:srgbClr val="124F5C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124F5C"/>
                </a:solidFill>
                <a:latin typeface="Cambria Math"/>
                <a:cs typeface="Cambria Math"/>
              </a:rPr>
              <a:t>=</a:t>
            </a:r>
            <a:r>
              <a:rPr sz="1800" spc="75" dirty="0">
                <a:solidFill>
                  <a:srgbClr val="124F5C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124F5C"/>
                </a:solidFill>
                <a:latin typeface="Cambria Math"/>
                <a:cs typeface="Cambria Math"/>
              </a:rPr>
              <a:t>𝑻𝑭</a:t>
            </a:r>
            <a:r>
              <a:rPr sz="1800" spc="335" dirty="0">
                <a:solidFill>
                  <a:srgbClr val="124F5C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124F5C"/>
                </a:solidFill>
                <a:latin typeface="Cambria Math"/>
                <a:cs typeface="Cambria Math"/>
              </a:rPr>
              <a:t>×</a:t>
            </a:r>
            <a:r>
              <a:rPr sz="1800" spc="-5" dirty="0">
                <a:solidFill>
                  <a:srgbClr val="124F5C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124F5C"/>
                </a:solidFill>
                <a:latin typeface="Cambria Math"/>
                <a:cs typeface="Cambria Math"/>
              </a:rPr>
              <a:t>𝑰𝑫𝑭</a:t>
            </a:r>
            <a:endParaRPr sz="1800">
              <a:latin typeface="Cambria Math"/>
              <a:cs typeface="Cambria Math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Ma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x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mu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num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be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fe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tur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20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k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2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20" dirty="0">
                <a:solidFill>
                  <a:srgbClr val="124F5C"/>
                </a:solidFill>
                <a:latin typeface="Verdana"/>
                <a:cs typeface="Verdana"/>
              </a:rPr>
              <a:t>20000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505460"/>
            <a:ext cx="48590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0" dirty="0"/>
              <a:t>D</a:t>
            </a:r>
            <a:r>
              <a:rPr sz="2800" spc="-50" dirty="0"/>
              <a:t>i</a:t>
            </a:r>
            <a:r>
              <a:rPr sz="2800" spc="-100" dirty="0"/>
              <a:t>m</a:t>
            </a:r>
            <a:r>
              <a:rPr sz="2800" spc="-110" dirty="0"/>
              <a:t>e</a:t>
            </a:r>
            <a:r>
              <a:rPr sz="2800" spc="-114" dirty="0"/>
              <a:t>ns</a:t>
            </a:r>
            <a:r>
              <a:rPr sz="2800" spc="-110" dirty="0"/>
              <a:t>i</a:t>
            </a:r>
            <a:r>
              <a:rPr sz="2800" spc="-114" dirty="0"/>
              <a:t>ona</a:t>
            </a:r>
            <a:r>
              <a:rPr sz="2800" spc="-110" dirty="0"/>
              <a:t>li</a:t>
            </a:r>
            <a:r>
              <a:rPr sz="2800" spc="-120" dirty="0"/>
              <a:t>t</a:t>
            </a:r>
            <a:r>
              <a:rPr sz="2800" spc="-5" dirty="0"/>
              <a:t>y</a:t>
            </a:r>
            <a:r>
              <a:rPr sz="2800" spc="-235" dirty="0"/>
              <a:t> </a:t>
            </a:r>
            <a:r>
              <a:rPr sz="2800" spc="-95" dirty="0"/>
              <a:t>R</a:t>
            </a:r>
            <a:r>
              <a:rPr sz="2800" spc="-90" dirty="0"/>
              <a:t>educt</a:t>
            </a:r>
            <a:r>
              <a:rPr sz="2800" spc="-40" dirty="0"/>
              <a:t>i</a:t>
            </a:r>
            <a:r>
              <a:rPr sz="2800" spc="-80" dirty="0"/>
              <a:t>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545" y="1165098"/>
            <a:ext cx="4035425" cy="2546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42545" indent="-342900" algn="just">
              <a:lnSpc>
                <a:spcPct val="114999"/>
              </a:lnSpc>
              <a:spcBef>
                <a:spcPts val="100"/>
              </a:spcBef>
              <a:buFont typeface="Tahoma"/>
              <a:buChar char="●"/>
              <a:tabLst>
                <a:tab pos="355600" algn="l"/>
              </a:tabLst>
            </a:pPr>
            <a:r>
              <a:rPr sz="1800" b="1" spc="-114" dirty="0">
                <a:solidFill>
                  <a:srgbClr val="124F5C"/>
                </a:solidFill>
                <a:latin typeface="Verdana"/>
                <a:cs typeface="Verdana"/>
              </a:rPr>
              <a:t>100%</a:t>
            </a:r>
            <a:r>
              <a:rPr sz="1800" spc="-114" dirty="0">
                <a:solidFill>
                  <a:srgbClr val="124F5C"/>
                </a:solidFill>
                <a:latin typeface="Verdana"/>
                <a:cs typeface="Verdana"/>
              </a:rPr>
              <a:t>of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variance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in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data 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is 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explained</a:t>
            </a:r>
            <a:r>
              <a:rPr sz="1800" spc="6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by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about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200" dirty="0">
                <a:solidFill>
                  <a:srgbClr val="124F5C"/>
                </a:solidFill>
                <a:latin typeface="Verdana"/>
                <a:cs typeface="Verdana"/>
              </a:rPr>
              <a:t>~7500 </a:t>
            </a:r>
            <a:r>
              <a:rPr sz="1800" b="1" spc="-1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components.</a:t>
            </a:r>
            <a:endParaRPr sz="1800">
              <a:latin typeface="Verdana"/>
              <a:cs typeface="Verdana"/>
            </a:endParaRPr>
          </a:p>
          <a:p>
            <a:pPr marL="354965" marR="5080" indent="-342900" algn="just">
              <a:lnSpc>
                <a:spcPct val="112100"/>
              </a:lnSpc>
              <a:spcBef>
                <a:spcPts val="290"/>
              </a:spcBef>
              <a:buFont typeface="Tahoma"/>
              <a:buChar char="●"/>
              <a:tabLst>
                <a:tab pos="355600" algn="l"/>
              </a:tabLst>
            </a:pPr>
            <a:r>
              <a:rPr sz="1800" spc="-114" dirty="0">
                <a:solidFill>
                  <a:srgbClr val="124F5C"/>
                </a:solidFill>
                <a:latin typeface="Verdana"/>
                <a:cs typeface="Verdana"/>
              </a:rPr>
              <a:t>To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reduce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dimensionality,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only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top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45" dirty="0">
                <a:solidFill>
                  <a:srgbClr val="124F5C"/>
                </a:solidFill>
                <a:latin typeface="Verdana"/>
                <a:cs typeface="Verdana"/>
              </a:rPr>
              <a:t>4000</a:t>
            </a:r>
            <a:r>
              <a:rPr sz="1800" b="1" spc="5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components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were 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taken,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which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will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still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be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able</a:t>
            </a:r>
            <a:r>
              <a:rPr sz="1800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capture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more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than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200" dirty="0">
                <a:solidFill>
                  <a:srgbClr val="124F5C"/>
                </a:solidFill>
                <a:latin typeface="Verdana"/>
                <a:cs typeface="Verdana"/>
              </a:rPr>
              <a:t>80% </a:t>
            </a:r>
            <a:r>
              <a:rPr sz="1800" b="1" spc="-6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ar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th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ta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6196" y="1373124"/>
            <a:ext cx="4475988" cy="239725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30775" y="489607"/>
            <a:ext cx="4278608" cy="458463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245" y="505460"/>
            <a:ext cx="36468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K</a:t>
            </a:r>
            <a:r>
              <a:rPr sz="2800" spc="-245" dirty="0"/>
              <a:t> </a:t>
            </a:r>
            <a:r>
              <a:rPr sz="2800" spc="20" dirty="0"/>
              <a:t>M</a:t>
            </a:r>
            <a:r>
              <a:rPr sz="2800" spc="-125" dirty="0"/>
              <a:t>e</a:t>
            </a:r>
            <a:r>
              <a:rPr sz="2800" spc="-120" dirty="0"/>
              <a:t>a</a:t>
            </a:r>
            <a:r>
              <a:rPr sz="2800" spc="-125" dirty="0"/>
              <a:t>n</a:t>
            </a:r>
            <a:r>
              <a:rPr sz="2800" spc="-5" dirty="0"/>
              <a:t>s</a:t>
            </a:r>
            <a:r>
              <a:rPr sz="2800" spc="-280" dirty="0"/>
              <a:t> </a:t>
            </a:r>
            <a:r>
              <a:rPr sz="2800" spc="-100" dirty="0"/>
              <a:t>Cl</a:t>
            </a:r>
            <a:r>
              <a:rPr sz="2800" spc="-105" dirty="0"/>
              <a:t>ust</a:t>
            </a:r>
            <a:r>
              <a:rPr sz="2800" spc="-100" dirty="0"/>
              <a:t>e</a:t>
            </a:r>
            <a:r>
              <a:rPr sz="2800" spc="-114" dirty="0"/>
              <a:t>r</a:t>
            </a:r>
            <a:r>
              <a:rPr sz="2800" spc="-65" dirty="0"/>
              <a:t>in</a:t>
            </a:r>
            <a:r>
              <a:rPr sz="2800" spc="-5" dirty="0"/>
              <a:t>g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504545" y="1199870"/>
            <a:ext cx="3092450" cy="96266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95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Distortion:6374.78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spc="-9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hou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tt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score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:0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800" spc="-70" dirty="0">
                <a:solidFill>
                  <a:srgbClr val="124F5C"/>
                </a:solidFill>
                <a:latin typeface="Verdana"/>
                <a:cs typeface="Verdana"/>
              </a:rPr>
              <a:t>82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05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spc="9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95" dirty="0">
                <a:solidFill>
                  <a:srgbClr val="124F5C"/>
                </a:solidFill>
                <a:latin typeface="Verdana"/>
                <a:cs typeface="Verdana"/>
              </a:rPr>
              <a:t>um</a:t>
            </a:r>
            <a:r>
              <a:rPr sz="1800" spc="90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1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6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: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6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911" y="2726435"/>
            <a:ext cx="4469892" cy="237286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505460"/>
            <a:ext cx="149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/>
              <a:t>Agenda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545" y="1199870"/>
            <a:ext cx="4766945" cy="3462654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95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Problem</a:t>
            </a:r>
            <a:r>
              <a:rPr sz="1800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Statement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mm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75" dirty="0">
                <a:solidFill>
                  <a:srgbClr val="124F5C"/>
                </a:solidFill>
                <a:latin typeface="Verdana"/>
                <a:cs typeface="Verdana"/>
              </a:rPr>
              <a:t>ry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05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Ex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ator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at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na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1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(</a:t>
            </a: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EDA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Feature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Engineering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ns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800" spc="-2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uc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Clustering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Word</a:t>
            </a:r>
            <a:r>
              <a:rPr sz="18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cloud</a:t>
            </a:r>
            <a:r>
              <a:rPr sz="18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sz="18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Clusters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Co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te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Bas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80" dirty="0">
                <a:solidFill>
                  <a:srgbClr val="124F5C"/>
                </a:solidFill>
                <a:latin typeface="Verdana"/>
                <a:cs typeface="Verdana"/>
              </a:rPr>
              <a:t>mm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9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de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20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11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st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05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Ch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2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ced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Conclusions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1704" y="662178"/>
            <a:ext cx="3892296" cy="389077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505460"/>
            <a:ext cx="58654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5" dirty="0"/>
              <a:t>W</a:t>
            </a:r>
            <a:r>
              <a:rPr sz="2800" spc="-70" dirty="0"/>
              <a:t>o</a:t>
            </a:r>
            <a:r>
              <a:rPr sz="2800" spc="-65" dirty="0"/>
              <a:t>r</a:t>
            </a:r>
            <a:r>
              <a:rPr sz="2800" spc="-5" dirty="0"/>
              <a:t>d</a:t>
            </a:r>
            <a:r>
              <a:rPr sz="2800" spc="-175" dirty="0"/>
              <a:t> </a:t>
            </a:r>
            <a:r>
              <a:rPr sz="2800" spc="-125" dirty="0"/>
              <a:t>Cloud</a:t>
            </a:r>
            <a:r>
              <a:rPr sz="2800" spc="-130" dirty="0"/>
              <a:t>s</a:t>
            </a:r>
            <a:r>
              <a:rPr sz="2800" spc="-5" dirty="0"/>
              <a:t>:</a:t>
            </a:r>
            <a:r>
              <a:rPr sz="2800" spc="-270" dirty="0"/>
              <a:t> </a:t>
            </a:r>
            <a:r>
              <a:rPr sz="2800" spc="-5" dirty="0"/>
              <a:t>K</a:t>
            </a:r>
            <a:r>
              <a:rPr sz="2800" spc="-245" dirty="0"/>
              <a:t> </a:t>
            </a:r>
            <a:r>
              <a:rPr sz="2800" spc="-100" dirty="0"/>
              <a:t>Mea</a:t>
            </a:r>
            <a:r>
              <a:rPr sz="2800" spc="-105" dirty="0"/>
              <a:t>n</a:t>
            </a:r>
            <a:r>
              <a:rPr sz="2800" spc="-5" dirty="0"/>
              <a:t>s</a:t>
            </a:r>
            <a:r>
              <a:rPr sz="2800" spc="-250" dirty="0"/>
              <a:t> </a:t>
            </a:r>
            <a:r>
              <a:rPr sz="2800" spc="20" dirty="0"/>
              <a:t>C</a:t>
            </a:r>
            <a:r>
              <a:rPr sz="2800" spc="-125" dirty="0"/>
              <a:t>lu</a:t>
            </a:r>
            <a:r>
              <a:rPr sz="2800" spc="-130" dirty="0"/>
              <a:t>st</a:t>
            </a:r>
            <a:r>
              <a:rPr sz="2800" spc="-125" dirty="0"/>
              <a:t>e</a:t>
            </a:r>
            <a:r>
              <a:rPr sz="2800" spc="-120" dirty="0"/>
              <a:t>r</a:t>
            </a:r>
            <a:r>
              <a:rPr sz="2800" spc="-5" dirty="0"/>
              <a:t>s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251" y="1135380"/>
            <a:ext cx="2459736" cy="16764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62528" y="1135380"/>
            <a:ext cx="2404872" cy="16764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891" y="2811272"/>
            <a:ext cx="1515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K</a:t>
            </a:r>
            <a:r>
              <a:rPr sz="1200" b="1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5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200" b="1" spc="-5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b="1" spc="-3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200" b="1" spc="-9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200" b="1" spc="-1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4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200" b="1" spc="-4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200" b="1" spc="-7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200" b="1" spc="-8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200" b="1" spc="-7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200" b="1" spc="-8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200" b="1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200" b="1" spc="-2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05327" y="2796032"/>
            <a:ext cx="1515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K</a:t>
            </a:r>
            <a:r>
              <a:rPr sz="1200" b="1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5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200" b="1" spc="-5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b="1" spc="-3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200" b="1" spc="-9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200" b="1" spc="-1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4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200" b="1" spc="-4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200" b="1" spc="-7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200" b="1" spc="-8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200" b="1" spc="-7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200" b="1" spc="-8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200" b="1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200" b="1" spc="-2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77000" y="1135380"/>
            <a:ext cx="2278379" cy="16764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2251" y="3163823"/>
            <a:ext cx="2479548" cy="168859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62528" y="3130295"/>
            <a:ext cx="2404872" cy="168859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553200" y="3107435"/>
            <a:ext cx="2278379" cy="165353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83183" y="4863185"/>
            <a:ext cx="151511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K</a:t>
            </a:r>
            <a:r>
              <a:rPr sz="1200" b="1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5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200" b="1" spc="-5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b="1" spc="-4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200" b="1" spc="-9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200" b="1" spc="-1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4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200" b="1" spc="-4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200" b="1" spc="-80" dirty="0">
                <a:solidFill>
                  <a:srgbClr val="124F5C"/>
                </a:solidFill>
                <a:latin typeface="Verdana"/>
                <a:cs typeface="Verdana"/>
              </a:rPr>
              <a:t>us</a:t>
            </a:r>
            <a:r>
              <a:rPr sz="1200" b="1" spc="-7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200" b="1" spc="-8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200" b="1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200" b="1" spc="-2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3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20566" y="4770831"/>
            <a:ext cx="14757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K</a:t>
            </a:r>
            <a:r>
              <a:rPr sz="1200" b="1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5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200" b="1" spc="-5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b="1" spc="-4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200" b="1" spc="-9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200" b="1" spc="-1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4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200" b="1" spc="-4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200" b="1" spc="-75" dirty="0">
                <a:solidFill>
                  <a:srgbClr val="124F5C"/>
                </a:solidFill>
                <a:latin typeface="Verdana"/>
                <a:cs typeface="Verdana"/>
              </a:rPr>
              <a:t>us</a:t>
            </a:r>
            <a:r>
              <a:rPr sz="1200" b="1" spc="-7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200" b="1" spc="-8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200" b="1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170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4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69202" y="2767329"/>
            <a:ext cx="1515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K</a:t>
            </a:r>
            <a:r>
              <a:rPr sz="1200" b="1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5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200" b="1" spc="-5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b="1" spc="-3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200" b="1" spc="-9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200" b="1" spc="-1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4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200" b="1" spc="-4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200" b="1" spc="-7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200" b="1" spc="-8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200" b="1" spc="-7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200" b="1" spc="-8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200" b="1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200" b="1" spc="-2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45402" y="4746447"/>
            <a:ext cx="1515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K</a:t>
            </a:r>
            <a:r>
              <a:rPr sz="1200" b="1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5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200" b="1" spc="-5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b="1" spc="-3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200" b="1" spc="-9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200" b="1" spc="-1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4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200" b="1" spc="-4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200" b="1" spc="-7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200" b="1" spc="-8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200" b="1" spc="-7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200" b="1" spc="-8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200" b="1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200" b="1" spc="-2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5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505460"/>
            <a:ext cx="4302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40" dirty="0"/>
              <a:t>H</a:t>
            </a:r>
            <a:r>
              <a:rPr sz="2800" spc="-135" dirty="0"/>
              <a:t>ie</a:t>
            </a:r>
            <a:r>
              <a:rPr sz="2800" spc="-125" dirty="0"/>
              <a:t>r</a:t>
            </a:r>
            <a:r>
              <a:rPr sz="2800" spc="-100" dirty="0"/>
              <a:t>ar</a:t>
            </a:r>
            <a:r>
              <a:rPr sz="2800" spc="-105" dirty="0"/>
              <a:t>ch</a:t>
            </a:r>
            <a:r>
              <a:rPr sz="2800" spc="-100" dirty="0"/>
              <a:t>i</a:t>
            </a:r>
            <a:r>
              <a:rPr sz="2800" spc="-105" dirty="0"/>
              <a:t>c</a:t>
            </a:r>
            <a:r>
              <a:rPr sz="2800" spc="-100" dirty="0"/>
              <a:t>a</a:t>
            </a:r>
            <a:r>
              <a:rPr sz="2800" spc="-5" dirty="0"/>
              <a:t>l</a:t>
            </a:r>
            <a:r>
              <a:rPr sz="2800" spc="-245" dirty="0"/>
              <a:t> </a:t>
            </a:r>
            <a:r>
              <a:rPr sz="2800" spc="-85" dirty="0"/>
              <a:t>Cl</a:t>
            </a:r>
            <a:r>
              <a:rPr sz="2800" spc="-90" dirty="0"/>
              <a:t>u</a:t>
            </a:r>
            <a:r>
              <a:rPr sz="2800" spc="-95" dirty="0"/>
              <a:t>s</a:t>
            </a:r>
            <a:r>
              <a:rPr sz="2800" spc="-130" dirty="0"/>
              <a:t>t</a:t>
            </a:r>
            <a:r>
              <a:rPr sz="2800" spc="-120" dirty="0"/>
              <a:t>e</a:t>
            </a:r>
            <a:r>
              <a:rPr sz="2800" spc="-114" dirty="0"/>
              <a:t>r</a:t>
            </a:r>
            <a:r>
              <a:rPr sz="2800" spc="-65" dirty="0"/>
              <a:t>in</a:t>
            </a:r>
            <a:r>
              <a:rPr sz="2800" spc="-5" dirty="0"/>
              <a:t>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545" y="1199870"/>
            <a:ext cx="3355340" cy="127508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95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gg</a:t>
            </a:r>
            <a:r>
              <a:rPr sz="1800" spc="8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10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at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2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ste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9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9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Distance:Euclidean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05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Linkage:Ward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spc="9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95" dirty="0">
                <a:solidFill>
                  <a:srgbClr val="124F5C"/>
                </a:solidFill>
                <a:latin typeface="Verdana"/>
                <a:cs typeface="Verdana"/>
              </a:rPr>
              <a:t>um</a:t>
            </a:r>
            <a:r>
              <a:rPr sz="1800" spc="90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1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6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:</a:t>
            </a:r>
            <a:r>
              <a:rPr sz="1800" spc="-320" dirty="0">
                <a:solidFill>
                  <a:srgbClr val="124F5C"/>
                </a:solidFill>
                <a:latin typeface="Verdana"/>
                <a:cs typeface="Verdana"/>
              </a:rPr>
              <a:t>12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5400" y="2115311"/>
            <a:ext cx="3835907" cy="28011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484" y="2552700"/>
            <a:ext cx="4788408" cy="254355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505460"/>
            <a:ext cx="65252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5" dirty="0"/>
              <a:t>W</a:t>
            </a:r>
            <a:r>
              <a:rPr sz="2800" spc="-70" dirty="0"/>
              <a:t>o</a:t>
            </a:r>
            <a:r>
              <a:rPr sz="2800" spc="-65" dirty="0"/>
              <a:t>r</a:t>
            </a:r>
            <a:r>
              <a:rPr sz="2800" spc="-5" dirty="0"/>
              <a:t>d</a:t>
            </a:r>
            <a:r>
              <a:rPr sz="2800" spc="-175" dirty="0"/>
              <a:t> </a:t>
            </a:r>
            <a:r>
              <a:rPr sz="2800" spc="-125" dirty="0"/>
              <a:t>Cloud</a:t>
            </a:r>
            <a:r>
              <a:rPr sz="2800" spc="-130" dirty="0"/>
              <a:t>s</a:t>
            </a:r>
            <a:r>
              <a:rPr sz="2800" spc="-5" dirty="0"/>
              <a:t>:</a:t>
            </a:r>
            <a:r>
              <a:rPr sz="2800" spc="-270" dirty="0"/>
              <a:t> </a:t>
            </a:r>
            <a:r>
              <a:rPr sz="2800" spc="-140" dirty="0"/>
              <a:t>H</a:t>
            </a:r>
            <a:r>
              <a:rPr sz="2800" spc="-135" dirty="0"/>
              <a:t>ie</a:t>
            </a:r>
            <a:r>
              <a:rPr sz="2800" spc="-125" dirty="0"/>
              <a:t>r</a:t>
            </a:r>
            <a:r>
              <a:rPr sz="2800" spc="-95" dirty="0"/>
              <a:t>a</a:t>
            </a:r>
            <a:r>
              <a:rPr sz="2800" spc="-100" dirty="0"/>
              <a:t>rch</a:t>
            </a:r>
            <a:r>
              <a:rPr sz="2800" spc="-95" dirty="0"/>
              <a:t>i</a:t>
            </a:r>
            <a:r>
              <a:rPr sz="2800" spc="-100" dirty="0"/>
              <a:t>c</a:t>
            </a:r>
            <a:r>
              <a:rPr sz="2800" spc="-95" dirty="0"/>
              <a:t>a</a:t>
            </a:r>
            <a:r>
              <a:rPr sz="2800" spc="-5" dirty="0"/>
              <a:t>l</a:t>
            </a:r>
            <a:r>
              <a:rPr sz="2800" spc="-265" dirty="0"/>
              <a:t> </a:t>
            </a:r>
            <a:r>
              <a:rPr sz="2800" spc="-85" dirty="0"/>
              <a:t>Cl</a:t>
            </a:r>
            <a:r>
              <a:rPr sz="2800" spc="-90" dirty="0"/>
              <a:t>u</a:t>
            </a:r>
            <a:r>
              <a:rPr sz="2800" spc="-95" dirty="0"/>
              <a:t>s</a:t>
            </a:r>
            <a:r>
              <a:rPr sz="2800" spc="-130" dirty="0"/>
              <a:t>t</a:t>
            </a:r>
            <a:r>
              <a:rPr sz="2800" spc="-125" dirty="0"/>
              <a:t>e</a:t>
            </a:r>
            <a:r>
              <a:rPr sz="2800" spc="-114" dirty="0"/>
              <a:t>r</a:t>
            </a:r>
            <a:r>
              <a:rPr sz="2800" spc="-5" dirty="0"/>
              <a:t>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2891" y="2643885"/>
            <a:ext cx="17773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8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200" b="1" spc="-90" dirty="0">
                <a:solidFill>
                  <a:srgbClr val="124F5C"/>
                </a:solidFill>
                <a:latin typeface="Verdana"/>
                <a:cs typeface="Verdana"/>
              </a:rPr>
              <a:t>ie</a:t>
            </a:r>
            <a:r>
              <a:rPr sz="1200" b="1" spc="-8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200" b="1" spc="-8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200" b="1" spc="-60" dirty="0">
                <a:solidFill>
                  <a:srgbClr val="124F5C"/>
                </a:solidFill>
                <a:latin typeface="Verdana"/>
                <a:cs typeface="Verdana"/>
              </a:rPr>
              <a:t>rc</a:t>
            </a:r>
            <a:r>
              <a:rPr sz="1200" b="1" spc="-40" dirty="0">
                <a:solidFill>
                  <a:srgbClr val="124F5C"/>
                </a:solidFill>
                <a:latin typeface="Verdana"/>
                <a:cs typeface="Verdana"/>
              </a:rPr>
              <a:t>hi</a:t>
            </a:r>
            <a:r>
              <a:rPr sz="1200" b="1" spc="-3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200" b="1" spc="-9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200" b="1" spc="-2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65" dirty="0">
                <a:solidFill>
                  <a:srgbClr val="124F5C"/>
                </a:solidFill>
                <a:latin typeface="Verdana"/>
                <a:cs typeface="Verdana"/>
              </a:rPr>
              <a:t>Clus</a:t>
            </a:r>
            <a:r>
              <a:rPr sz="1200" b="1" spc="-5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200" b="1" spc="-6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200" b="1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200" b="1" spc="-2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379" y="1004316"/>
            <a:ext cx="2369820" cy="164439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24200" y="1040891"/>
            <a:ext cx="2369820" cy="161239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48400" y="1050036"/>
            <a:ext cx="2150363" cy="159410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215767" y="2629280"/>
            <a:ext cx="17773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8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200" b="1" spc="-90" dirty="0">
                <a:solidFill>
                  <a:srgbClr val="124F5C"/>
                </a:solidFill>
                <a:latin typeface="Verdana"/>
                <a:cs typeface="Verdana"/>
              </a:rPr>
              <a:t>ie</a:t>
            </a:r>
            <a:r>
              <a:rPr sz="1200" b="1" spc="-85" dirty="0">
                <a:solidFill>
                  <a:srgbClr val="124F5C"/>
                </a:solidFill>
                <a:latin typeface="Verdana"/>
                <a:cs typeface="Verdana"/>
              </a:rPr>
              <a:t>ra</a:t>
            </a:r>
            <a:r>
              <a:rPr sz="1200" b="1" spc="-60" dirty="0">
                <a:solidFill>
                  <a:srgbClr val="124F5C"/>
                </a:solidFill>
                <a:latin typeface="Verdana"/>
                <a:cs typeface="Verdana"/>
              </a:rPr>
              <a:t>rc</a:t>
            </a:r>
            <a:r>
              <a:rPr sz="1200" b="1" spc="-40" dirty="0">
                <a:solidFill>
                  <a:srgbClr val="124F5C"/>
                </a:solidFill>
                <a:latin typeface="Verdana"/>
                <a:cs typeface="Verdana"/>
              </a:rPr>
              <a:t>hi</a:t>
            </a:r>
            <a:r>
              <a:rPr sz="1200" b="1" spc="-3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200" b="1" spc="-9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200" b="1" spc="-2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65" dirty="0">
                <a:solidFill>
                  <a:srgbClr val="124F5C"/>
                </a:solidFill>
                <a:latin typeface="Verdana"/>
                <a:cs typeface="Verdana"/>
              </a:rPr>
              <a:t>Clus</a:t>
            </a:r>
            <a:r>
              <a:rPr sz="1200" b="1" spc="-5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200" b="1" spc="-6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200" b="1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200" b="1" spc="-25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56730" y="2629280"/>
            <a:ext cx="17773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8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200" b="1" spc="-90" dirty="0">
                <a:solidFill>
                  <a:srgbClr val="124F5C"/>
                </a:solidFill>
                <a:latin typeface="Verdana"/>
                <a:cs typeface="Verdana"/>
              </a:rPr>
              <a:t>ie</a:t>
            </a:r>
            <a:r>
              <a:rPr sz="1200" b="1" spc="-8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200" b="1" spc="-8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200" b="1" spc="-60" dirty="0">
                <a:solidFill>
                  <a:srgbClr val="124F5C"/>
                </a:solidFill>
                <a:latin typeface="Verdana"/>
                <a:cs typeface="Verdana"/>
              </a:rPr>
              <a:t>rc</a:t>
            </a:r>
            <a:r>
              <a:rPr sz="1200" b="1" spc="-40" dirty="0">
                <a:solidFill>
                  <a:srgbClr val="124F5C"/>
                </a:solidFill>
                <a:latin typeface="Verdana"/>
                <a:cs typeface="Verdana"/>
              </a:rPr>
              <a:t>hi</a:t>
            </a:r>
            <a:r>
              <a:rPr sz="1200" b="1" spc="-3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200" b="1" spc="-9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200" b="1" spc="-2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65" dirty="0">
                <a:solidFill>
                  <a:srgbClr val="124F5C"/>
                </a:solidFill>
                <a:latin typeface="Verdana"/>
                <a:cs typeface="Verdana"/>
              </a:rPr>
              <a:t>Clus</a:t>
            </a:r>
            <a:r>
              <a:rPr sz="1200" b="1" spc="-5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200" b="1" spc="-6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200" b="1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200" b="1" spc="-25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143" y="2941320"/>
            <a:ext cx="2464308" cy="176174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09752" y="4702555"/>
            <a:ext cx="17754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8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200" b="1" spc="-90" dirty="0">
                <a:solidFill>
                  <a:srgbClr val="124F5C"/>
                </a:solidFill>
                <a:latin typeface="Verdana"/>
                <a:cs typeface="Verdana"/>
              </a:rPr>
              <a:t>ie</a:t>
            </a:r>
            <a:r>
              <a:rPr sz="1200" b="1" spc="-8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200" b="1" spc="-8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200" b="1" spc="-60" dirty="0">
                <a:solidFill>
                  <a:srgbClr val="124F5C"/>
                </a:solidFill>
                <a:latin typeface="Verdana"/>
                <a:cs typeface="Verdana"/>
              </a:rPr>
              <a:t>rc</a:t>
            </a:r>
            <a:r>
              <a:rPr sz="1200" b="1" spc="-40" dirty="0">
                <a:solidFill>
                  <a:srgbClr val="124F5C"/>
                </a:solidFill>
                <a:latin typeface="Verdana"/>
                <a:cs typeface="Verdana"/>
              </a:rPr>
              <a:t>hi</a:t>
            </a:r>
            <a:r>
              <a:rPr sz="1200" b="1" spc="-3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200" b="1" spc="-9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200" b="1" spc="-2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65" dirty="0">
                <a:solidFill>
                  <a:srgbClr val="124F5C"/>
                </a:solidFill>
                <a:latin typeface="Verdana"/>
                <a:cs typeface="Verdana"/>
              </a:rPr>
              <a:t>Clus</a:t>
            </a:r>
            <a:r>
              <a:rPr sz="1200" b="1" spc="-5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200" b="1" spc="-6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200" b="1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200" b="1" spc="-2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3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200400" y="2976372"/>
            <a:ext cx="2369820" cy="172669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368166" y="4695850"/>
            <a:ext cx="17754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8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200" b="1" spc="-90" dirty="0">
                <a:solidFill>
                  <a:srgbClr val="124F5C"/>
                </a:solidFill>
                <a:latin typeface="Verdana"/>
                <a:cs typeface="Verdana"/>
              </a:rPr>
              <a:t>ie</a:t>
            </a:r>
            <a:r>
              <a:rPr sz="1200" b="1" spc="-85" dirty="0">
                <a:solidFill>
                  <a:srgbClr val="124F5C"/>
                </a:solidFill>
                <a:latin typeface="Verdana"/>
                <a:cs typeface="Verdana"/>
              </a:rPr>
              <a:t>ra</a:t>
            </a:r>
            <a:r>
              <a:rPr sz="1200" b="1" spc="-60" dirty="0">
                <a:solidFill>
                  <a:srgbClr val="124F5C"/>
                </a:solidFill>
                <a:latin typeface="Verdana"/>
                <a:cs typeface="Verdana"/>
              </a:rPr>
              <a:t>rc</a:t>
            </a:r>
            <a:r>
              <a:rPr sz="1200" b="1" spc="-40" dirty="0">
                <a:solidFill>
                  <a:srgbClr val="124F5C"/>
                </a:solidFill>
                <a:latin typeface="Verdana"/>
                <a:cs typeface="Verdana"/>
              </a:rPr>
              <a:t>hi</a:t>
            </a:r>
            <a:r>
              <a:rPr sz="1200" b="1" spc="-3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200" b="1" spc="-9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200" b="1" spc="-2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65" dirty="0">
                <a:solidFill>
                  <a:srgbClr val="124F5C"/>
                </a:solidFill>
                <a:latin typeface="Verdana"/>
                <a:cs typeface="Verdana"/>
              </a:rPr>
              <a:t>Clus</a:t>
            </a:r>
            <a:r>
              <a:rPr sz="1200" b="1" spc="-5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200" b="1" spc="-6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200" b="1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200" b="1" spc="-2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4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48400" y="3044951"/>
            <a:ext cx="2369820" cy="155600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356730" y="4668723"/>
            <a:ext cx="177609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8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200" b="1" spc="-9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200" b="1" spc="-9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b="1" spc="-85" dirty="0">
                <a:solidFill>
                  <a:srgbClr val="124F5C"/>
                </a:solidFill>
                <a:latin typeface="Verdana"/>
                <a:cs typeface="Verdana"/>
              </a:rPr>
              <a:t>ra</a:t>
            </a:r>
            <a:r>
              <a:rPr sz="1200" b="1" spc="-60" dirty="0">
                <a:solidFill>
                  <a:srgbClr val="124F5C"/>
                </a:solidFill>
                <a:latin typeface="Verdana"/>
                <a:cs typeface="Verdana"/>
              </a:rPr>
              <a:t>rc</a:t>
            </a:r>
            <a:r>
              <a:rPr sz="1200" b="1" spc="-45" dirty="0">
                <a:solidFill>
                  <a:srgbClr val="124F5C"/>
                </a:solidFill>
                <a:latin typeface="Verdana"/>
                <a:cs typeface="Verdana"/>
              </a:rPr>
              <a:t>hi</a:t>
            </a:r>
            <a:r>
              <a:rPr sz="1200" b="1" spc="-3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200" b="1" spc="-10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200" b="1" spc="-2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7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200" b="1" spc="-65" dirty="0">
                <a:solidFill>
                  <a:srgbClr val="124F5C"/>
                </a:solidFill>
                <a:latin typeface="Verdana"/>
                <a:cs typeface="Verdana"/>
              </a:rPr>
              <a:t>lu</a:t>
            </a:r>
            <a:r>
              <a:rPr sz="1200" b="1" spc="-7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200" b="1" spc="-6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200" b="1" spc="-7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200" b="1" spc="-1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200" b="1" spc="-2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5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505460"/>
            <a:ext cx="81127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5" dirty="0"/>
              <a:t>W</a:t>
            </a:r>
            <a:r>
              <a:rPr sz="2800" spc="-70" dirty="0"/>
              <a:t>o</a:t>
            </a:r>
            <a:r>
              <a:rPr sz="2800" spc="-65" dirty="0"/>
              <a:t>r</a:t>
            </a:r>
            <a:r>
              <a:rPr sz="2800" spc="-5" dirty="0"/>
              <a:t>d</a:t>
            </a:r>
            <a:r>
              <a:rPr sz="2800" spc="-175" dirty="0"/>
              <a:t> </a:t>
            </a:r>
            <a:r>
              <a:rPr sz="2800" spc="-125" dirty="0"/>
              <a:t>Cloud</a:t>
            </a:r>
            <a:r>
              <a:rPr sz="2800" spc="-130" dirty="0"/>
              <a:t>s</a:t>
            </a:r>
            <a:r>
              <a:rPr sz="2800" spc="-5" dirty="0"/>
              <a:t>:</a:t>
            </a:r>
            <a:r>
              <a:rPr sz="2800" spc="-270" dirty="0"/>
              <a:t> </a:t>
            </a:r>
            <a:r>
              <a:rPr sz="2800" spc="-140" dirty="0"/>
              <a:t>H</a:t>
            </a:r>
            <a:r>
              <a:rPr sz="2800" spc="-135" dirty="0"/>
              <a:t>ie</a:t>
            </a:r>
            <a:r>
              <a:rPr sz="2800" spc="-125" dirty="0"/>
              <a:t>r</a:t>
            </a:r>
            <a:r>
              <a:rPr sz="2800" spc="-95" dirty="0"/>
              <a:t>a</a:t>
            </a:r>
            <a:r>
              <a:rPr sz="2800" spc="-100" dirty="0"/>
              <a:t>rch</a:t>
            </a:r>
            <a:r>
              <a:rPr sz="2800" spc="-95" dirty="0"/>
              <a:t>i</a:t>
            </a:r>
            <a:r>
              <a:rPr sz="2800" spc="-100" dirty="0"/>
              <a:t>c</a:t>
            </a:r>
            <a:r>
              <a:rPr sz="2800" spc="-95" dirty="0"/>
              <a:t>a</a:t>
            </a:r>
            <a:r>
              <a:rPr sz="2800" spc="-5" dirty="0"/>
              <a:t>l</a:t>
            </a:r>
            <a:r>
              <a:rPr sz="2800" spc="-265" dirty="0"/>
              <a:t> </a:t>
            </a:r>
            <a:r>
              <a:rPr sz="2800" spc="-85" dirty="0"/>
              <a:t>Cl</a:t>
            </a:r>
            <a:r>
              <a:rPr sz="2800" spc="-90" dirty="0"/>
              <a:t>u</a:t>
            </a:r>
            <a:r>
              <a:rPr sz="2800" spc="-95" dirty="0"/>
              <a:t>s</a:t>
            </a:r>
            <a:r>
              <a:rPr sz="2800" spc="-130" dirty="0"/>
              <a:t>t</a:t>
            </a:r>
            <a:r>
              <a:rPr sz="2800" spc="-125" dirty="0"/>
              <a:t>e</a:t>
            </a:r>
            <a:r>
              <a:rPr sz="2800" spc="-114" dirty="0"/>
              <a:t>r</a:t>
            </a:r>
            <a:r>
              <a:rPr sz="2800" spc="-5" dirty="0"/>
              <a:t>s</a:t>
            </a:r>
            <a:r>
              <a:rPr sz="2800" spc="-340" dirty="0"/>
              <a:t> </a:t>
            </a:r>
            <a:r>
              <a:rPr sz="2800" spc="-195" dirty="0"/>
              <a:t>(C</a:t>
            </a:r>
            <a:r>
              <a:rPr sz="2800" spc="-200" dirty="0"/>
              <a:t>ontd.</a:t>
            </a:r>
            <a:r>
              <a:rPr sz="2800" spc="-5" dirty="0"/>
              <a:t>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89610" y="2676905"/>
            <a:ext cx="17773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8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200" b="1" spc="-90" dirty="0">
                <a:solidFill>
                  <a:srgbClr val="124F5C"/>
                </a:solidFill>
                <a:latin typeface="Verdana"/>
                <a:cs typeface="Verdana"/>
              </a:rPr>
              <a:t>ie</a:t>
            </a:r>
            <a:r>
              <a:rPr sz="1200" b="1" spc="-8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200" b="1" spc="-8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200" b="1" spc="-60" dirty="0">
                <a:solidFill>
                  <a:srgbClr val="124F5C"/>
                </a:solidFill>
                <a:latin typeface="Verdana"/>
                <a:cs typeface="Verdana"/>
              </a:rPr>
              <a:t>rc</a:t>
            </a:r>
            <a:r>
              <a:rPr sz="1200" b="1" spc="-40" dirty="0">
                <a:solidFill>
                  <a:srgbClr val="124F5C"/>
                </a:solidFill>
                <a:latin typeface="Verdana"/>
                <a:cs typeface="Verdana"/>
              </a:rPr>
              <a:t>hi</a:t>
            </a:r>
            <a:r>
              <a:rPr sz="1200" b="1" spc="-3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200" b="1" spc="-9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200" b="1" spc="-2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65" dirty="0">
                <a:solidFill>
                  <a:srgbClr val="124F5C"/>
                </a:solidFill>
                <a:latin typeface="Verdana"/>
                <a:cs typeface="Verdana"/>
              </a:rPr>
              <a:t>Clus</a:t>
            </a:r>
            <a:r>
              <a:rPr sz="1200" b="1" spc="-5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200" b="1" spc="-6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200" b="1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200" b="1" spc="-2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6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0261" y="2685414"/>
            <a:ext cx="17754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8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200" b="1" spc="-90" dirty="0">
                <a:solidFill>
                  <a:srgbClr val="124F5C"/>
                </a:solidFill>
                <a:latin typeface="Verdana"/>
                <a:cs typeface="Verdana"/>
              </a:rPr>
              <a:t>ie</a:t>
            </a:r>
            <a:r>
              <a:rPr sz="1200" b="1" spc="-85" dirty="0">
                <a:solidFill>
                  <a:srgbClr val="124F5C"/>
                </a:solidFill>
                <a:latin typeface="Verdana"/>
                <a:cs typeface="Verdana"/>
              </a:rPr>
              <a:t>ra</a:t>
            </a:r>
            <a:r>
              <a:rPr sz="1200" b="1" spc="-60" dirty="0">
                <a:solidFill>
                  <a:srgbClr val="124F5C"/>
                </a:solidFill>
                <a:latin typeface="Verdana"/>
                <a:cs typeface="Verdana"/>
              </a:rPr>
              <a:t>rc</a:t>
            </a:r>
            <a:r>
              <a:rPr sz="1200" b="1" spc="-40" dirty="0">
                <a:solidFill>
                  <a:srgbClr val="124F5C"/>
                </a:solidFill>
                <a:latin typeface="Verdana"/>
                <a:cs typeface="Verdana"/>
              </a:rPr>
              <a:t>hi</a:t>
            </a:r>
            <a:r>
              <a:rPr sz="1200" b="1" spc="-3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200" b="1" spc="-9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200" b="1" spc="-2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65" dirty="0">
                <a:solidFill>
                  <a:srgbClr val="124F5C"/>
                </a:solidFill>
                <a:latin typeface="Verdana"/>
                <a:cs typeface="Verdana"/>
              </a:rPr>
              <a:t>Clus</a:t>
            </a:r>
            <a:r>
              <a:rPr sz="1200" b="1" spc="-5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200" b="1" spc="-6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200" b="1" spc="-1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200" b="1" spc="-2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7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124711"/>
            <a:ext cx="2676144" cy="15788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47871" y="1091183"/>
            <a:ext cx="2522220" cy="158038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77000" y="1091183"/>
            <a:ext cx="2432304" cy="158038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1000" y="3048000"/>
            <a:ext cx="2642616" cy="182727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05200" y="3048000"/>
            <a:ext cx="2523744" cy="174955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548628" y="3048000"/>
            <a:ext cx="2360676" cy="172059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542658" y="2653664"/>
            <a:ext cx="17773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8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200" b="1" spc="-90" dirty="0">
                <a:solidFill>
                  <a:srgbClr val="124F5C"/>
                </a:solidFill>
                <a:latin typeface="Verdana"/>
                <a:cs typeface="Verdana"/>
              </a:rPr>
              <a:t>ie</a:t>
            </a:r>
            <a:r>
              <a:rPr sz="1200" b="1" spc="-85" dirty="0">
                <a:solidFill>
                  <a:srgbClr val="124F5C"/>
                </a:solidFill>
                <a:latin typeface="Verdana"/>
                <a:cs typeface="Verdana"/>
              </a:rPr>
              <a:t>ra</a:t>
            </a:r>
            <a:r>
              <a:rPr sz="1200" b="1" spc="-60" dirty="0">
                <a:solidFill>
                  <a:srgbClr val="124F5C"/>
                </a:solidFill>
                <a:latin typeface="Verdana"/>
                <a:cs typeface="Verdana"/>
              </a:rPr>
              <a:t>rc</a:t>
            </a:r>
            <a:r>
              <a:rPr sz="1200" b="1" spc="-40" dirty="0">
                <a:solidFill>
                  <a:srgbClr val="124F5C"/>
                </a:solidFill>
                <a:latin typeface="Verdana"/>
                <a:cs typeface="Verdana"/>
              </a:rPr>
              <a:t>hi</a:t>
            </a:r>
            <a:r>
              <a:rPr sz="1200" b="1" spc="-3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200" b="1" spc="-9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200" b="1" spc="-2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65" dirty="0">
                <a:solidFill>
                  <a:srgbClr val="124F5C"/>
                </a:solidFill>
                <a:latin typeface="Verdana"/>
                <a:cs typeface="Verdana"/>
              </a:rPr>
              <a:t>Clus</a:t>
            </a:r>
            <a:r>
              <a:rPr sz="1200" b="1" spc="-5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200" b="1" spc="-6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200" b="1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200" b="1" spc="-25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8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6938" y="4908600"/>
            <a:ext cx="17754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8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200" b="1" spc="-90" dirty="0">
                <a:solidFill>
                  <a:srgbClr val="124F5C"/>
                </a:solidFill>
                <a:latin typeface="Verdana"/>
                <a:cs typeface="Verdana"/>
              </a:rPr>
              <a:t>ie</a:t>
            </a:r>
            <a:r>
              <a:rPr sz="1200" b="1" spc="-85" dirty="0">
                <a:solidFill>
                  <a:srgbClr val="124F5C"/>
                </a:solidFill>
                <a:latin typeface="Verdana"/>
                <a:cs typeface="Verdana"/>
              </a:rPr>
              <a:t>ra</a:t>
            </a:r>
            <a:r>
              <a:rPr sz="1200" b="1" spc="-60" dirty="0">
                <a:solidFill>
                  <a:srgbClr val="124F5C"/>
                </a:solidFill>
                <a:latin typeface="Verdana"/>
                <a:cs typeface="Verdana"/>
              </a:rPr>
              <a:t>rc</a:t>
            </a:r>
            <a:r>
              <a:rPr sz="1200" b="1" spc="-40" dirty="0">
                <a:solidFill>
                  <a:srgbClr val="124F5C"/>
                </a:solidFill>
                <a:latin typeface="Verdana"/>
                <a:cs typeface="Verdana"/>
              </a:rPr>
              <a:t>hi</a:t>
            </a:r>
            <a:r>
              <a:rPr sz="1200" b="1" spc="-3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200" b="1" spc="-9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200" b="1" spc="-2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65" dirty="0">
                <a:solidFill>
                  <a:srgbClr val="124F5C"/>
                </a:solidFill>
                <a:latin typeface="Verdana"/>
                <a:cs typeface="Verdana"/>
              </a:rPr>
              <a:t>Clus</a:t>
            </a:r>
            <a:r>
              <a:rPr sz="1200" b="1" spc="-5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200" b="1" spc="-6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200" b="1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200" b="1" spc="-2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9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84828" y="4845202"/>
            <a:ext cx="1831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8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200" b="1" spc="-90" dirty="0">
                <a:solidFill>
                  <a:srgbClr val="124F5C"/>
                </a:solidFill>
                <a:latin typeface="Verdana"/>
                <a:cs typeface="Verdana"/>
              </a:rPr>
              <a:t>ie</a:t>
            </a:r>
            <a:r>
              <a:rPr sz="1200" b="1" spc="-85" dirty="0">
                <a:solidFill>
                  <a:srgbClr val="124F5C"/>
                </a:solidFill>
                <a:latin typeface="Verdana"/>
                <a:cs typeface="Verdana"/>
              </a:rPr>
              <a:t>ra</a:t>
            </a:r>
            <a:r>
              <a:rPr sz="1200" b="1" spc="-60" dirty="0">
                <a:solidFill>
                  <a:srgbClr val="124F5C"/>
                </a:solidFill>
                <a:latin typeface="Verdana"/>
                <a:cs typeface="Verdana"/>
              </a:rPr>
              <a:t>rc</a:t>
            </a:r>
            <a:r>
              <a:rPr sz="1200" b="1" spc="-40" dirty="0">
                <a:solidFill>
                  <a:srgbClr val="124F5C"/>
                </a:solidFill>
                <a:latin typeface="Verdana"/>
                <a:cs typeface="Verdana"/>
              </a:rPr>
              <a:t>hi</a:t>
            </a:r>
            <a:r>
              <a:rPr sz="1200" b="1" spc="-3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200" b="1" spc="-9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200" b="1" spc="-2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65" dirty="0">
                <a:solidFill>
                  <a:srgbClr val="124F5C"/>
                </a:solidFill>
                <a:latin typeface="Verdana"/>
                <a:cs typeface="Verdana"/>
              </a:rPr>
              <a:t>Clus</a:t>
            </a:r>
            <a:r>
              <a:rPr sz="1200" b="1" spc="-5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200" b="1" spc="-6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200" b="1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200" b="1" spc="-2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325" dirty="0">
                <a:solidFill>
                  <a:srgbClr val="124F5C"/>
                </a:solidFill>
                <a:latin typeface="Verdana"/>
                <a:cs typeface="Verdana"/>
              </a:rPr>
              <a:t>10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88632" y="4768697"/>
            <a:ext cx="18446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8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200" b="1" spc="-90" dirty="0">
                <a:solidFill>
                  <a:srgbClr val="124F5C"/>
                </a:solidFill>
                <a:latin typeface="Verdana"/>
                <a:cs typeface="Verdana"/>
              </a:rPr>
              <a:t>ie</a:t>
            </a:r>
            <a:r>
              <a:rPr sz="1200" b="1" spc="-85" dirty="0">
                <a:solidFill>
                  <a:srgbClr val="124F5C"/>
                </a:solidFill>
                <a:latin typeface="Verdana"/>
                <a:cs typeface="Verdana"/>
              </a:rPr>
              <a:t>ra</a:t>
            </a:r>
            <a:r>
              <a:rPr sz="1200" b="1" spc="-60" dirty="0">
                <a:solidFill>
                  <a:srgbClr val="124F5C"/>
                </a:solidFill>
                <a:latin typeface="Verdana"/>
                <a:cs typeface="Verdana"/>
              </a:rPr>
              <a:t>rc</a:t>
            </a:r>
            <a:r>
              <a:rPr sz="1200" b="1" spc="-40" dirty="0">
                <a:solidFill>
                  <a:srgbClr val="124F5C"/>
                </a:solidFill>
                <a:latin typeface="Verdana"/>
                <a:cs typeface="Verdana"/>
              </a:rPr>
              <a:t>hi</a:t>
            </a:r>
            <a:r>
              <a:rPr sz="1200" b="1" spc="-3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200" b="1" spc="-9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200" b="1" spc="-2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65" dirty="0">
                <a:solidFill>
                  <a:srgbClr val="124F5C"/>
                </a:solidFill>
                <a:latin typeface="Verdana"/>
                <a:cs typeface="Verdana"/>
              </a:rPr>
              <a:t>Clus</a:t>
            </a:r>
            <a:r>
              <a:rPr sz="1200" b="1" spc="-5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200" b="1" spc="-6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200" b="1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200" b="1" spc="-2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330" dirty="0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r>
              <a:rPr sz="1200" b="1" dirty="0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505460"/>
            <a:ext cx="71532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0" dirty="0"/>
              <a:t>C</a:t>
            </a:r>
            <a:r>
              <a:rPr sz="2800" spc="-70" dirty="0"/>
              <a:t>o</a:t>
            </a:r>
            <a:r>
              <a:rPr sz="2800" spc="-65" dirty="0"/>
              <a:t>n</a:t>
            </a:r>
            <a:r>
              <a:rPr sz="2800" spc="-70" dirty="0"/>
              <a:t>t</a:t>
            </a:r>
            <a:r>
              <a:rPr sz="2800" spc="-65" dirty="0"/>
              <a:t>en</a:t>
            </a:r>
            <a:r>
              <a:rPr sz="2800" spc="-5" dirty="0"/>
              <a:t>t</a:t>
            </a:r>
            <a:r>
              <a:rPr sz="2800" spc="-204" dirty="0"/>
              <a:t> </a:t>
            </a:r>
            <a:r>
              <a:rPr sz="2800" spc="-95" dirty="0"/>
              <a:t>B</a:t>
            </a:r>
            <a:r>
              <a:rPr sz="2800" spc="-85" dirty="0"/>
              <a:t>a</a:t>
            </a:r>
            <a:r>
              <a:rPr sz="2800" spc="-90" dirty="0"/>
              <a:t>s</a:t>
            </a:r>
            <a:r>
              <a:rPr sz="2800" spc="-85" dirty="0"/>
              <a:t>e</a:t>
            </a:r>
            <a:r>
              <a:rPr sz="2800" spc="-5" dirty="0"/>
              <a:t>d</a:t>
            </a:r>
            <a:r>
              <a:rPr sz="2800" spc="-254" dirty="0"/>
              <a:t> </a:t>
            </a:r>
            <a:r>
              <a:rPr sz="2800" spc="-70" dirty="0"/>
              <a:t>R</a:t>
            </a:r>
            <a:r>
              <a:rPr sz="2800" spc="-65" dirty="0"/>
              <a:t>ec</a:t>
            </a:r>
            <a:r>
              <a:rPr sz="2800" spc="-70" dirty="0"/>
              <a:t>o</a:t>
            </a:r>
            <a:r>
              <a:rPr sz="2800" spc="-60" dirty="0"/>
              <a:t>mm</a:t>
            </a:r>
            <a:r>
              <a:rPr sz="2800" spc="-65" dirty="0"/>
              <a:t>e</a:t>
            </a:r>
            <a:r>
              <a:rPr sz="2800" spc="-70" dirty="0"/>
              <a:t>n</a:t>
            </a:r>
            <a:r>
              <a:rPr sz="2800" spc="-80" dirty="0"/>
              <a:t>d</a:t>
            </a:r>
            <a:r>
              <a:rPr sz="2800" spc="-145" dirty="0"/>
              <a:t>e</a:t>
            </a:r>
            <a:r>
              <a:rPr sz="2800" spc="-5" dirty="0"/>
              <a:t>r</a:t>
            </a:r>
            <a:r>
              <a:rPr sz="2800" spc="-275" dirty="0"/>
              <a:t> </a:t>
            </a:r>
            <a:r>
              <a:rPr sz="2800" spc="-120" dirty="0"/>
              <a:t>S</a:t>
            </a:r>
            <a:r>
              <a:rPr sz="2800" spc="-125" dirty="0"/>
              <a:t>y</a:t>
            </a:r>
            <a:r>
              <a:rPr sz="2800" spc="-130" dirty="0"/>
              <a:t>st</a:t>
            </a:r>
            <a:r>
              <a:rPr sz="2800" spc="-125" dirty="0"/>
              <a:t>e</a:t>
            </a:r>
            <a:r>
              <a:rPr sz="2800" spc="-5" dirty="0"/>
              <a:t>m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95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pc="50" dirty="0"/>
              <a:t>We</a:t>
            </a:r>
            <a:r>
              <a:rPr spc="190" dirty="0"/>
              <a:t> </a:t>
            </a:r>
            <a:r>
              <a:rPr spc="20" dirty="0"/>
              <a:t>can</a:t>
            </a:r>
            <a:r>
              <a:rPr spc="125" dirty="0"/>
              <a:t> </a:t>
            </a:r>
            <a:r>
              <a:rPr spc="35" dirty="0"/>
              <a:t>build</a:t>
            </a:r>
            <a:r>
              <a:rPr spc="150" dirty="0"/>
              <a:t> </a:t>
            </a:r>
            <a:r>
              <a:rPr dirty="0"/>
              <a:t>a</a:t>
            </a:r>
            <a:r>
              <a:rPr spc="50" dirty="0"/>
              <a:t> </a:t>
            </a:r>
            <a:r>
              <a:rPr spc="25" dirty="0"/>
              <a:t>simple</a:t>
            </a:r>
            <a:r>
              <a:rPr spc="95" dirty="0"/>
              <a:t> </a:t>
            </a:r>
            <a:r>
              <a:rPr spc="25" dirty="0"/>
              <a:t>content</a:t>
            </a:r>
            <a:r>
              <a:rPr spc="145" dirty="0"/>
              <a:t> </a:t>
            </a:r>
            <a:r>
              <a:rPr spc="10" dirty="0"/>
              <a:t>based</a:t>
            </a:r>
            <a:r>
              <a:rPr spc="114" dirty="0"/>
              <a:t> </a:t>
            </a:r>
            <a:r>
              <a:rPr spc="35" dirty="0"/>
              <a:t>recommender</a:t>
            </a:r>
            <a:r>
              <a:rPr spc="160" dirty="0"/>
              <a:t> </a:t>
            </a:r>
            <a:r>
              <a:rPr spc="-5" dirty="0"/>
              <a:t>system</a:t>
            </a:r>
            <a:r>
              <a:rPr spc="55" dirty="0"/>
              <a:t> </a:t>
            </a:r>
            <a:r>
              <a:rPr spc="10" dirty="0"/>
              <a:t>based</a:t>
            </a:r>
          </a:p>
          <a:p>
            <a:pPr marL="354965">
              <a:lnSpc>
                <a:spcPct val="100000"/>
              </a:lnSpc>
              <a:spcBef>
                <a:spcPts val="300"/>
              </a:spcBef>
            </a:pPr>
            <a:r>
              <a:rPr spc="45" dirty="0"/>
              <a:t>o</a:t>
            </a:r>
            <a:r>
              <a:rPr dirty="0"/>
              <a:t>n</a:t>
            </a:r>
            <a:r>
              <a:rPr spc="-120" dirty="0"/>
              <a:t> </a:t>
            </a:r>
            <a:r>
              <a:rPr spc="30" dirty="0"/>
              <a:t>t</a:t>
            </a:r>
            <a:r>
              <a:rPr spc="55" dirty="0"/>
              <a:t>h</a:t>
            </a:r>
            <a:r>
              <a:rPr dirty="0"/>
              <a:t>e</a:t>
            </a:r>
            <a:r>
              <a:rPr spc="-160" dirty="0"/>
              <a:t> </a:t>
            </a:r>
            <a:r>
              <a:rPr b="1" spc="-110" dirty="0">
                <a:latin typeface="Verdana"/>
                <a:cs typeface="Verdana"/>
              </a:rPr>
              <a:t>s</a:t>
            </a:r>
            <a:r>
              <a:rPr b="1" spc="-65" dirty="0">
                <a:latin typeface="Verdana"/>
                <a:cs typeface="Verdana"/>
              </a:rPr>
              <a:t>i</a:t>
            </a:r>
            <a:r>
              <a:rPr b="1" spc="-60" dirty="0">
                <a:latin typeface="Verdana"/>
                <a:cs typeface="Verdana"/>
              </a:rPr>
              <a:t>m</a:t>
            </a:r>
            <a:r>
              <a:rPr b="1" spc="-65" dirty="0">
                <a:latin typeface="Verdana"/>
                <a:cs typeface="Verdana"/>
              </a:rPr>
              <a:t>il</a:t>
            </a:r>
            <a:r>
              <a:rPr b="1" spc="-80" dirty="0">
                <a:latin typeface="Verdana"/>
                <a:cs typeface="Verdana"/>
              </a:rPr>
              <a:t>a</a:t>
            </a:r>
            <a:r>
              <a:rPr b="1" spc="-105" dirty="0">
                <a:latin typeface="Verdana"/>
                <a:cs typeface="Verdana"/>
              </a:rPr>
              <a:t>r</a:t>
            </a:r>
            <a:r>
              <a:rPr b="1" spc="-80" dirty="0">
                <a:latin typeface="Verdana"/>
                <a:cs typeface="Verdana"/>
              </a:rPr>
              <a:t>it</a:t>
            </a:r>
            <a:r>
              <a:rPr b="1" dirty="0">
                <a:latin typeface="Verdana"/>
                <a:cs typeface="Verdana"/>
              </a:rPr>
              <a:t>y</a:t>
            </a:r>
            <a:r>
              <a:rPr b="1" spc="-270" dirty="0">
                <a:latin typeface="Verdana"/>
                <a:cs typeface="Verdana"/>
              </a:rPr>
              <a:t> </a:t>
            </a:r>
            <a:r>
              <a:rPr spc="-5" dirty="0"/>
              <a:t>o</a:t>
            </a:r>
            <a:r>
              <a:rPr dirty="0"/>
              <a:t>f</a:t>
            </a:r>
            <a:r>
              <a:rPr spc="-165" dirty="0"/>
              <a:t> </a:t>
            </a:r>
            <a:r>
              <a:rPr spc="30" dirty="0"/>
              <a:t>t</a:t>
            </a:r>
            <a:r>
              <a:rPr spc="55" dirty="0"/>
              <a:t>h</a:t>
            </a:r>
            <a:r>
              <a:rPr dirty="0"/>
              <a:t>e</a:t>
            </a:r>
            <a:r>
              <a:rPr spc="-150" dirty="0"/>
              <a:t> </a:t>
            </a:r>
            <a:r>
              <a:rPr spc="15" dirty="0"/>
              <a:t>s</a:t>
            </a:r>
            <a:r>
              <a:rPr spc="20" dirty="0"/>
              <a:t>h</a:t>
            </a:r>
            <a:r>
              <a:rPr spc="15" dirty="0"/>
              <a:t>o</a:t>
            </a:r>
            <a:r>
              <a:rPr spc="30" dirty="0"/>
              <a:t>w</a:t>
            </a:r>
            <a:r>
              <a:rPr spc="5" dirty="0"/>
              <a:t>s</a:t>
            </a:r>
            <a:r>
              <a:rPr dirty="0"/>
              <a:t>.</a:t>
            </a:r>
          </a:p>
          <a:p>
            <a:pPr marL="355600" indent="-342900">
              <a:lnSpc>
                <a:spcPct val="100000"/>
              </a:lnSpc>
              <a:spcBef>
                <a:spcPts val="75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pc="-135" dirty="0"/>
              <a:t>I</a:t>
            </a:r>
            <a:r>
              <a:rPr dirty="0"/>
              <a:t>f</a:t>
            </a:r>
            <a:r>
              <a:rPr spc="-235" dirty="0"/>
              <a:t> </a:t>
            </a:r>
            <a:r>
              <a:rPr dirty="0"/>
              <a:t>a</a:t>
            </a:r>
            <a:r>
              <a:rPr spc="-170" dirty="0"/>
              <a:t> </a:t>
            </a:r>
            <a:r>
              <a:rPr spc="50" dirty="0"/>
              <a:t>p</a:t>
            </a:r>
            <a:r>
              <a:rPr spc="55" dirty="0"/>
              <a:t>e</a:t>
            </a:r>
            <a:r>
              <a:rPr spc="-50" dirty="0"/>
              <a:t>r</a:t>
            </a:r>
            <a:r>
              <a:rPr spc="-75" dirty="0"/>
              <a:t>s</a:t>
            </a:r>
            <a:r>
              <a:rPr spc="55" dirty="0"/>
              <a:t>o</a:t>
            </a:r>
            <a:r>
              <a:rPr dirty="0"/>
              <a:t>n</a:t>
            </a:r>
            <a:r>
              <a:rPr spc="-70" dirty="0"/>
              <a:t> </a:t>
            </a:r>
            <a:r>
              <a:rPr spc="70" dirty="0"/>
              <a:t>h</a:t>
            </a:r>
            <a:r>
              <a:rPr spc="-40" dirty="0"/>
              <a:t>a</a:t>
            </a:r>
            <a:r>
              <a:rPr dirty="0"/>
              <a:t>s</a:t>
            </a:r>
            <a:r>
              <a:rPr spc="-204" dirty="0"/>
              <a:t> </a:t>
            </a:r>
            <a:r>
              <a:rPr spc="50" dirty="0"/>
              <a:t>w</a:t>
            </a:r>
            <a:r>
              <a:rPr spc="30" dirty="0"/>
              <a:t>a</a:t>
            </a:r>
            <a:r>
              <a:rPr spc="40" dirty="0"/>
              <a:t>t</a:t>
            </a:r>
            <a:r>
              <a:rPr spc="45" dirty="0"/>
              <a:t>che</a:t>
            </a:r>
            <a:r>
              <a:rPr dirty="0"/>
              <a:t>d</a:t>
            </a:r>
            <a:r>
              <a:rPr spc="-40" dirty="0"/>
              <a:t> </a:t>
            </a:r>
            <a:r>
              <a:rPr dirty="0"/>
              <a:t>a</a:t>
            </a:r>
            <a:r>
              <a:rPr spc="-155" dirty="0"/>
              <a:t> </a:t>
            </a:r>
            <a:r>
              <a:rPr spc="30" dirty="0"/>
              <a:t>s</a:t>
            </a:r>
            <a:r>
              <a:rPr spc="35" dirty="0"/>
              <a:t>ho</a:t>
            </a:r>
            <a:r>
              <a:rPr dirty="0"/>
              <a:t>w</a:t>
            </a:r>
            <a:r>
              <a:rPr spc="-90" dirty="0"/>
              <a:t> </a:t>
            </a:r>
            <a:r>
              <a:rPr spc="45" dirty="0"/>
              <a:t>o</a:t>
            </a:r>
            <a:r>
              <a:rPr dirty="0"/>
              <a:t>n</a:t>
            </a:r>
            <a:r>
              <a:rPr spc="-80" dirty="0"/>
              <a:t> </a:t>
            </a:r>
            <a:r>
              <a:rPr spc="55" dirty="0"/>
              <a:t>Ne</a:t>
            </a:r>
            <a:r>
              <a:rPr spc="-15" dirty="0"/>
              <a:t>t</a:t>
            </a:r>
            <a:r>
              <a:rPr spc="-10" dirty="0"/>
              <a:t>f</a:t>
            </a:r>
            <a:r>
              <a:rPr spc="-5" dirty="0"/>
              <a:t>li</a:t>
            </a:r>
            <a:r>
              <a:rPr spc="-190" dirty="0"/>
              <a:t>x</a:t>
            </a:r>
            <a:r>
              <a:rPr dirty="0"/>
              <a:t>,</a:t>
            </a:r>
            <a:r>
              <a:rPr spc="-315" dirty="0"/>
              <a:t> </a:t>
            </a:r>
            <a:r>
              <a:rPr spc="30" dirty="0"/>
              <a:t>t</a:t>
            </a:r>
            <a:r>
              <a:rPr spc="60" dirty="0"/>
              <a:t>h</a:t>
            </a:r>
            <a:r>
              <a:rPr dirty="0"/>
              <a:t>e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25" dirty="0"/>
              <a:t>e</a:t>
            </a:r>
            <a:r>
              <a:rPr spc="30" dirty="0"/>
              <a:t>c</a:t>
            </a:r>
            <a:r>
              <a:rPr spc="40" dirty="0"/>
              <a:t>o</a:t>
            </a:r>
            <a:r>
              <a:rPr spc="70" dirty="0"/>
              <a:t>m</a:t>
            </a:r>
            <a:r>
              <a:rPr spc="95" dirty="0"/>
              <a:t>m</a:t>
            </a:r>
            <a:r>
              <a:rPr spc="90" dirty="0"/>
              <a:t>e</a:t>
            </a:r>
            <a:r>
              <a:rPr spc="70" dirty="0"/>
              <a:t>n</a:t>
            </a:r>
            <a:r>
              <a:rPr spc="55" dirty="0"/>
              <a:t>de</a:t>
            </a:r>
            <a:r>
              <a:rPr dirty="0"/>
              <a:t>r</a:t>
            </a:r>
            <a:r>
              <a:rPr spc="-165" dirty="0"/>
              <a:t> </a:t>
            </a:r>
            <a:r>
              <a:rPr spc="-75" dirty="0"/>
              <a:t>s</a:t>
            </a:r>
            <a:r>
              <a:rPr spc="-95" dirty="0"/>
              <a:t>y</a:t>
            </a:r>
            <a:r>
              <a:rPr spc="15" dirty="0"/>
              <a:t>s</a:t>
            </a:r>
            <a:r>
              <a:rPr spc="20" dirty="0"/>
              <a:t>t</a:t>
            </a:r>
            <a:r>
              <a:rPr spc="15" dirty="0"/>
              <a:t>e</a:t>
            </a:r>
            <a:r>
              <a:rPr dirty="0"/>
              <a:t>m</a:t>
            </a: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spc="30" dirty="0"/>
              <a:t>must</a:t>
            </a:r>
            <a:r>
              <a:rPr spc="-130" dirty="0"/>
              <a:t> </a:t>
            </a:r>
            <a:r>
              <a:rPr spc="25" dirty="0"/>
              <a:t>be</a:t>
            </a:r>
            <a:r>
              <a:rPr spc="-75" dirty="0"/>
              <a:t> </a:t>
            </a:r>
            <a:r>
              <a:rPr spc="15" dirty="0"/>
              <a:t>able</a:t>
            </a:r>
            <a:r>
              <a:rPr spc="-140" dirty="0"/>
              <a:t> </a:t>
            </a:r>
            <a:r>
              <a:rPr spc="10" dirty="0"/>
              <a:t>to</a:t>
            </a:r>
            <a:r>
              <a:rPr spc="-145" dirty="0"/>
              <a:t> </a:t>
            </a:r>
            <a:r>
              <a:rPr spc="45" dirty="0"/>
              <a:t>recommend</a:t>
            </a:r>
            <a:r>
              <a:rPr spc="-40" dirty="0"/>
              <a:t> </a:t>
            </a:r>
            <a:r>
              <a:rPr dirty="0"/>
              <a:t>a</a:t>
            </a:r>
            <a:r>
              <a:rPr spc="-180" dirty="0"/>
              <a:t> </a:t>
            </a:r>
            <a:r>
              <a:rPr spc="-15" dirty="0"/>
              <a:t>list</a:t>
            </a:r>
            <a:r>
              <a:rPr spc="-160" dirty="0"/>
              <a:t> </a:t>
            </a:r>
            <a:r>
              <a:rPr spc="-5" dirty="0"/>
              <a:t>of</a:t>
            </a:r>
            <a:r>
              <a:rPr spc="-165" dirty="0"/>
              <a:t> </a:t>
            </a:r>
            <a:r>
              <a:rPr dirty="0"/>
              <a:t>similar</a:t>
            </a:r>
            <a:r>
              <a:rPr spc="-185" dirty="0"/>
              <a:t> </a:t>
            </a:r>
            <a:r>
              <a:rPr spc="15" dirty="0"/>
              <a:t>shows</a:t>
            </a:r>
            <a:r>
              <a:rPr spc="-175" dirty="0"/>
              <a:t> </a:t>
            </a:r>
            <a:r>
              <a:rPr spc="15" dirty="0"/>
              <a:t>that</a:t>
            </a:r>
            <a:r>
              <a:rPr spc="-140" dirty="0"/>
              <a:t> </a:t>
            </a:r>
            <a:r>
              <a:rPr spc="-40" dirty="0"/>
              <a:t>s/he</a:t>
            </a:r>
            <a:r>
              <a:rPr spc="-220" dirty="0"/>
              <a:t> </a:t>
            </a:r>
            <a:r>
              <a:rPr spc="-50" dirty="0"/>
              <a:t>likes.</a:t>
            </a: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pc="-30" dirty="0"/>
              <a:t>T</a:t>
            </a:r>
            <a:r>
              <a:rPr dirty="0"/>
              <a:t>o</a:t>
            </a:r>
            <a:r>
              <a:rPr spc="-180" dirty="0"/>
              <a:t> </a:t>
            </a:r>
            <a:r>
              <a:rPr spc="40" dirty="0"/>
              <a:t>ge</a:t>
            </a:r>
            <a:r>
              <a:rPr dirty="0"/>
              <a:t>t</a:t>
            </a:r>
            <a:r>
              <a:rPr spc="-95" dirty="0"/>
              <a:t> </a:t>
            </a:r>
            <a:r>
              <a:rPr spc="30" dirty="0"/>
              <a:t>th</a:t>
            </a:r>
            <a:r>
              <a:rPr dirty="0"/>
              <a:t>e</a:t>
            </a:r>
            <a:r>
              <a:rPr spc="-114" dirty="0"/>
              <a:t> </a:t>
            </a:r>
            <a:r>
              <a:rPr spc="-15" dirty="0"/>
              <a:t>s</a:t>
            </a:r>
            <a:r>
              <a:rPr spc="-5" dirty="0"/>
              <a:t>i</a:t>
            </a:r>
            <a:r>
              <a:rPr spc="-15" dirty="0"/>
              <a:t>m</a:t>
            </a:r>
            <a:r>
              <a:rPr spc="-5" dirty="0"/>
              <a:t>il</a:t>
            </a:r>
            <a:r>
              <a:rPr spc="-15" dirty="0"/>
              <a:t>ar</a:t>
            </a:r>
            <a:r>
              <a:rPr spc="-5" dirty="0"/>
              <a:t>i</a:t>
            </a:r>
            <a:r>
              <a:rPr spc="-20" dirty="0"/>
              <a:t>t</a:t>
            </a:r>
            <a:r>
              <a:rPr dirty="0"/>
              <a:t>y</a:t>
            </a:r>
            <a:r>
              <a:rPr spc="-140" dirty="0"/>
              <a:t> </a:t>
            </a:r>
            <a:r>
              <a:rPr dirty="0"/>
              <a:t>score</a:t>
            </a:r>
            <a:r>
              <a:rPr spc="-150" dirty="0"/>
              <a:t> </a:t>
            </a:r>
            <a:r>
              <a:rPr dirty="0"/>
              <a:t>of</a:t>
            </a:r>
            <a:r>
              <a:rPr spc="-165" dirty="0"/>
              <a:t> </a:t>
            </a:r>
            <a:r>
              <a:rPr spc="30" dirty="0"/>
              <a:t>th</a:t>
            </a:r>
            <a:r>
              <a:rPr dirty="0"/>
              <a:t>e</a:t>
            </a:r>
            <a:r>
              <a:rPr spc="-105" dirty="0"/>
              <a:t> </a:t>
            </a:r>
            <a:r>
              <a:rPr spc="-40" dirty="0"/>
              <a:t>sho</a:t>
            </a:r>
            <a:r>
              <a:rPr spc="-35" dirty="0"/>
              <a:t>w</a:t>
            </a:r>
            <a:r>
              <a:rPr spc="-40" dirty="0"/>
              <a:t>s</a:t>
            </a:r>
            <a:r>
              <a:rPr dirty="0"/>
              <a:t>,</a:t>
            </a:r>
            <a:r>
              <a:rPr spc="-175" dirty="0"/>
              <a:t> </a:t>
            </a:r>
            <a:r>
              <a:rPr spc="60" dirty="0"/>
              <a:t>w</a:t>
            </a:r>
            <a:r>
              <a:rPr dirty="0"/>
              <a:t>e</a:t>
            </a:r>
            <a:r>
              <a:rPr spc="-85" dirty="0"/>
              <a:t> </a:t>
            </a:r>
            <a:r>
              <a:rPr spc="30" dirty="0"/>
              <a:t>ca</a:t>
            </a:r>
            <a:r>
              <a:rPr dirty="0"/>
              <a:t>n</a:t>
            </a:r>
            <a:r>
              <a:rPr spc="-120" dirty="0"/>
              <a:t> </a:t>
            </a:r>
            <a:r>
              <a:rPr dirty="0"/>
              <a:t>use</a:t>
            </a:r>
            <a:r>
              <a:rPr spc="-135" dirty="0"/>
              <a:t> </a:t>
            </a:r>
            <a:r>
              <a:rPr b="1" spc="-65" dirty="0">
                <a:latin typeface="Verdana"/>
                <a:cs typeface="Verdana"/>
              </a:rPr>
              <a:t>co</a:t>
            </a:r>
            <a:r>
              <a:rPr b="1" spc="-60" dirty="0">
                <a:latin typeface="Verdana"/>
                <a:cs typeface="Verdana"/>
              </a:rPr>
              <a:t>s</a:t>
            </a:r>
            <a:r>
              <a:rPr b="1" spc="-65" dirty="0">
                <a:latin typeface="Verdana"/>
                <a:cs typeface="Verdana"/>
              </a:rPr>
              <a:t>i</a:t>
            </a:r>
            <a:r>
              <a:rPr b="1" spc="-60" dirty="0">
                <a:latin typeface="Verdana"/>
                <a:cs typeface="Verdana"/>
              </a:rPr>
              <a:t>n</a:t>
            </a:r>
            <a:r>
              <a:rPr b="1" dirty="0">
                <a:latin typeface="Verdana"/>
                <a:cs typeface="Verdana"/>
              </a:rPr>
              <a:t>e</a:t>
            </a:r>
            <a:r>
              <a:rPr b="1" spc="-165" dirty="0">
                <a:latin typeface="Verdana"/>
                <a:cs typeface="Verdana"/>
              </a:rPr>
              <a:t> </a:t>
            </a:r>
            <a:r>
              <a:rPr b="1" spc="-85" dirty="0">
                <a:latin typeface="Verdana"/>
                <a:cs typeface="Verdana"/>
              </a:rPr>
              <a:t>s</a:t>
            </a:r>
            <a:r>
              <a:rPr b="1" spc="-90" dirty="0">
                <a:latin typeface="Verdana"/>
                <a:cs typeface="Verdana"/>
              </a:rPr>
              <a:t>i</a:t>
            </a:r>
            <a:r>
              <a:rPr b="1" spc="-85" dirty="0">
                <a:latin typeface="Verdana"/>
                <a:cs typeface="Verdana"/>
              </a:rPr>
              <a:t>m</a:t>
            </a:r>
            <a:r>
              <a:rPr b="1" spc="-90" dirty="0">
                <a:latin typeface="Verdana"/>
                <a:cs typeface="Verdana"/>
              </a:rPr>
              <a:t>ila</a:t>
            </a:r>
            <a:r>
              <a:rPr b="1" spc="-80" dirty="0">
                <a:latin typeface="Verdana"/>
                <a:cs typeface="Verdana"/>
              </a:rPr>
              <a:t>r</a:t>
            </a:r>
            <a:r>
              <a:rPr b="1" spc="-90" dirty="0">
                <a:latin typeface="Verdana"/>
                <a:cs typeface="Verdana"/>
              </a:rPr>
              <a:t>it</a:t>
            </a:r>
            <a:r>
              <a:rPr b="1" dirty="0">
                <a:latin typeface="Verdana"/>
                <a:cs typeface="Verdana"/>
              </a:rPr>
              <a:t>y</a:t>
            </a:r>
          </a:p>
          <a:p>
            <a:pPr marL="355600" indent="-342900">
              <a:lnSpc>
                <a:spcPct val="100000"/>
              </a:lnSpc>
              <a:spcBef>
                <a:spcPts val="75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pc="-5" dirty="0"/>
              <a:t>The</a:t>
            </a:r>
            <a:r>
              <a:rPr spc="305" dirty="0"/>
              <a:t> </a:t>
            </a:r>
            <a:r>
              <a:rPr spc="5" dirty="0"/>
              <a:t>Cosine</a:t>
            </a:r>
            <a:r>
              <a:rPr spc="320" dirty="0"/>
              <a:t> </a:t>
            </a:r>
            <a:r>
              <a:rPr spc="-15" dirty="0"/>
              <a:t>Similarity</a:t>
            </a:r>
            <a:r>
              <a:rPr spc="270" dirty="0"/>
              <a:t> </a:t>
            </a:r>
            <a:r>
              <a:rPr dirty="0"/>
              <a:t>score</a:t>
            </a:r>
            <a:r>
              <a:rPr spc="285" dirty="0"/>
              <a:t> </a:t>
            </a:r>
            <a:r>
              <a:rPr spc="-5" dirty="0"/>
              <a:t>of</a:t>
            </a:r>
            <a:r>
              <a:rPr spc="285" dirty="0"/>
              <a:t> </a:t>
            </a:r>
            <a:r>
              <a:rPr spc="35" dirty="0"/>
              <a:t>two</a:t>
            </a:r>
            <a:r>
              <a:rPr spc="325" dirty="0"/>
              <a:t> </a:t>
            </a:r>
            <a:r>
              <a:rPr spc="-15" dirty="0"/>
              <a:t>vectors</a:t>
            </a:r>
            <a:r>
              <a:rPr spc="280" dirty="0"/>
              <a:t> </a:t>
            </a:r>
            <a:r>
              <a:rPr spc="-5" dirty="0"/>
              <a:t>increases</a:t>
            </a:r>
            <a:r>
              <a:rPr spc="229" dirty="0"/>
              <a:t> </a:t>
            </a:r>
            <a:r>
              <a:rPr spc="-20" dirty="0"/>
              <a:t>as</a:t>
            </a:r>
            <a:r>
              <a:rPr spc="240" dirty="0"/>
              <a:t> </a:t>
            </a:r>
            <a:r>
              <a:rPr spc="20" dirty="0"/>
              <a:t>the</a:t>
            </a:r>
            <a:r>
              <a:rPr spc="320" dirty="0"/>
              <a:t> </a:t>
            </a:r>
            <a:r>
              <a:rPr spc="25" dirty="0"/>
              <a:t>angle</a:t>
            </a: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spc="40" dirty="0"/>
              <a:t>between</a:t>
            </a:r>
            <a:r>
              <a:rPr spc="-130" dirty="0"/>
              <a:t> </a:t>
            </a:r>
            <a:r>
              <a:rPr spc="40" dirty="0"/>
              <a:t>them</a:t>
            </a:r>
            <a:r>
              <a:rPr spc="-100" dirty="0"/>
              <a:t> </a:t>
            </a:r>
            <a:r>
              <a:rPr spc="-5" dirty="0"/>
              <a:t>decreases.</a:t>
            </a:r>
          </a:p>
          <a:p>
            <a:pPr marL="694055" algn="ctr">
              <a:lnSpc>
                <a:spcPct val="100000"/>
              </a:lnSpc>
              <a:spcBef>
                <a:spcPts val="815"/>
              </a:spcBef>
            </a:pPr>
            <a:r>
              <a:rPr dirty="0">
                <a:latin typeface="Cambria Math"/>
                <a:cs typeface="Cambria Math"/>
              </a:rPr>
              <a:t>𝑨</a:t>
            </a:r>
            <a:r>
              <a:rPr spc="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.</a:t>
            </a:r>
            <a:r>
              <a:rPr spc="-9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𝑩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02811" y="3650691"/>
            <a:ext cx="819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24F5C"/>
                </a:solidFill>
                <a:latin typeface="Cambria Math"/>
                <a:cs typeface="Cambria Math"/>
              </a:rPr>
              <a:t>𝐂</a:t>
            </a:r>
            <a:r>
              <a:rPr sz="1800" spc="5" dirty="0">
                <a:solidFill>
                  <a:srgbClr val="124F5C"/>
                </a:solidFill>
                <a:latin typeface="Cambria Math"/>
                <a:cs typeface="Cambria Math"/>
              </a:rPr>
              <a:t>𝐨</a:t>
            </a:r>
            <a:r>
              <a:rPr sz="1800" dirty="0">
                <a:solidFill>
                  <a:srgbClr val="124F5C"/>
                </a:solidFill>
                <a:latin typeface="Cambria Math"/>
                <a:cs typeface="Cambria Math"/>
              </a:rPr>
              <a:t>𝐬</a:t>
            </a:r>
            <a:r>
              <a:rPr sz="1800" spc="-100" dirty="0">
                <a:solidFill>
                  <a:srgbClr val="124F5C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124F5C"/>
                </a:solidFill>
                <a:latin typeface="Cambria Math"/>
                <a:cs typeface="Cambria Math"/>
              </a:rPr>
              <a:t>𝜽</a:t>
            </a:r>
            <a:r>
              <a:rPr sz="1800" spc="120" dirty="0">
                <a:solidFill>
                  <a:srgbClr val="124F5C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124F5C"/>
                </a:solidFill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22292" y="3822179"/>
            <a:ext cx="692150" cy="265430"/>
          </a:xfrm>
          <a:custGeom>
            <a:avLst/>
            <a:gdLst/>
            <a:ahLst/>
            <a:cxnLst/>
            <a:rect l="l" t="t" r="r" b="b"/>
            <a:pathLst>
              <a:path w="692150" h="265429">
                <a:moveTo>
                  <a:pt x="44818" y="56832"/>
                </a:moveTo>
                <a:lnTo>
                  <a:pt x="27559" y="56832"/>
                </a:lnTo>
                <a:lnTo>
                  <a:pt x="27559" y="264858"/>
                </a:lnTo>
                <a:lnTo>
                  <a:pt x="44818" y="264858"/>
                </a:lnTo>
                <a:lnTo>
                  <a:pt x="44818" y="56832"/>
                </a:lnTo>
                <a:close/>
              </a:path>
              <a:path w="692150" h="265429">
                <a:moveTo>
                  <a:pt x="267195" y="56832"/>
                </a:moveTo>
                <a:lnTo>
                  <a:pt x="249936" y="56832"/>
                </a:lnTo>
                <a:lnTo>
                  <a:pt x="249936" y="264858"/>
                </a:lnTo>
                <a:lnTo>
                  <a:pt x="267195" y="264858"/>
                </a:lnTo>
                <a:lnTo>
                  <a:pt x="267195" y="56832"/>
                </a:lnTo>
                <a:close/>
              </a:path>
              <a:path w="692150" h="265429">
                <a:moveTo>
                  <a:pt x="691629" y="0"/>
                </a:moveTo>
                <a:lnTo>
                  <a:pt x="0" y="0"/>
                </a:lnTo>
                <a:lnTo>
                  <a:pt x="0" y="15252"/>
                </a:lnTo>
                <a:lnTo>
                  <a:pt x="691629" y="15252"/>
                </a:lnTo>
                <a:lnTo>
                  <a:pt x="691629" y="0"/>
                </a:lnTo>
                <a:close/>
              </a:path>
            </a:pathLst>
          </a:custGeom>
          <a:solidFill>
            <a:srgbClr val="124F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81473" y="3803091"/>
            <a:ext cx="645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24F5C"/>
                </a:solidFill>
                <a:latin typeface="Cambria Math"/>
                <a:cs typeface="Cambria Math"/>
              </a:rPr>
              <a:t>𝑨</a:t>
            </a:r>
            <a:r>
              <a:rPr sz="1800" spc="175" dirty="0">
                <a:solidFill>
                  <a:srgbClr val="124F5C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124F5C"/>
                </a:solidFill>
                <a:latin typeface="Cambria Math"/>
                <a:cs typeface="Cambria Math"/>
              </a:rPr>
              <a:t>.</a:t>
            </a:r>
            <a:r>
              <a:rPr sz="1800" spc="-85" dirty="0">
                <a:solidFill>
                  <a:srgbClr val="124F5C"/>
                </a:solidFill>
                <a:latin typeface="Cambria Math"/>
                <a:cs typeface="Cambria Math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Cambria Math"/>
                <a:cs typeface="Cambria Math"/>
              </a:rPr>
              <a:t>|𝑩</a:t>
            </a:r>
            <a:r>
              <a:rPr sz="1800" dirty="0">
                <a:solidFill>
                  <a:srgbClr val="124F5C"/>
                </a:solidFill>
                <a:latin typeface="Cambria Math"/>
                <a:cs typeface="Cambria Math"/>
              </a:rPr>
              <a:t>|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505460"/>
            <a:ext cx="566166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525">
              <a:lnSpc>
                <a:spcPct val="100000"/>
              </a:lnSpc>
              <a:spcBef>
                <a:spcPts val="95"/>
              </a:spcBef>
              <a:tabLst>
                <a:tab pos="1619885" algn="l"/>
              </a:tabLst>
            </a:pPr>
            <a:r>
              <a:rPr sz="2800" spc="-60" dirty="0"/>
              <a:t>C</a:t>
            </a:r>
            <a:r>
              <a:rPr sz="2800" spc="-70" dirty="0"/>
              <a:t>o</a:t>
            </a:r>
            <a:r>
              <a:rPr sz="2800" spc="-65" dirty="0"/>
              <a:t>n</a:t>
            </a:r>
            <a:r>
              <a:rPr sz="2800" spc="-70" dirty="0"/>
              <a:t>t</a:t>
            </a:r>
            <a:r>
              <a:rPr sz="2800" spc="-65" dirty="0"/>
              <a:t>en</a:t>
            </a:r>
            <a:r>
              <a:rPr sz="2800" spc="-5" dirty="0"/>
              <a:t>t</a:t>
            </a:r>
            <a:r>
              <a:rPr sz="2800" spc="-204" dirty="0"/>
              <a:t> </a:t>
            </a:r>
            <a:r>
              <a:rPr sz="2800" spc="-95" dirty="0"/>
              <a:t>B</a:t>
            </a:r>
            <a:r>
              <a:rPr sz="2800" spc="-85" dirty="0"/>
              <a:t>a</a:t>
            </a:r>
            <a:r>
              <a:rPr sz="2800" spc="-90" dirty="0"/>
              <a:t>s</a:t>
            </a:r>
            <a:r>
              <a:rPr sz="2800" spc="-85" dirty="0"/>
              <a:t>e</a:t>
            </a:r>
            <a:r>
              <a:rPr sz="2800" spc="-5" dirty="0"/>
              <a:t>d</a:t>
            </a:r>
            <a:r>
              <a:rPr sz="2800" spc="-254" dirty="0"/>
              <a:t> </a:t>
            </a:r>
            <a:r>
              <a:rPr sz="2800" spc="-70" dirty="0"/>
              <a:t>R</a:t>
            </a:r>
            <a:r>
              <a:rPr sz="2800" spc="-65" dirty="0"/>
              <a:t>ec</a:t>
            </a:r>
            <a:r>
              <a:rPr sz="2800" spc="-70" dirty="0"/>
              <a:t>o</a:t>
            </a:r>
            <a:r>
              <a:rPr sz="2800" spc="-60" dirty="0"/>
              <a:t>mm</a:t>
            </a:r>
            <a:r>
              <a:rPr sz="2800" spc="-65" dirty="0"/>
              <a:t>e</a:t>
            </a:r>
            <a:r>
              <a:rPr sz="2800" spc="-70" dirty="0"/>
              <a:t>n</a:t>
            </a:r>
            <a:r>
              <a:rPr sz="2800" spc="-80" dirty="0"/>
              <a:t>d</a:t>
            </a:r>
            <a:r>
              <a:rPr sz="2800" spc="-145" dirty="0"/>
              <a:t>er  </a:t>
            </a:r>
            <a:r>
              <a:rPr sz="2800" spc="-95" dirty="0"/>
              <a:t>System	</a:t>
            </a:r>
            <a:r>
              <a:rPr sz="2800" spc="-170" dirty="0"/>
              <a:t>(Contd.)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82951"/>
            <a:ext cx="4437887" cy="223570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5903" y="2282951"/>
            <a:ext cx="4578096" cy="223570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04545" y="1516226"/>
            <a:ext cx="5922645" cy="65024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95"/>
              </a:spcBef>
              <a:buFont typeface="Tahoma"/>
              <a:buChar char="●"/>
              <a:tabLst>
                <a:tab pos="354965" algn="l"/>
                <a:tab pos="355600" algn="l"/>
                <a:tab pos="766445" algn="l"/>
                <a:tab pos="3079115" algn="l"/>
                <a:tab pos="3571240" algn="l"/>
                <a:tab pos="4135120" algn="l"/>
                <a:tab pos="4923155" algn="l"/>
                <a:tab pos="5391150" algn="l"/>
              </a:tabLst>
            </a:pPr>
            <a:r>
              <a:rPr sz="1800" spc="-235" dirty="0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0	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co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8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at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s	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r	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th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	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w	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“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A	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Man</a:t>
            </a:r>
            <a:endParaRPr sz="18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300"/>
              </a:spcBef>
            </a:pPr>
            <a:r>
              <a:rPr sz="1800" b="1" spc="-135" dirty="0">
                <a:solidFill>
                  <a:srgbClr val="124F5C"/>
                </a:solidFill>
                <a:latin typeface="Verdana"/>
                <a:cs typeface="Verdana"/>
              </a:rPr>
              <a:t>“</a:t>
            </a:r>
            <a:r>
              <a:rPr sz="1800" b="1" spc="-15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ng</a:t>
            </a:r>
            <a:r>
              <a:rPr sz="1800" b="1" spc="-3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2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”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80123" y="1553971"/>
            <a:ext cx="2170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1705" algn="l"/>
                <a:tab pos="1717675" algn="l"/>
              </a:tabLst>
            </a:pPr>
            <a:r>
              <a:rPr sz="1800" b="1" spc="-3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b="1" spc="-4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d	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od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”	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an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505460"/>
            <a:ext cx="566166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525">
              <a:lnSpc>
                <a:spcPct val="100000"/>
              </a:lnSpc>
              <a:spcBef>
                <a:spcPts val="95"/>
              </a:spcBef>
              <a:tabLst>
                <a:tab pos="1619885" algn="l"/>
              </a:tabLst>
            </a:pPr>
            <a:r>
              <a:rPr sz="2800" spc="-60" dirty="0"/>
              <a:t>C</a:t>
            </a:r>
            <a:r>
              <a:rPr sz="2800" spc="-70" dirty="0"/>
              <a:t>o</a:t>
            </a:r>
            <a:r>
              <a:rPr sz="2800" spc="-65" dirty="0"/>
              <a:t>n</a:t>
            </a:r>
            <a:r>
              <a:rPr sz="2800" spc="-70" dirty="0"/>
              <a:t>t</a:t>
            </a:r>
            <a:r>
              <a:rPr sz="2800" spc="-65" dirty="0"/>
              <a:t>en</a:t>
            </a:r>
            <a:r>
              <a:rPr sz="2800" spc="-5" dirty="0"/>
              <a:t>t</a:t>
            </a:r>
            <a:r>
              <a:rPr sz="2800" spc="-204" dirty="0"/>
              <a:t> </a:t>
            </a:r>
            <a:r>
              <a:rPr sz="2800" spc="-95" dirty="0"/>
              <a:t>B</a:t>
            </a:r>
            <a:r>
              <a:rPr sz="2800" spc="-85" dirty="0"/>
              <a:t>a</a:t>
            </a:r>
            <a:r>
              <a:rPr sz="2800" spc="-90" dirty="0"/>
              <a:t>s</a:t>
            </a:r>
            <a:r>
              <a:rPr sz="2800" spc="-85" dirty="0"/>
              <a:t>e</a:t>
            </a:r>
            <a:r>
              <a:rPr sz="2800" spc="-5" dirty="0"/>
              <a:t>d</a:t>
            </a:r>
            <a:r>
              <a:rPr sz="2800" spc="-254" dirty="0"/>
              <a:t> </a:t>
            </a:r>
            <a:r>
              <a:rPr sz="2800" spc="-70" dirty="0"/>
              <a:t>R</a:t>
            </a:r>
            <a:r>
              <a:rPr sz="2800" spc="-65" dirty="0"/>
              <a:t>ec</a:t>
            </a:r>
            <a:r>
              <a:rPr sz="2800" spc="-70" dirty="0"/>
              <a:t>o</a:t>
            </a:r>
            <a:r>
              <a:rPr sz="2800" spc="-60" dirty="0"/>
              <a:t>mm</a:t>
            </a:r>
            <a:r>
              <a:rPr sz="2800" spc="-65" dirty="0"/>
              <a:t>e</a:t>
            </a:r>
            <a:r>
              <a:rPr sz="2800" spc="-70" dirty="0"/>
              <a:t>n</a:t>
            </a:r>
            <a:r>
              <a:rPr sz="2800" spc="-80" dirty="0"/>
              <a:t>d</a:t>
            </a:r>
            <a:r>
              <a:rPr sz="2800" spc="-145" dirty="0"/>
              <a:t>er  </a:t>
            </a:r>
            <a:r>
              <a:rPr sz="2800" spc="-95" dirty="0"/>
              <a:t>System	</a:t>
            </a:r>
            <a:r>
              <a:rPr sz="2800" spc="-170" dirty="0"/>
              <a:t>(Contd.)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29255"/>
            <a:ext cx="4216907" cy="213969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75403" y="2429255"/>
            <a:ext cx="4768596" cy="213969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04545" y="1553971"/>
            <a:ext cx="800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spc="-120" dirty="0">
                <a:solidFill>
                  <a:srgbClr val="124F5C"/>
                </a:solidFill>
                <a:latin typeface="Verdana"/>
                <a:cs typeface="Verdana"/>
              </a:rPr>
              <a:t>10</a:t>
            </a:r>
            <a:r>
              <a:rPr sz="1800" spc="-3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recommendations</a:t>
            </a:r>
            <a:r>
              <a:rPr sz="1800" spc="-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show</a:t>
            </a:r>
            <a:r>
              <a:rPr sz="18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“Peaky</a:t>
            </a:r>
            <a:r>
              <a:rPr sz="1800" b="1" spc="-1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Blinders”</a:t>
            </a:r>
            <a:r>
              <a:rPr sz="1800" b="1" spc="-1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800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“Lucifer”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505460"/>
            <a:ext cx="33312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90" dirty="0"/>
              <a:t>Challenge</a:t>
            </a:r>
            <a:r>
              <a:rPr sz="2800" spc="-5" dirty="0"/>
              <a:t>s</a:t>
            </a:r>
            <a:r>
              <a:rPr sz="2800" spc="-220" dirty="0"/>
              <a:t> </a:t>
            </a:r>
            <a:r>
              <a:rPr sz="2800" spc="-85" dirty="0"/>
              <a:t>Fa</a:t>
            </a:r>
            <a:r>
              <a:rPr sz="2800" spc="-45" dirty="0"/>
              <a:t>c</a:t>
            </a:r>
            <a:r>
              <a:rPr sz="2800" spc="-40" dirty="0"/>
              <a:t>e</a:t>
            </a:r>
            <a:r>
              <a:rPr sz="2800" spc="-5" dirty="0"/>
              <a:t>d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545" y="1199870"/>
            <a:ext cx="5175885" cy="348107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95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Deciding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attributes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which</a:t>
            </a:r>
            <a:r>
              <a:rPr sz="1800" spc="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we</a:t>
            </a:r>
            <a:r>
              <a:rPr sz="1800" spc="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can</a:t>
            </a:r>
            <a:endParaRPr sz="18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300"/>
              </a:spcBef>
            </a:pP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il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te</a:t>
            </a:r>
            <a:r>
              <a:rPr sz="1800" spc="-65" dirty="0">
                <a:solidFill>
                  <a:srgbClr val="124F5C"/>
                </a:solidFill>
                <a:latin typeface="Verdana"/>
                <a:cs typeface="Verdana"/>
              </a:rPr>
              <a:t>rs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75"/>
              </a:spcBef>
              <a:buFont typeface="Tahoma"/>
              <a:buChar char="●"/>
              <a:tabLst>
                <a:tab pos="354965" algn="l"/>
                <a:tab pos="355600" algn="l"/>
                <a:tab pos="1388745" algn="l"/>
                <a:tab pos="2935605" algn="l"/>
                <a:tab pos="4344035" algn="l"/>
                <a:tab pos="4782820" algn="l"/>
              </a:tabLst>
            </a:pP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	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ee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g	–</a:t>
            </a:r>
            <a:r>
              <a:rPr sz="1800" spc="2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ec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g	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n	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th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features</a:t>
            </a:r>
            <a:r>
              <a:rPr sz="1800" spc="-1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8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be</a:t>
            </a:r>
            <a:r>
              <a:rPr sz="18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dropped/kept/transformed</a:t>
            </a:r>
            <a:endParaRPr sz="1800">
              <a:latin typeface="Verdana"/>
              <a:cs typeface="Verdana"/>
            </a:endParaRPr>
          </a:p>
          <a:p>
            <a:pPr marL="354965" marR="174625" indent="-342900">
              <a:lnSpc>
                <a:spcPts val="2490"/>
              </a:lnSpc>
              <a:spcBef>
                <a:spcPts val="130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Choosing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best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visualization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show </a:t>
            </a:r>
            <a:r>
              <a:rPr sz="1800" spc="-6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tr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800" spc="-2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ED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spc="9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ase</a:t>
            </a:r>
            <a:endParaRPr sz="1800">
              <a:latin typeface="Verdana"/>
              <a:cs typeface="Verdana"/>
            </a:endParaRPr>
          </a:p>
          <a:p>
            <a:pPr marL="354965" marR="20955" indent="-342900">
              <a:lnSpc>
                <a:spcPct val="113900"/>
              </a:lnSpc>
              <a:spcBef>
                <a:spcPts val="110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Deciding</a:t>
            </a:r>
            <a:r>
              <a:rPr sz="1800" spc="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sz="1800" spc="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ways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800" spc="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handle</a:t>
            </a:r>
            <a:r>
              <a:rPr sz="1800" spc="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missing </a:t>
            </a:r>
            <a:r>
              <a:rPr sz="1800" spc="-6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values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75"/>
              </a:spcBef>
              <a:buFont typeface="Tahoma"/>
              <a:buChar char="●"/>
              <a:tabLst>
                <a:tab pos="354965" algn="l"/>
                <a:tab pos="355600" algn="l"/>
                <a:tab pos="1685925" algn="l"/>
                <a:tab pos="2271395" algn="l"/>
                <a:tab pos="2941955" algn="l"/>
                <a:tab pos="4351655" algn="l"/>
                <a:tab pos="4872990" algn="l"/>
              </a:tabLst>
            </a:pP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Deciding	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on	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the	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attributes	to	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be</a:t>
            </a:r>
            <a:endParaRPr sz="18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de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da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ta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High</a:t>
            </a:r>
            <a:r>
              <a:rPr sz="18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computation</a:t>
            </a:r>
            <a:r>
              <a:rPr sz="18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time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4079" y="1834895"/>
            <a:ext cx="2958083" cy="254050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505460"/>
            <a:ext cx="2295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85" dirty="0"/>
              <a:t>Conclusions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545" y="1165098"/>
            <a:ext cx="8263890" cy="3837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6985" indent="-342900" algn="just">
              <a:lnSpc>
                <a:spcPct val="114999"/>
              </a:lnSpc>
              <a:spcBef>
                <a:spcPts val="100"/>
              </a:spcBef>
              <a:buFont typeface="Tahoma"/>
              <a:buChar char="●"/>
              <a:tabLst>
                <a:tab pos="355600" algn="l"/>
              </a:tabLst>
            </a:pP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this</a:t>
            </a:r>
            <a:r>
              <a:rPr sz="1800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project,</a:t>
            </a:r>
            <a:r>
              <a:rPr sz="18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we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worked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text</a:t>
            </a:r>
            <a:r>
              <a:rPr sz="1800" b="1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clustering</a:t>
            </a:r>
            <a:r>
              <a:rPr sz="1800" b="1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problem</a:t>
            </a:r>
            <a:r>
              <a:rPr sz="1800" b="1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wherein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we </a:t>
            </a:r>
            <a:r>
              <a:rPr sz="1800" spc="-6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had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800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cluster</a:t>
            </a:r>
            <a:r>
              <a:rPr sz="18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Netflix</a:t>
            </a:r>
            <a:r>
              <a:rPr sz="18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shows</a:t>
            </a:r>
            <a:r>
              <a:rPr sz="1800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such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that</a:t>
            </a:r>
            <a:r>
              <a:rPr sz="180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shows</a:t>
            </a:r>
            <a:r>
              <a:rPr sz="180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within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cluster </a:t>
            </a:r>
            <a:r>
              <a:rPr sz="1800" spc="-6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are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similar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to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each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other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and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shows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in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different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clusters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are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10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ea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oth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26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355600" indent="-342900" algn="just">
              <a:lnSpc>
                <a:spcPct val="100000"/>
              </a:lnSpc>
              <a:spcBef>
                <a:spcPts val="550"/>
              </a:spcBef>
              <a:buFont typeface="Tahoma"/>
              <a:buChar char="●"/>
              <a:tabLst>
                <a:tab pos="355600" algn="l"/>
              </a:tabLst>
            </a:pP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Th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da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ta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ne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90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ou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55" dirty="0">
                <a:solidFill>
                  <a:srgbClr val="124F5C"/>
                </a:solidFill>
                <a:latin typeface="Verdana"/>
                <a:cs typeface="Verdana"/>
              </a:rPr>
              <a:t>778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7</a:t>
            </a:r>
            <a:r>
              <a:rPr sz="1800" b="1" spc="-3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recor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s,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75" dirty="0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r>
              <a:rPr sz="1800" b="1" spc="-140" dirty="0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ttr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te</a:t>
            </a:r>
            <a:r>
              <a:rPr sz="1800" spc="-6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355600" indent="-342900" algn="just">
              <a:lnSpc>
                <a:spcPct val="100000"/>
              </a:lnSpc>
              <a:spcBef>
                <a:spcPts val="70"/>
              </a:spcBef>
              <a:buFont typeface="Tahoma"/>
              <a:buChar char="●"/>
              <a:tabLst>
                <a:tab pos="355600" algn="l"/>
              </a:tabLst>
            </a:pP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We</a:t>
            </a:r>
            <a:r>
              <a:rPr sz="1800" spc="2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began</a:t>
            </a:r>
            <a:r>
              <a:rPr sz="1800" spc="2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by</a:t>
            </a:r>
            <a:r>
              <a:rPr sz="1800" spc="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dealing</a:t>
            </a:r>
            <a:r>
              <a:rPr sz="1800" spc="2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with</a:t>
            </a:r>
            <a:r>
              <a:rPr sz="1800" spc="20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1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dataset's</a:t>
            </a:r>
            <a:r>
              <a:rPr sz="1800" spc="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missing</a:t>
            </a:r>
            <a:r>
              <a:rPr sz="1800" spc="1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values</a:t>
            </a:r>
            <a:r>
              <a:rPr sz="1800" spc="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800" spc="2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doing</a:t>
            </a:r>
            <a:endParaRPr sz="1800">
              <a:latin typeface="Verdana"/>
              <a:cs typeface="Verdana"/>
            </a:endParaRPr>
          </a:p>
          <a:p>
            <a:pPr marL="354965" algn="just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x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-6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da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al</a:t>
            </a:r>
            <a:r>
              <a:rPr sz="1800" spc="-85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229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124F5C"/>
                </a:solidFill>
                <a:latin typeface="Verdana"/>
                <a:cs typeface="Verdana"/>
              </a:rPr>
              <a:t>(</a:t>
            </a:r>
            <a:r>
              <a:rPr sz="1800" spc="-10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85" dirty="0">
                <a:solidFill>
                  <a:srgbClr val="124F5C"/>
                </a:solidFill>
                <a:latin typeface="Verdana"/>
                <a:cs typeface="Verdana"/>
              </a:rPr>
              <a:t>DA</a:t>
            </a:r>
            <a:r>
              <a:rPr sz="1800" spc="-245" dirty="0">
                <a:solidFill>
                  <a:srgbClr val="124F5C"/>
                </a:solidFill>
                <a:latin typeface="Verdana"/>
                <a:cs typeface="Verdana"/>
              </a:rPr>
              <a:t>)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354965" marR="5080" indent="-342900" algn="just">
              <a:lnSpc>
                <a:spcPct val="114999"/>
              </a:lnSpc>
              <a:buFont typeface="Tahoma"/>
              <a:buChar char="●"/>
              <a:tabLst>
                <a:tab pos="355600" algn="l"/>
              </a:tabLst>
            </a:pP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It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was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found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that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Netflix hosts 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more 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movies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than 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TV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shows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on 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its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platform,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and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total 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number</a:t>
            </a:r>
            <a:r>
              <a:rPr sz="1800" b="1" spc="-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30" dirty="0">
                <a:solidFill>
                  <a:srgbClr val="124F5C"/>
                </a:solidFill>
                <a:latin typeface="Verdana"/>
                <a:cs typeface="Verdana"/>
              </a:rPr>
              <a:t>of 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shows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30" dirty="0">
                <a:solidFill>
                  <a:srgbClr val="124F5C"/>
                </a:solidFill>
                <a:latin typeface="Verdana"/>
                <a:cs typeface="Verdana"/>
              </a:rPr>
              <a:t>added</a:t>
            </a:r>
            <a:r>
              <a:rPr sz="1800" b="1" spc="-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30" dirty="0">
                <a:solidFill>
                  <a:srgbClr val="124F5C"/>
                </a:solidFill>
                <a:latin typeface="Verdana"/>
                <a:cs typeface="Verdana"/>
              </a:rPr>
              <a:t>on 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Netflix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is </a:t>
            </a:r>
            <a:r>
              <a:rPr sz="1800" b="1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growing 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exponentially</a:t>
            </a:r>
            <a:r>
              <a:rPr sz="1800" spc="-80" dirty="0">
                <a:solidFill>
                  <a:srgbClr val="124F5C"/>
                </a:solidFill>
                <a:latin typeface="Verdana"/>
                <a:cs typeface="Verdana"/>
              </a:rPr>
              <a:t>. 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Also,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majority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of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shows were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produced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 i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th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4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it</a:t>
            </a:r>
            <a:r>
              <a:rPr sz="1800" b="1" spc="-4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b="1" spc="-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0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spc="-114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spc="-11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114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spc="-10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11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8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an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th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ma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j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or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th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Ne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x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  <a:p>
            <a:pPr marL="354965" algn="just">
              <a:lnSpc>
                <a:spcPct val="100000"/>
              </a:lnSpc>
              <a:spcBef>
                <a:spcPts val="550"/>
              </a:spcBef>
            </a:pP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2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du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lt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spc="-1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95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b="1" spc="-4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 a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du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lt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rou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505460"/>
            <a:ext cx="3895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0" dirty="0"/>
              <a:t>Co</a:t>
            </a:r>
            <a:r>
              <a:rPr sz="2800" spc="-45" dirty="0"/>
              <a:t>n</a:t>
            </a:r>
            <a:r>
              <a:rPr sz="2800" spc="-30" dirty="0"/>
              <a:t>c</a:t>
            </a:r>
            <a:r>
              <a:rPr sz="2800" spc="-125" dirty="0"/>
              <a:t>lu</a:t>
            </a:r>
            <a:r>
              <a:rPr sz="2800" spc="-130" dirty="0"/>
              <a:t>s</a:t>
            </a:r>
            <a:r>
              <a:rPr sz="2800" spc="-125" dirty="0"/>
              <a:t>ion</a:t>
            </a:r>
            <a:r>
              <a:rPr sz="2800" spc="-5" dirty="0"/>
              <a:t>s</a:t>
            </a:r>
            <a:r>
              <a:rPr sz="2800" spc="-229" dirty="0"/>
              <a:t> </a:t>
            </a:r>
            <a:r>
              <a:rPr sz="2800" spc="-195" dirty="0"/>
              <a:t>(C</a:t>
            </a:r>
            <a:r>
              <a:rPr sz="2800" spc="-210" dirty="0"/>
              <a:t>o</a:t>
            </a:r>
            <a:r>
              <a:rPr sz="2800" spc="-200" dirty="0"/>
              <a:t>ntd.</a:t>
            </a:r>
            <a:r>
              <a:rPr sz="2800" spc="-5" dirty="0"/>
              <a:t>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545" y="1165098"/>
            <a:ext cx="8275955" cy="3832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14999"/>
              </a:lnSpc>
              <a:spcBef>
                <a:spcPts val="100"/>
              </a:spcBef>
              <a:buFont typeface="Tahoma"/>
              <a:buChar char="●"/>
              <a:tabLst>
                <a:tab pos="355600" algn="l"/>
              </a:tabLst>
            </a:pP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It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was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decided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to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cluster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data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based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on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attributes: 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director</a:t>
            </a:r>
            <a:r>
              <a:rPr sz="1800" spc="-75" dirty="0">
                <a:solidFill>
                  <a:srgbClr val="124F5C"/>
                </a:solidFill>
                <a:latin typeface="Verdana"/>
                <a:cs typeface="Verdana"/>
              </a:rPr>
              <a:t>, </a:t>
            </a:r>
            <a:r>
              <a:rPr sz="1800" spc="-6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cast</a:t>
            </a:r>
            <a:r>
              <a:rPr sz="1800" spc="-90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800" spc="-1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country</a:t>
            </a:r>
            <a:r>
              <a:rPr sz="1800" spc="-7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genre</a:t>
            </a:r>
            <a:r>
              <a:rPr sz="1800" spc="-7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description</a:t>
            </a:r>
            <a:r>
              <a:rPr sz="1800" spc="-7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values</a:t>
            </a:r>
            <a:r>
              <a:rPr sz="18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these</a:t>
            </a:r>
            <a:r>
              <a:rPr sz="180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attributes </a:t>
            </a:r>
            <a:r>
              <a:rPr sz="1800" spc="-6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were 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pre-processed</a:t>
            </a:r>
            <a:r>
              <a:rPr sz="1800" spc="-90" dirty="0">
                <a:solidFill>
                  <a:srgbClr val="124F5C"/>
                </a:solidFill>
                <a:latin typeface="Verdana"/>
                <a:cs typeface="Verdana"/>
              </a:rPr>
              <a:t>, 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tokenized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and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then 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vectorized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using 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TFIDF </a:t>
            </a: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vectorizer</a:t>
            </a:r>
            <a:r>
              <a:rPr sz="1800" spc="-9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355600" indent="-342900" algn="just">
              <a:lnSpc>
                <a:spcPct val="100000"/>
              </a:lnSpc>
              <a:spcBef>
                <a:spcPts val="550"/>
              </a:spcBef>
              <a:buFont typeface="Tahoma"/>
              <a:buChar char="●"/>
              <a:tabLst>
                <a:tab pos="355600" algn="l"/>
              </a:tabLst>
            </a:pP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Through</a:t>
            </a:r>
            <a:r>
              <a:rPr sz="18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TFIDF</a:t>
            </a:r>
            <a:r>
              <a:rPr sz="18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Vectorization,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we</a:t>
            </a:r>
            <a:r>
              <a:rPr sz="18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created</a:t>
            </a:r>
            <a:r>
              <a:rPr sz="18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total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20000</a:t>
            </a:r>
            <a:r>
              <a:rPr sz="1800" b="1" spc="-2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attributes.</a:t>
            </a:r>
            <a:endParaRPr sz="1800">
              <a:latin typeface="Verdana"/>
              <a:cs typeface="Verdana"/>
            </a:endParaRPr>
          </a:p>
          <a:p>
            <a:pPr marL="355600" indent="-342900" algn="just">
              <a:lnSpc>
                <a:spcPct val="100000"/>
              </a:lnSpc>
              <a:spcBef>
                <a:spcPts val="70"/>
              </a:spcBef>
              <a:buFont typeface="Tahoma"/>
              <a:buChar char="●"/>
              <a:tabLst>
                <a:tab pos="355600" algn="l"/>
              </a:tabLst>
            </a:pP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2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us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ci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pa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b="1" spc="-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3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b="1" spc="-35" dirty="0">
                <a:solidFill>
                  <a:srgbClr val="124F5C"/>
                </a:solidFill>
                <a:latin typeface="Verdana"/>
                <a:cs typeface="Verdana"/>
              </a:rPr>
              <a:t>mp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b="1" spc="-35" dirty="0">
                <a:solidFill>
                  <a:srgbClr val="124F5C"/>
                </a:solidFill>
                <a:latin typeface="Verdana"/>
                <a:cs typeface="Verdana"/>
              </a:rPr>
              <a:t>ne</a:t>
            </a:r>
            <a:r>
              <a:rPr sz="1800" b="1" spc="-2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spc="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al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spc="-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40" dirty="0">
                <a:solidFill>
                  <a:srgbClr val="124F5C"/>
                </a:solidFill>
                <a:latin typeface="Verdana"/>
                <a:cs typeface="Verdana"/>
              </a:rPr>
              <a:t>(</a:t>
            </a:r>
            <a:r>
              <a:rPr sz="1800" b="1" spc="-14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b="1" spc="-13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b="1" spc="-15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)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han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th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cur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se</a:t>
            </a:r>
            <a:endParaRPr sz="1800">
              <a:latin typeface="Verdana"/>
              <a:cs typeface="Verdana"/>
            </a:endParaRPr>
          </a:p>
          <a:p>
            <a:pPr marL="354965" marR="24130" algn="just">
              <a:lnSpc>
                <a:spcPct val="114999"/>
              </a:lnSpc>
              <a:spcBef>
                <a:spcPts val="5"/>
              </a:spcBef>
            </a:pP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of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dimensionality. 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4000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components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were able to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capture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more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 tha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300" dirty="0">
                <a:solidFill>
                  <a:srgbClr val="124F5C"/>
                </a:solidFill>
                <a:latin typeface="Verdana"/>
                <a:cs typeface="Verdana"/>
              </a:rPr>
              <a:t>8</a:t>
            </a:r>
            <a:r>
              <a:rPr sz="1800" b="1" spc="-285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%</a:t>
            </a:r>
            <a:r>
              <a:rPr sz="1800" b="1" spc="-229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arianc</a:t>
            </a: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an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hen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e,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th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be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  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restricted</a:t>
            </a: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8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4000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354965" marR="53975" indent="-342900" algn="just">
              <a:lnSpc>
                <a:spcPct val="113900"/>
              </a:lnSpc>
              <a:spcBef>
                <a:spcPts val="250"/>
              </a:spcBef>
              <a:buFont typeface="Tahoma"/>
              <a:buChar char="●"/>
              <a:tabLst>
                <a:tab pos="355600" algn="l"/>
              </a:tabLst>
            </a:pP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We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first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built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clusters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using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k-means 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clustering 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algorithm</a:t>
            </a:r>
            <a:r>
              <a:rPr sz="1800" spc="-80" dirty="0">
                <a:solidFill>
                  <a:srgbClr val="124F5C"/>
                </a:solidFill>
                <a:latin typeface="Verdana"/>
                <a:cs typeface="Verdana"/>
              </a:rPr>
              <a:t>,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and </a:t>
            </a:r>
            <a:r>
              <a:rPr sz="1800" spc="-6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th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ma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nu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be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 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spc="-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ust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rs</a:t>
            </a:r>
            <a:r>
              <a:rPr sz="1800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ca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ou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200" dirty="0">
                <a:solidFill>
                  <a:srgbClr val="124F5C"/>
                </a:solidFill>
                <a:latin typeface="Verdana"/>
                <a:cs typeface="Verdana"/>
              </a:rPr>
              <a:t>6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800" spc="-2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ta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d 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through</a:t>
            </a:r>
            <a:r>
              <a:rPr sz="18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elbow</a:t>
            </a:r>
            <a:r>
              <a:rPr sz="1800" b="1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35" dirty="0">
                <a:solidFill>
                  <a:srgbClr val="124F5C"/>
                </a:solidFill>
                <a:latin typeface="Verdana"/>
                <a:cs typeface="Verdana"/>
              </a:rPr>
              <a:t>method</a:t>
            </a:r>
            <a:r>
              <a:rPr sz="1800" b="1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8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Silhouette</a:t>
            </a:r>
            <a:r>
              <a:rPr sz="1800" b="1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score</a:t>
            </a:r>
            <a:r>
              <a:rPr sz="1800" b="1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analysis</a:t>
            </a:r>
            <a:r>
              <a:rPr sz="1800" spc="-10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505460"/>
            <a:ext cx="1623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90" dirty="0"/>
              <a:t>Abstract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545" y="1199870"/>
            <a:ext cx="5514340" cy="65024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95"/>
              </a:spcBef>
              <a:buFont typeface="Tahoma"/>
              <a:buChar char="●"/>
              <a:tabLst>
                <a:tab pos="354965" algn="l"/>
                <a:tab pos="355600" algn="l"/>
                <a:tab pos="1795780" algn="l"/>
                <a:tab pos="2821305" algn="l"/>
                <a:tab pos="4138295" algn="l"/>
                <a:tab pos="5064760" algn="l"/>
              </a:tabLst>
            </a:pP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Ne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x</a:t>
            </a:r>
            <a:r>
              <a:rPr sz="1800" spc="2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s </a:t>
            </a:r>
            <a:r>
              <a:rPr sz="1800" spc="-2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a	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r	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str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g	</a:t>
            </a:r>
            <a:r>
              <a:rPr sz="1800" spc="-55" dirty="0">
                <a:solidFill>
                  <a:srgbClr val="124F5C"/>
                </a:solidFill>
                <a:latin typeface="Verdana"/>
                <a:cs typeface="Verdana"/>
              </a:rPr>
              <a:t>se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6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	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an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endParaRPr sz="18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300"/>
              </a:spcBef>
            </a:pP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production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firm.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545" y="1796287"/>
            <a:ext cx="2193290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14999"/>
              </a:lnSpc>
              <a:spcBef>
                <a:spcPts val="100"/>
              </a:spcBef>
              <a:buFont typeface="Tahoma"/>
              <a:buChar char="●"/>
              <a:tabLst>
                <a:tab pos="354965" algn="l"/>
                <a:tab pos="355600" algn="l"/>
                <a:tab pos="1948180" algn="l"/>
              </a:tabLst>
            </a:pP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cc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or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g	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o 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approximately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80182" y="1830323"/>
            <a:ext cx="1075055" cy="65151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400"/>
              </a:spcBef>
            </a:pP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Statista,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800" b="1" spc="-165" dirty="0">
                <a:solidFill>
                  <a:srgbClr val="124F5C"/>
                </a:solidFill>
                <a:latin typeface="Verdana"/>
                <a:cs typeface="Verdana"/>
              </a:rPr>
              <a:t>223.09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28846" y="1796287"/>
            <a:ext cx="1801495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6530">
              <a:lnSpc>
                <a:spcPct val="114999"/>
              </a:lnSpc>
              <a:spcBef>
                <a:spcPts val="100"/>
              </a:spcBef>
              <a:tabLst>
                <a:tab pos="1289685" algn="l"/>
                <a:tab pos="1350645" algn="l"/>
              </a:tabLst>
            </a:pP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Ne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x		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ha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d 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ill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n	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4545" y="2460856"/>
            <a:ext cx="5534025" cy="1885314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54965" algn="just">
              <a:lnSpc>
                <a:spcPct val="100000"/>
              </a:lnSpc>
              <a:spcBef>
                <a:spcPts val="415"/>
              </a:spcBef>
            </a:pP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subscribers </a:t>
            </a:r>
            <a:r>
              <a:rPr sz="1800" spc="2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worldwide </a:t>
            </a:r>
            <a:r>
              <a:rPr sz="1800" spc="20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as</a:t>
            </a:r>
            <a:r>
              <a:rPr sz="1800" spc="8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800" spc="869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third</a:t>
            </a:r>
            <a:endParaRPr sz="1800">
              <a:latin typeface="Verdana"/>
              <a:cs typeface="Verdana"/>
            </a:endParaRPr>
          </a:p>
          <a:p>
            <a:pPr marL="354965" algn="just">
              <a:lnSpc>
                <a:spcPct val="100000"/>
              </a:lnSpc>
              <a:spcBef>
                <a:spcPts val="320"/>
              </a:spcBef>
            </a:pP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q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ua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rt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800" spc="-55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800" spc="-130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800" spc="-140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355600" indent="-342900" algn="just">
              <a:lnSpc>
                <a:spcPct val="100000"/>
              </a:lnSpc>
              <a:spcBef>
                <a:spcPts val="75"/>
              </a:spcBef>
              <a:buFont typeface="Tahoma"/>
              <a:buChar char="●"/>
              <a:tabLst>
                <a:tab pos="355600" algn="l"/>
              </a:tabLst>
            </a:pP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It</a:t>
            </a:r>
            <a:r>
              <a:rPr sz="1800" spc="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800" spc="1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crucial</a:t>
            </a:r>
            <a:r>
              <a:rPr sz="1800" spc="25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that</a:t>
            </a:r>
            <a:r>
              <a:rPr sz="1800" spc="2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they</a:t>
            </a:r>
            <a:r>
              <a:rPr sz="1800" spc="2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effectively</a:t>
            </a:r>
            <a:r>
              <a:rPr sz="1800" spc="2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cluster</a:t>
            </a:r>
            <a:r>
              <a:rPr sz="1800" spc="229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endParaRPr sz="1800">
              <a:latin typeface="Verdana"/>
              <a:cs typeface="Verdana"/>
            </a:endParaRPr>
          </a:p>
          <a:p>
            <a:pPr marL="354965" marR="5080" algn="just">
              <a:lnSpc>
                <a:spcPts val="2490"/>
              </a:lnSpc>
              <a:spcBef>
                <a:spcPts val="80"/>
              </a:spcBef>
            </a:pP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shows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that 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are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hosted on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their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platform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in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order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to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enhance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user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experience 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for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its </a:t>
            </a:r>
            <a:r>
              <a:rPr sz="1800" spc="-6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subscribers.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25640" y="1780032"/>
            <a:ext cx="1190244" cy="216103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505460"/>
            <a:ext cx="3895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0" dirty="0"/>
              <a:t>Co</a:t>
            </a:r>
            <a:r>
              <a:rPr sz="2800" spc="-45" dirty="0"/>
              <a:t>n</a:t>
            </a:r>
            <a:r>
              <a:rPr sz="2800" spc="-30" dirty="0"/>
              <a:t>c</a:t>
            </a:r>
            <a:r>
              <a:rPr sz="2800" spc="-125" dirty="0"/>
              <a:t>lu</a:t>
            </a:r>
            <a:r>
              <a:rPr sz="2800" spc="-130" dirty="0"/>
              <a:t>s</a:t>
            </a:r>
            <a:r>
              <a:rPr sz="2800" spc="-125" dirty="0"/>
              <a:t>ion</a:t>
            </a:r>
            <a:r>
              <a:rPr sz="2800" spc="-5" dirty="0"/>
              <a:t>s</a:t>
            </a:r>
            <a:r>
              <a:rPr sz="2800" spc="-229" dirty="0"/>
              <a:t> </a:t>
            </a:r>
            <a:r>
              <a:rPr sz="2800" spc="-195" dirty="0"/>
              <a:t>(C</a:t>
            </a:r>
            <a:r>
              <a:rPr sz="2800" spc="-210" dirty="0"/>
              <a:t>o</a:t>
            </a:r>
            <a:r>
              <a:rPr sz="2800" spc="-200" dirty="0"/>
              <a:t>ntd.</a:t>
            </a:r>
            <a:r>
              <a:rPr sz="2800" spc="-5" dirty="0"/>
              <a:t>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545" y="1165098"/>
            <a:ext cx="8266430" cy="2255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14999"/>
              </a:lnSpc>
              <a:spcBef>
                <a:spcPts val="100"/>
              </a:spcBef>
              <a:buFont typeface="Tahoma"/>
              <a:buChar char="●"/>
              <a:tabLst>
                <a:tab pos="355600" algn="l"/>
              </a:tabLst>
            </a:pP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Hierarchical 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clustering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model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was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built using the 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Agglomerative 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cl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us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go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hm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8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an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d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th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ma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l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nu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spc="-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ust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rs</a:t>
            </a:r>
            <a:r>
              <a:rPr sz="180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ca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ou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t 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8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be</a:t>
            </a:r>
            <a:r>
              <a:rPr sz="18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12</a:t>
            </a:r>
            <a:r>
              <a:rPr sz="1800" spc="-100" dirty="0">
                <a:solidFill>
                  <a:srgbClr val="124F5C"/>
                </a:solidFill>
                <a:latin typeface="Verdana"/>
                <a:cs typeface="Verdana"/>
              </a:rPr>
              <a:t>.This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was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obtained</a:t>
            </a:r>
            <a:r>
              <a:rPr sz="1800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after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visualizing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dendrogram</a:t>
            </a:r>
            <a:r>
              <a:rPr sz="1800" spc="-7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354965" marR="5080" indent="-342900">
              <a:lnSpc>
                <a:spcPct val="115799"/>
              </a:lnSpc>
              <a:spcBef>
                <a:spcPts val="105"/>
              </a:spcBef>
              <a:buFont typeface="Tahoma"/>
              <a:buChar char="●"/>
              <a:tabLst>
                <a:tab pos="354965" algn="l"/>
                <a:tab pos="355600" algn="l"/>
                <a:tab pos="2626360" algn="l"/>
                <a:tab pos="3004185" algn="l"/>
                <a:tab pos="3533140" algn="l"/>
                <a:tab pos="4173220" algn="l"/>
                <a:tab pos="4828540" algn="l"/>
                <a:tab pos="5008880" algn="l"/>
                <a:tab pos="5450840" algn="l"/>
                <a:tab pos="5977890" algn="l"/>
                <a:tab pos="6624320" algn="l"/>
                <a:tab pos="6988809" algn="l"/>
                <a:tab pos="7741920" algn="l"/>
              </a:tabLst>
            </a:pP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content-based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recommender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system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was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built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using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45" dirty="0">
                <a:solidFill>
                  <a:srgbClr val="124F5C"/>
                </a:solidFill>
                <a:latin typeface="Verdana"/>
                <a:cs typeface="Verdana"/>
              </a:rPr>
              <a:t>Cosine </a:t>
            </a:r>
            <a:r>
              <a:rPr sz="1800" b="1" spc="-6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Similarity</a:t>
            </a:r>
            <a:r>
              <a:rPr sz="1800" b="1" spc="3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95" dirty="0">
                <a:solidFill>
                  <a:srgbClr val="124F5C"/>
                </a:solidFill>
                <a:latin typeface="Verdana"/>
                <a:cs typeface="Verdana"/>
              </a:rPr>
              <a:t>score</a:t>
            </a:r>
            <a:r>
              <a:rPr sz="1800" spc="-9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800" spc="2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This</a:t>
            </a:r>
            <a:r>
              <a:rPr sz="1800" spc="1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recommender	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system</a:t>
            </a:r>
            <a:r>
              <a:rPr sz="1800" spc="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will</a:t>
            </a:r>
            <a:r>
              <a:rPr sz="1800" spc="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make</a:t>
            </a:r>
            <a:r>
              <a:rPr sz="1800" spc="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320" dirty="0">
                <a:solidFill>
                  <a:srgbClr val="124F5C"/>
                </a:solidFill>
                <a:latin typeface="Verdana"/>
                <a:cs typeface="Verdana"/>
              </a:rPr>
              <a:t>10 </a:t>
            </a:r>
            <a:r>
              <a:rPr sz="1800" b="1" spc="-3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co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s	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o	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th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	us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r	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se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d	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n	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	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	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f	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ho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w	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hey 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watch.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-1266484"/>
            <a:ext cx="7886700" cy="40748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95"/>
              </a:spcBef>
            </a:pPr>
            <a:r>
              <a:rPr lang="en-US" spc="-305" dirty="0"/>
              <a:t>     </a:t>
            </a:r>
            <a:br>
              <a:rPr lang="en-US" spc="-305" dirty="0"/>
            </a:br>
            <a:r>
              <a:rPr lang="en-US" spc="-305" dirty="0"/>
              <a:t/>
            </a:r>
            <a:br>
              <a:rPr lang="en-US" spc="-305" dirty="0"/>
            </a:br>
            <a:r>
              <a:rPr lang="en-US" spc="-305" dirty="0"/>
              <a:t/>
            </a:r>
            <a:br>
              <a:rPr lang="en-US" spc="-305" dirty="0"/>
            </a:br>
            <a:r>
              <a:rPr lang="en-US" spc="-305" dirty="0"/>
              <a:t/>
            </a:r>
            <a:br>
              <a:rPr lang="en-US" spc="-305" dirty="0"/>
            </a:br>
            <a:r>
              <a:rPr lang="en-US" spc="-305" dirty="0"/>
              <a:t/>
            </a:r>
            <a:br>
              <a:rPr lang="en-US" spc="-305" dirty="0"/>
            </a:br>
            <a:r>
              <a:rPr lang="en-US" spc="-305" dirty="0"/>
              <a:t/>
            </a:r>
            <a:br>
              <a:rPr lang="en-US" spc="-305" dirty="0"/>
            </a:br>
            <a:r>
              <a:rPr lang="en-US" spc="-305" dirty="0"/>
              <a:t/>
            </a:r>
            <a:br>
              <a:rPr lang="en-US" spc="-305" dirty="0"/>
            </a:br>
            <a:r>
              <a:rPr lang="en-US" spc="-305" dirty="0"/>
              <a:t>                                                   </a:t>
            </a:r>
            <a:r>
              <a:rPr spc="-305" dirty="0"/>
              <a:t>T</a:t>
            </a:r>
            <a:r>
              <a:rPr spc="-310" dirty="0"/>
              <a:t>h</a:t>
            </a:r>
            <a:r>
              <a:rPr spc="-305" dirty="0"/>
              <a:t>a</a:t>
            </a:r>
            <a:r>
              <a:rPr spc="-310" dirty="0"/>
              <a:t>n</a:t>
            </a:r>
            <a:r>
              <a:rPr spc="-5" dirty="0"/>
              <a:t>k</a:t>
            </a:r>
            <a:r>
              <a:rPr spc="-795" dirty="0"/>
              <a:t> </a:t>
            </a:r>
            <a:r>
              <a:rPr spc="-515" dirty="0"/>
              <a:t>Y</a:t>
            </a:r>
            <a:r>
              <a:rPr lang="en-US" spc="-515" dirty="0"/>
              <a:t> o u  !</a:t>
            </a:r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505460"/>
            <a:ext cx="37039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90" dirty="0"/>
              <a:t>Proble</a:t>
            </a:r>
            <a:r>
              <a:rPr sz="2800" spc="-5" dirty="0"/>
              <a:t>m</a:t>
            </a:r>
            <a:r>
              <a:rPr sz="2800" spc="-185" dirty="0"/>
              <a:t> </a:t>
            </a:r>
            <a:r>
              <a:rPr sz="2800" spc="-100" dirty="0"/>
              <a:t>S</a:t>
            </a:r>
            <a:r>
              <a:rPr sz="2800" spc="-105" dirty="0"/>
              <a:t>t</a:t>
            </a:r>
            <a:r>
              <a:rPr sz="2800" spc="-100" dirty="0"/>
              <a:t>a</a:t>
            </a:r>
            <a:r>
              <a:rPr sz="2800" spc="-105" dirty="0"/>
              <a:t>t</a:t>
            </a:r>
            <a:r>
              <a:rPr sz="2800" spc="-100" dirty="0"/>
              <a:t>e</a:t>
            </a:r>
            <a:r>
              <a:rPr sz="2800" spc="-95" dirty="0"/>
              <a:t>m</a:t>
            </a:r>
            <a:r>
              <a:rPr sz="2800" spc="-100" dirty="0"/>
              <a:t>e</a:t>
            </a:r>
            <a:r>
              <a:rPr sz="2800" spc="-105" dirty="0"/>
              <a:t>n</a:t>
            </a:r>
            <a:r>
              <a:rPr sz="2800" spc="-5" dirty="0"/>
              <a:t>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545" y="1164462"/>
            <a:ext cx="5045075" cy="3522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0160" indent="-342900" algn="just">
              <a:lnSpc>
                <a:spcPct val="114999"/>
              </a:lnSpc>
              <a:spcBef>
                <a:spcPts val="100"/>
              </a:spcBef>
              <a:buFont typeface="Tahoma"/>
              <a:buChar char="●"/>
              <a:tabLst>
                <a:tab pos="355600" algn="l"/>
              </a:tabLst>
            </a:pP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goal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of this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project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is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to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cluster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shows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on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Netflix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such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that the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shows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within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cluster</a:t>
            </a:r>
            <a:r>
              <a:rPr sz="1800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are</a:t>
            </a:r>
            <a:r>
              <a:rPr sz="18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similar</a:t>
            </a:r>
            <a:r>
              <a:rPr sz="18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each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other </a:t>
            </a:r>
            <a:r>
              <a:rPr sz="1800" spc="-6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and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shows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in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different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clusters 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are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 d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10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ea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oth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26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355600" indent="-342900" algn="just">
              <a:lnSpc>
                <a:spcPct val="100000"/>
              </a:lnSpc>
              <a:spcBef>
                <a:spcPts val="320"/>
              </a:spcBef>
              <a:buFont typeface="Tahoma"/>
              <a:buChar char="●"/>
              <a:tabLst>
                <a:tab pos="355600" algn="l"/>
              </a:tabLst>
            </a:pP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These</a:t>
            </a:r>
            <a:r>
              <a:rPr sz="18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clusters</a:t>
            </a:r>
            <a:r>
              <a:rPr sz="18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may</a:t>
            </a:r>
            <a:r>
              <a:rPr sz="1800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be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later</a:t>
            </a:r>
            <a:r>
              <a:rPr sz="18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leveraged</a:t>
            </a:r>
            <a:r>
              <a:rPr sz="1800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endParaRPr sz="1800">
              <a:latin typeface="Verdana"/>
              <a:cs typeface="Verdana"/>
            </a:endParaRPr>
          </a:p>
          <a:p>
            <a:pPr marL="354965" algn="just">
              <a:lnSpc>
                <a:spcPct val="100000"/>
              </a:lnSpc>
              <a:spcBef>
                <a:spcPts val="325"/>
              </a:spcBef>
            </a:pP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offer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consumers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personalized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show</a:t>
            </a:r>
            <a:endParaRPr sz="1800">
              <a:latin typeface="Verdana"/>
              <a:cs typeface="Verdana"/>
            </a:endParaRPr>
          </a:p>
          <a:p>
            <a:pPr marL="354965" marR="13970" algn="just">
              <a:lnSpc>
                <a:spcPct val="114999"/>
              </a:lnSpc>
              <a:spcBef>
                <a:spcPts val="5"/>
              </a:spcBef>
            </a:pP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recommendations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based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their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interests.</a:t>
            </a:r>
            <a:endParaRPr sz="1800">
              <a:latin typeface="Verdana"/>
              <a:cs typeface="Verdana"/>
            </a:endParaRPr>
          </a:p>
          <a:p>
            <a:pPr marL="355600" indent="-342900" algn="just">
              <a:lnSpc>
                <a:spcPct val="100000"/>
              </a:lnSpc>
              <a:spcBef>
                <a:spcPts val="550"/>
              </a:spcBef>
              <a:buFont typeface="Tahoma"/>
              <a:buChar char="●"/>
              <a:tabLst>
                <a:tab pos="355600" algn="l"/>
              </a:tabLst>
            </a:pP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he</a:t>
            </a:r>
            <a:r>
              <a:rPr sz="1800" spc="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at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co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55" dirty="0">
                <a:solidFill>
                  <a:srgbClr val="124F5C"/>
                </a:solidFill>
                <a:latin typeface="Verdana"/>
                <a:cs typeface="Verdana"/>
              </a:rPr>
              <a:t>778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7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cor</a:t>
            </a: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800" spc="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endParaRPr sz="1800">
              <a:latin typeface="Verdana"/>
              <a:cs typeface="Verdana"/>
            </a:endParaRPr>
          </a:p>
          <a:p>
            <a:pPr marL="354965" algn="just">
              <a:lnSpc>
                <a:spcPct val="100000"/>
              </a:lnSpc>
              <a:spcBef>
                <a:spcPts val="305"/>
              </a:spcBef>
            </a:pP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11</a:t>
            </a:r>
            <a:r>
              <a:rPr sz="1800" spc="-55" dirty="0">
                <a:solidFill>
                  <a:srgbClr val="124F5C"/>
                </a:solidFill>
                <a:latin typeface="Verdana"/>
                <a:cs typeface="Verdana"/>
              </a:rPr>
              <a:t>attributes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8296" y="1719072"/>
            <a:ext cx="2464307" cy="22738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505460"/>
            <a:ext cx="28263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10" dirty="0"/>
              <a:t>D</a:t>
            </a:r>
            <a:r>
              <a:rPr sz="2800" spc="-100" dirty="0"/>
              <a:t>a</a:t>
            </a:r>
            <a:r>
              <a:rPr sz="2800" spc="-105" dirty="0"/>
              <a:t>t</a:t>
            </a:r>
            <a:r>
              <a:rPr sz="2800" spc="-5" dirty="0"/>
              <a:t>a</a:t>
            </a:r>
            <a:r>
              <a:rPr sz="2800" spc="-235" dirty="0"/>
              <a:t> </a:t>
            </a:r>
            <a:r>
              <a:rPr sz="2800" spc="-85" dirty="0"/>
              <a:t>S</a:t>
            </a:r>
            <a:r>
              <a:rPr sz="2800" spc="-90" dirty="0"/>
              <a:t>u</a:t>
            </a:r>
            <a:r>
              <a:rPr sz="2800" spc="-80" dirty="0"/>
              <a:t>m</a:t>
            </a:r>
            <a:r>
              <a:rPr sz="2800" spc="-120" dirty="0"/>
              <a:t>m</a:t>
            </a:r>
            <a:r>
              <a:rPr sz="2800" spc="-170" dirty="0"/>
              <a:t>a</a:t>
            </a:r>
            <a:r>
              <a:rPr sz="2800" spc="-175" dirty="0"/>
              <a:t>r</a:t>
            </a:r>
            <a:r>
              <a:rPr sz="2800" spc="-5" dirty="0"/>
              <a:t>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545" y="1199870"/>
            <a:ext cx="3965575" cy="377507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95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ho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800" b="1" spc="-2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204" dirty="0">
                <a:solidFill>
                  <a:srgbClr val="124F5C"/>
                </a:solidFill>
                <a:latin typeface="Verdana"/>
                <a:cs typeface="Verdana"/>
              </a:rPr>
              <a:t>ID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b="1" spc="-114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spc="-95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800" b="1" spc="-2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2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–</a:t>
            </a:r>
            <a:r>
              <a:rPr sz="1800" spc="-4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/</a:t>
            </a:r>
            <a:r>
              <a:rPr sz="1800" spc="-3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sho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05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itl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229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–</a:t>
            </a:r>
            <a:r>
              <a:rPr sz="1800" spc="-3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8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tl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cto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1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–</a:t>
            </a:r>
            <a:r>
              <a:rPr sz="1800" spc="-3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Na</a:t>
            </a:r>
            <a:r>
              <a:rPr sz="1800" spc="8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recto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b="1" spc="-3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spc="-2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–</a:t>
            </a:r>
            <a:r>
              <a:rPr sz="1800" spc="-3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Na</a:t>
            </a:r>
            <a:r>
              <a:rPr sz="1800" spc="8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ast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un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800" b="1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–</a:t>
            </a:r>
            <a:r>
              <a:rPr sz="1800" spc="-4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ro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cou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try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35" dirty="0">
                <a:solidFill>
                  <a:srgbClr val="124F5C"/>
                </a:solidFill>
                <a:latin typeface="Verdana"/>
                <a:cs typeface="Verdana"/>
              </a:rPr>
              <a:t>dd</a:t>
            </a:r>
            <a:r>
              <a:rPr sz="1800" b="1" spc="-2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ye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800" b="1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–</a:t>
            </a:r>
            <a:r>
              <a:rPr sz="1800" spc="-3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8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at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05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ti</a:t>
            </a: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b="1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–</a:t>
            </a:r>
            <a:r>
              <a:rPr sz="1800" spc="-4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3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229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/</a:t>
            </a:r>
            <a:r>
              <a:rPr sz="1800" spc="-3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sea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sons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b="1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b="1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800" spc="-3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Ge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re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Description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7779" y="1552955"/>
            <a:ext cx="2796539" cy="30662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505460"/>
            <a:ext cx="26777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10" dirty="0"/>
              <a:t>D</a:t>
            </a:r>
            <a:r>
              <a:rPr sz="2800" spc="-100" dirty="0"/>
              <a:t>a</a:t>
            </a:r>
            <a:r>
              <a:rPr sz="2800" spc="-105" dirty="0"/>
              <a:t>t</a:t>
            </a:r>
            <a:r>
              <a:rPr sz="2800" spc="-5" dirty="0"/>
              <a:t>a</a:t>
            </a:r>
            <a:r>
              <a:rPr sz="2800" spc="-235" dirty="0"/>
              <a:t> </a:t>
            </a:r>
            <a:r>
              <a:rPr sz="2800" spc="-75" dirty="0"/>
              <a:t>Cl</a:t>
            </a:r>
            <a:r>
              <a:rPr sz="2800" spc="-80" dirty="0"/>
              <a:t>e</a:t>
            </a:r>
            <a:r>
              <a:rPr sz="2800" spc="-75" dirty="0"/>
              <a:t>a</a:t>
            </a:r>
            <a:r>
              <a:rPr sz="2800" spc="-80" dirty="0"/>
              <a:t>n</a:t>
            </a:r>
            <a:r>
              <a:rPr sz="2800" spc="-75" dirty="0"/>
              <a:t>i</a:t>
            </a:r>
            <a:r>
              <a:rPr sz="2800" spc="-80" dirty="0"/>
              <a:t>n</a:t>
            </a:r>
            <a:r>
              <a:rPr sz="2800" spc="-5" dirty="0"/>
              <a:t>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545" y="1237869"/>
            <a:ext cx="3822700" cy="189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Handling</a:t>
            </a:r>
            <a:r>
              <a:rPr sz="18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missing</a:t>
            </a:r>
            <a:r>
              <a:rPr sz="18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values:</a:t>
            </a:r>
            <a:endParaRPr sz="1800">
              <a:latin typeface="Verdana"/>
              <a:cs typeface="Verdana"/>
            </a:endParaRPr>
          </a:p>
          <a:p>
            <a:pPr marL="812800" marR="5080" lvl="1" indent="-317500">
              <a:lnSpc>
                <a:spcPct val="117900"/>
              </a:lnSpc>
              <a:spcBef>
                <a:spcPts val="1600"/>
              </a:spcBef>
              <a:buFont typeface="Tahoma"/>
              <a:buChar char="○"/>
              <a:tabLst>
                <a:tab pos="812165" algn="l"/>
                <a:tab pos="813435" algn="l"/>
                <a:tab pos="1681480" algn="l"/>
                <a:tab pos="2900680" algn="l"/>
              </a:tabLst>
            </a:pP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Director	</a:t>
            </a:r>
            <a:r>
              <a:rPr sz="1400" spc="-100" dirty="0">
                <a:solidFill>
                  <a:srgbClr val="124F5C"/>
                </a:solidFill>
                <a:latin typeface="Verdana"/>
                <a:cs typeface="Verdana"/>
              </a:rPr>
              <a:t>(2389),</a:t>
            </a:r>
            <a:r>
              <a:rPr sz="1400" spc="48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cast	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(718),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and </a:t>
            </a:r>
            <a:r>
              <a:rPr sz="1400" spc="-4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'U</a:t>
            </a:r>
            <a:r>
              <a:rPr sz="1400" b="1" spc="-5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b="1" spc="-45" dirty="0">
                <a:solidFill>
                  <a:srgbClr val="124F5C"/>
                </a:solidFill>
                <a:latin typeface="Verdana"/>
                <a:cs typeface="Verdana"/>
              </a:rPr>
              <a:t>k</a:t>
            </a:r>
            <a:r>
              <a:rPr sz="1400" b="1" spc="-55" dirty="0">
                <a:solidFill>
                  <a:srgbClr val="124F5C"/>
                </a:solidFill>
                <a:latin typeface="Verdana"/>
                <a:cs typeface="Verdana"/>
              </a:rPr>
              <a:t>no</a:t>
            </a:r>
            <a:r>
              <a:rPr sz="1400" b="1" spc="-6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400" b="1" spc="-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b="1" dirty="0">
                <a:solidFill>
                  <a:srgbClr val="124F5C"/>
                </a:solidFill>
                <a:latin typeface="Verdana"/>
                <a:cs typeface="Verdana"/>
              </a:rPr>
              <a:t>’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124F5C"/>
              </a:buClr>
              <a:buFont typeface="Tahoma"/>
              <a:buChar char="○"/>
            </a:pPr>
            <a:endParaRPr sz="1450">
              <a:latin typeface="Verdana"/>
              <a:cs typeface="Verdana"/>
            </a:endParaRPr>
          </a:p>
          <a:p>
            <a:pPr marL="812800" lvl="1" indent="-318135">
              <a:lnSpc>
                <a:spcPct val="100000"/>
              </a:lnSpc>
              <a:buFont typeface="Tahoma"/>
              <a:buChar char="○"/>
              <a:tabLst>
                <a:tab pos="812165" algn="l"/>
                <a:tab pos="813435" algn="l"/>
              </a:tabLst>
            </a:pP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Da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7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70" dirty="0">
                <a:solidFill>
                  <a:srgbClr val="124F5C"/>
                </a:solidFill>
                <a:latin typeface="Verdana"/>
                <a:cs typeface="Verdana"/>
              </a:rPr>
              <a:t>(</a:t>
            </a:r>
            <a:r>
              <a:rPr sz="1400" spc="-185" dirty="0">
                <a:solidFill>
                  <a:srgbClr val="124F5C"/>
                </a:solidFill>
                <a:latin typeface="Verdana"/>
                <a:cs typeface="Verdana"/>
              </a:rPr>
              <a:t>10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)</a:t>
            </a:r>
            <a:r>
              <a:rPr sz="1400" spc="-3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400" spc="-2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6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b="1" spc="-3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b="1" spc="-25" dirty="0">
                <a:solidFill>
                  <a:srgbClr val="124F5C"/>
                </a:solidFill>
                <a:latin typeface="Verdana"/>
                <a:cs typeface="Verdana"/>
              </a:rPr>
              <a:t>pp</a:t>
            </a:r>
            <a:r>
              <a:rPr sz="1400" b="1" spc="-2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2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124F5C"/>
              </a:buClr>
              <a:buFont typeface="Tahoma"/>
              <a:buChar char="○"/>
            </a:pPr>
            <a:endParaRPr sz="1450">
              <a:latin typeface="Verdana"/>
              <a:cs typeface="Verdana"/>
            </a:endParaRPr>
          </a:p>
          <a:p>
            <a:pPr marL="812800" lvl="1" indent="-318135">
              <a:lnSpc>
                <a:spcPct val="100000"/>
              </a:lnSpc>
              <a:buFont typeface="Tahoma"/>
              <a:buChar char="○"/>
              <a:tabLst>
                <a:tab pos="812165" algn="l"/>
                <a:tab pos="813435" algn="l"/>
              </a:tabLst>
            </a:pP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at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7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70" dirty="0">
                <a:solidFill>
                  <a:srgbClr val="124F5C"/>
                </a:solidFill>
                <a:latin typeface="Verdana"/>
                <a:cs typeface="Verdana"/>
              </a:rPr>
              <a:t>(</a:t>
            </a:r>
            <a:r>
              <a:rPr sz="1400" spc="-65" dirty="0">
                <a:solidFill>
                  <a:srgbClr val="124F5C"/>
                </a:solidFill>
                <a:latin typeface="Verdana"/>
                <a:cs typeface="Verdana"/>
              </a:rPr>
              <a:t>7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)</a:t>
            </a:r>
            <a:r>
              <a:rPr sz="1400" spc="-3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–</a:t>
            </a:r>
            <a:r>
              <a:rPr sz="1400" spc="-3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b="1" spc="-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b="1" spc="-3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b="1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12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spc="7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at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52365" y="1752981"/>
            <a:ext cx="15474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42644" algn="l"/>
              </a:tabLst>
            </a:pP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country	</a:t>
            </a:r>
            <a:r>
              <a:rPr sz="1400" spc="-70" dirty="0">
                <a:solidFill>
                  <a:srgbClr val="124F5C"/>
                </a:solidFill>
                <a:latin typeface="Verdana"/>
                <a:cs typeface="Verdana"/>
              </a:rPr>
              <a:t>(507)</a:t>
            </a:r>
            <a:r>
              <a:rPr sz="1400" spc="3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–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4545" y="3101847"/>
            <a:ext cx="5478780" cy="1882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33020" indent="-342900">
              <a:lnSpc>
                <a:spcPct val="113999"/>
              </a:lnSpc>
              <a:spcBef>
                <a:spcPts val="100"/>
              </a:spcBef>
              <a:buFont typeface="Tahoma"/>
              <a:buChar char="●"/>
              <a:tabLst>
                <a:tab pos="354965" algn="l"/>
                <a:tab pos="355600" algn="l"/>
                <a:tab pos="1100455" algn="l"/>
                <a:tab pos="2216150" algn="l"/>
                <a:tab pos="3114040" algn="l"/>
                <a:tab pos="3772535" algn="l"/>
                <a:tab pos="4871720" algn="l"/>
              </a:tabLst>
            </a:pP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y	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mary	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ge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nr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	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an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d	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co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un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tr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y	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  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se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te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10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10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800" spc="-1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th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90" dirty="0">
                <a:solidFill>
                  <a:srgbClr val="124F5C"/>
                </a:solidFill>
                <a:latin typeface="Verdana"/>
                <a:cs typeface="Verdana"/>
              </a:rPr>
              <a:t>DA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80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dataset</a:t>
            </a:r>
            <a:r>
              <a:rPr sz="1800" spc="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contained</a:t>
            </a:r>
            <a:r>
              <a:rPr sz="1800" spc="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separate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age</a:t>
            </a:r>
            <a:r>
              <a:rPr sz="1800" spc="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ratings</a:t>
            </a:r>
            <a:endParaRPr sz="18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es</a:t>
            </a:r>
            <a:r>
              <a:rPr sz="18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an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8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sho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8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an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ep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ce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endParaRPr sz="18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  <a:tabLst>
                <a:tab pos="1100455" algn="l"/>
                <a:tab pos="2054860" algn="l"/>
                <a:tab pos="2557780" algn="l"/>
                <a:tab pos="3658235" algn="l"/>
                <a:tab pos="4679315" algn="l"/>
              </a:tabLst>
            </a:pP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with	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values	</a:t>
            </a:r>
            <a:r>
              <a:rPr sz="1800" spc="-100" dirty="0">
                <a:solidFill>
                  <a:srgbClr val="124F5C"/>
                </a:solidFill>
                <a:latin typeface="Verdana"/>
                <a:cs typeface="Verdana"/>
              </a:rPr>
              <a:t>of:	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'Adults',	</a:t>
            </a:r>
            <a:r>
              <a:rPr sz="1800" spc="-90" dirty="0">
                <a:solidFill>
                  <a:srgbClr val="124F5C"/>
                </a:solidFill>
                <a:latin typeface="Verdana"/>
                <a:cs typeface="Verdana"/>
              </a:rPr>
              <a:t>'Teens',	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'Young</a:t>
            </a:r>
            <a:endParaRPr sz="18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'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800" spc="-4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'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Ol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de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1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124F5C"/>
                </a:solidFill>
                <a:latin typeface="Verdana"/>
                <a:cs typeface="Verdana"/>
              </a:rPr>
              <a:t>K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-65" dirty="0">
                <a:solidFill>
                  <a:srgbClr val="124F5C"/>
                </a:solidFill>
                <a:latin typeface="Verdana"/>
                <a:cs typeface="Verdana"/>
              </a:rPr>
              <a:t>ds'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'K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'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21423" y="1690116"/>
            <a:ext cx="1537716" cy="24917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584" y="263143"/>
            <a:ext cx="59905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30" dirty="0"/>
              <a:t>E</a:t>
            </a:r>
            <a:r>
              <a:rPr sz="2800" spc="-125" dirty="0"/>
              <a:t>xplor</a:t>
            </a:r>
            <a:r>
              <a:rPr sz="2800" spc="-120" dirty="0"/>
              <a:t>a</a:t>
            </a:r>
            <a:r>
              <a:rPr sz="2800" spc="-130" dirty="0"/>
              <a:t>t</a:t>
            </a:r>
            <a:r>
              <a:rPr sz="2800" spc="-125" dirty="0"/>
              <a:t>or</a:t>
            </a:r>
            <a:r>
              <a:rPr sz="2800" spc="-5" dirty="0"/>
              <a:t>y</a:t>
            </a:r>
            <a:r>
              <a:rPr sz="2800" spc="-235" dirty="0"/>
              <a:t> </a:t>
            </a:r>
            <a:r>
              <a:rPr sz="2800" spc="-110" dirty="0"/>
              <a:t>D</a:t>
            </a:r>
            <a:r>
              <a:rPr sz="2800" spc="-100" dirty="0"/>
              <a:t>a</a:t>
            </a:r>
            <a:r>
              <a:rPr sz="2800" spc="-105" dirty="0"/>
              <a:t>t</a:t>
            </a:r>
            <a:r>
              <a:rPr sz="2800" spc="-5" dirty="0"/>
              <a:t>a</a:t>
            </a:r>
            <a:r>
              <a:rPr sz="2800" spc="-235" dirty="0"/>
              <a:t> </a:t>
            </a:r>
            <a:r>
              <a:rPr sz="2800" spc="-55" dirty="0"/>
              <a:t>A</a:t>
            </a:r>
            <a:r>
              <a:rPr sz="2800" spc="-140" dirty="0"/>
              <a:t>n</a:t>
            </a:r>
            <a:r>
              <a:rPr sz="2800" spc="-135" dirty="0"/>
              <a:t>aly</a:t>
            </a:r>
            <a:r>
              <a:rPr sz="2800" spc="-140" dirty="0"/>
              <a:t>s</a:t>
            </a:r>
            <a:r>
              <a:rPr sz="2800" spc="-135" dirty="0"/>
              <a:t>i</a:t>
            </a:r>
            <a:r>
              <a:rPr sz="2800" spc="-5" dirty="0"/>
              <a:t>s</a:t>
            </a:r>
            <a:r>
              <a:rPr sz="2800" spc="-275" dirty="0"/>
              <a:t> </a:t>
            </a:r>
            <a:r>
              <a:rPr sz="2800" spc="-185" dirty="0"/>
              <a:t>(</a:t>
            </a:r>
            <a:r>
              <a:rPr sz="2800" spc="-190" dirty="0"/>
              <a:t>E</a:t>
            </a:r>
            <a:r>
              <a:rPr sz="2800" spc="-265" dirty="0"/>
              <a:t>D</a:t>
            </a:r>
            <a:r>
              <a:rPr sz="2800" spc="-280" dirty="0"/>
              <a:t>A)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579869" y="4121302"/>
            <a:ext cx="24536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5925" algn="l"/>
                <a:tab pos="850265" algn="l"/>
              </a:tabLst>
            </a:pP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of	</a:t>
            </a:r>
            <a:r>
              <a:rPr sz="1600" spc="-15" dirty="0">
                <a:solidFill>
                  <a:srgbClr val="124F5C"/>
                </a:solidFill>
                <a:latin typeface="Verdana"/>
                <a:cs typeface="Verdana"/>
              </a:rPr>
              <a:t>all	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movies</a:t>
            </a:r>
            <a:r>
              <a:rPr sz="1600" spc="2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600" spc="2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124F5C"/>
                </a:solidFill>
                <a:latin typeface="Verdana"/>
                <a:cs typeface="Verdana"/>
              </a:rPr>
              <a:t>TV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091" y="3745179"/>
            <a:ext cx="7234555" cy="120205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0"/>
              </a:spcBef>
              <a:buFont typeface="Tahoma"/>
              <a:buChar char="●"/>
              <a:tabLst>
                <a:tab pos="354965" algn="l"/>
                <a:tab pos="355600" algn="l"/>
                <a:tab pos="6534784" algn="l"/>
              </a:tabLst>
            </a:pPr>
            <a:r>
              <a:rPr sz="1600" b="1" spc="-135" dirty="0">
                <a:solidFill>
                  <a:srgbClr val="124F5C"/>
                </a:solidFill>
                <a:latin typeface="Verdana"/>
                <a:cs typeface="Verdana"/>
              </a:rPr>
              <a:t>69.14%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600" spc="-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600" spc="-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shows</a:t>
            </a:r>
            <a:r>
              <a:rPr sz="1600" spc="-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sz="1600" spc="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Netflix</a:t>
            </a:r>
            <a:r>
              <a:rPr sz="1600" spc="3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24F5C"/>
                </a:solidFill>
                <a:latin typeface="Verdana"/>
                <a:cs typeface="Verdana"/>
              </a:rPr>
              <a:t>are </a:t>
            </a:r>
            <a:r>
              <a:rPr sz="1600" spc="-40" dirty="0">
                <a:solidFill>
                  <a:srgbClr val="124F5C"/>
                </a:solidFill>
                <a:latin typeface="Verdana"/>
                <a:cs typeface="Verdana"/>
              </a:rPr>
              <a:t>movies,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600" spc="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b="1" spc="-105" dirty="0">
                <a:solidFill>
                  <a:srgbClr val="124F5C"/>
                </a:solidFill>
                <a:latin typeface="Verdana"/>
                <a:cs typeface="Verdana"/>
              </a:rPr>
              <a:t>30.86%</a:t>
            </a:r>
            <a:r>
              <a:rPr sz="1600" spc="-105" dirty="0">
                <a:solidFill>
                  <a:srgbClr val="124F5C"/>
                </a:solidFill>
                <a:latin typeface="Verdana"/>
                <a:cs typeface="Verdana"/>
              </a:rPr>
              <a:t>TV	</a:t>
            </a:r>
            <a:r>
              <a:rPr sz="1600" spc="-30" dirty="0">
                <a:solidFill>
                  <a:srgbClr val="124F5C"/>
                </a:solidFill>
                <a:latin typeface="Verdana"/>
                <a:cs typeface="Verdana"/>
              </a:rPr>
              <a:t>shows.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515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600" spc="3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124F5C"/>
                </a:solidFill>
                <a:latin typeface="Verdana"/>
                <a:cs typeface="Verdana"/>
              </a:rPr>
              <a:t>top</a:t>
            </a:r>
            <a:r>
              <a:rPr sz="1600" spc="4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3</a:t>
            </a:r>
            <a:r>
              <a:rPr sz="1600" spc="2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countries</a:t>
            </a:r>
            <a:r>
              <a:rPr sz="1600" spc="4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together</a:t>
            </a:r>
            <a:r>
              <a:rPr sz="1600" spc="2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account</a:t>
            </a:r>
            <a:r>
              <a:rPr sz="1600" spc="3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600" spc="2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124F5C"/>
                </a:solidFill>
                <a:latin typeface="Verdana"/>
                <a:cs typeface="Verdana"/>
              </a:rPr>
              <a:t>about</a:t>
            </a:r>
            <a:r>
              <a:rPr sz="1600" spc="2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b="1" spc="-185" dirty="0">
                <a:solidFill>
                  <a:srgbClr val="124F5C"/>
                </a:solidFill>
                <a:latin typeface="Verdana"/>
                <a:cs typeface="Verdana"/>
              </a:rPr>
              <a:t>56</a:t>
            </a:r>
            <a:r>
              <a:rPr sz="1600" b="1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C"/>
                </a:solidFill>
                <a:latin typeface="Verdana"/>
                <a:cs typeface="Verdana"/>
              </a:rPr>
              <a:t>%</a:t>
            </a:r>
            <a:endParaRPr sz="16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tabLst>
                <a:tab pos="1838325" algn="l"/>
              </a:tabLst>
            </a:pP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shows</a:t>
            </a:r>
            <a:r>
              <a:rPr sz="1600" spc="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sz="1600" spc="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the	</a:t>
            </a:r>
            <a:r>
              <a:rPr sz="1600" spc="-30" dirty="0">
                <a:solidFill>
                  <a:srgbClr val="124F5C"/>
                </a:solidFill>
                <a:latin typeface="Verdana"/>
                <a:cs typeface="Verdana"/>
              </a:rPr>
              <a:t>dataset.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05"/>
              </a:spcBef>
              <a:buFont typeface="Tahoma"/>
              <a:buChar char="●"/>
              <a:tabLst>
                <a:tab pos="354965" algn="l"/>
                <a:tab pos="355600" algn="l"/>
              </a:tabLst>
            </a:pPr>
            <a:r>
              <a:rPr sz="1600" spc="-15" dirty="0">
                <a:solidFill>
                  <a:srgbClr val="124F5C"/>
                </a:solidFill>
                <a:latin typeface="Verdana"/>
                <a:cs typeface="Verdana"/>
              </a:rPr>
              <a:t>This</a:t>
            </a:r>
            <a:r>
              <a:rPr sz="1600" spc="2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124F5C"/>
                </a:solidFill>
                <a:latin typeface="Verdana"/>
                <a:cs typeface="Verdana"/>
              </a:rPr>
              <a:t>value</a:t>
            </a:r>
            <a:r>
              <a:rPr sz="1600" spc="3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increases</a:t>
            </a:r>
            <a:r>
              <a:rPr sz="1600" spc="3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600" spc="3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about</a:t>
            </a:r>
            <a:r>
              <a:rPr sz="1600" spc="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b="1" spc="-105" dirty="0">
                <a:solidFill>
                  <a:srgbClr val="124F5C"/>
                </a:solidFill>
                <a:latin typeface="Verdana"/>
                <a:cs typeface="Verdana"/>
              </a:rPr>
              <a:t>78%</a:t>
            </a:r>
            <a:r>
              <a:rPr sz="1600" spc="-105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6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124F5C"/>
                </a:solidFill>
                <a:latin typeface="Verdana"/>
                <a:cs typeface="Verdana"/>
              </a:rPr>
              <a:t>top</a:t>
            </a:r>
            <a:r>
              <a:rPr sz="16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ten</a:t>
            </a:r>
            <a:r>
              <a:rPr sz="16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countries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2200" y="972311"/>
            <a:ext cx="2514600" cy="24094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759" y="862492"/>
            <a:ext cx="5686302" cy="27832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505460"/>
            <a:ext cx="2439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/>
              <a:t>E</a:t>
            </a:r>
            <a:r>
              <a:rPr sz="2800" spc="-50" dirty="0"/>
              <a:t>D</a:t>
            </a:r>
            <a:r>
              <a:rPr sz="2800" spc="-5" dirty="0"/>
              <a:t>A</a:t>
            </a:r>
            <a:r>
              <a:rPr sz="2800" spc="-165" dirty="0"/>
              <a:t> </a:t>
            </a:r>
            <a:r>
              <a:rPr sz="2800" spc="-195" dirty="0"/>
              <a:t>(C</a:t>
            </a:r>
            <a:r>
              <a:rPr sz="2800" spc="-200" dirty="0"/>
              <a:t>ontd.</a:t>
            </a:r>
            <a:r>
              <a:rPr sz="2800" spc="-5" dirty="0"/>
              <a:t>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15391" y="1324127"/>
            <a:ext cx="4566285" cy="317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 marR="74295" indent="-342900" algn="just">
              <a:lnSpc>
                <a:spcPct val="114999"/>
              </a:lnSpc>
              <a:spcBef>
                <a:spcPts val="100"/>
              </a:spcBef>
              <a:buFont typeface="Tahoma"/>
              <a:buChar char="●"/>
              <a:tabLst>
                <a:tab pos="406400" algn="l"/>
              </a:tabLst>
            </a:pPr>
            <a:r>
              <a:rPr sz="1600" spc="35" dirty="0">
                <a:solidFill>
                  <a:srgbClr val="124F5C"/>
                </a:solidFill>
                <a:latin typeface="Verdana"/>
                <a:cs typeface="Verdana"/>
              </a:rPr>
              <a:t>More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shows </a:t>
            </a:r>
            <a:r>
              <a:rPr sz="1600" spc="-15" dirty="0">
                <a:solidFill>
                  <a:srgbClr val="124F5C"/>
                </a:solidFill>
                <a:latin typeface="Verdana"/>
                <a:cs typeface="Verdana"/>
              </a:rPr>
              <a:t>are </a:t>
            </a:r>
            <a:r>
              <a:rPr sz="1600" spc="40" dirty="0">
                <a:solidFill>
                  <a:srgbClr val="124F5C"/>
                </a:solidFill>
                <a:latin typeface="Verdana"/>
                <a:cs typeface="Verdana"/>
              </a:rPr>
              <a:t>added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in </a:t>
            </a:r>
            <a:r>
              <a:rPr sz="1600" spc="2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124F5C"/>
                </a:solidFill>
                <a:latin typeface="Verdana"/>
                <a:cs typeface="Verdana"/>
              </a:rPr>
              <a:t>months </a:t>
            </a:r>
            <a:r>
              <a:rPr sz="1600" spc="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124F5C"/>
                </a:solidFill>
                <a:latin typeface="Verdana"/>
                <a:cs typeface="Verdana"/>
              </a:rPr>
              <a:t>October,</a:t>
            </a:r>
            <a:r>
              <a:rPr sz="1600" b="1" spc="4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b="1" spc="-75" dirty="0">
                <a:solidFill>
                  <a:srgbClr val="124F5C"/>
                </a:solidFill>
                <a:latin typeface="Verdana"/>
                <a:cs typeface="Verdana"/>
              </a:rPr>
              <a:t>November,</a:t>
            </a:r>
            <a:r>
              <a:rPr sz="1600" b="1" spc="4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b="1" spc="-65" dirty="0">
                <a:solidFill>
                  <a:srgbClr val="124F5C"/>
                </a:solidFill>
                <a:latin typeface="Verdana"/>
                <a:cs typeface="Verdana"/>
              </a:rPr>
              <a:t>December, </a:t>
            </a:r>
            <a:r>
              <a:rPr sz="1600" b="1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b="1" spc="-10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600" b="1" spc="-2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600" b="1" spc="-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600" b="1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124F5C"/>
                </a:solidFill>
                <a:latin typeface="Verdana"/>
                <a:cs typeface="Verdana"/>
              </a:rPr>
              <a:t>Ja</a:t>
            </a:r>
            <a:r>
              <a:rPr sz="1600" b="1" spc="-6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600" b="1" spc="-100" dirty="0">
                <a:solidFill>
                  <a:srgbClr val="124F5C"/>
                </a:solidFill>
                <a:latin typeface="Verdana"/>
                <a:cs typeface="Verdana"/>
              </a:rPr>
              <a:t>ua</a:t>
            </a:r>
            <a:r>
              <a:rPr sz="1600" b="1" spc="-7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600" b="1" spc="-10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  <a:p>
            <a:pPr marL="406400" marR="73025" indent="-342900">
              <a:lnSpc>
                <a:spcPct val="112200"/>
              </a:lnSpc>
              <a:spcBef>
                <a:spcPts val="285"/>
              </a:spcBef>
              <a:buFont typeface="Tahoma"/>
              <a:buChar char="●"/>
              <a:tabLst>
                <a:tab pos="405765" algn="l"/>
                <a:tab pos="406400" algn="l"/>
                <a:tab pos="1210945" algn="l"/>
                <a:tab pos="1587500" algn="l"/>
                <a:tab pos="1630045" algn="l"/>
                <a:tab pos="1832610" algn="l"/>
                <a:tab pos="1931670" algn="l"/>
                <a:tab pos="2570480" algn="l"/>
                <a:tab pos="2595245" algn="l"/>
                <a:tab pos="3110230" algn="l"/>
                <a:tab pos="3526154" algn="l"/>
                <a:tab pos="4050665" algn="l"/>
                <a:tab pos="4272915" algn="l"/>
              </a:tabLst>
            </a:pP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There	</a:t>
            </a:r>
            <a:r>
              <a:rPr sz="1600" spc="-25" dirty="0">
                <a:solidFill>
                  <a:srgbClr val="124F5C"/>
                </a:solidFill>
                <a:latin typeface="Verdana"/>
                <a:cs typeface="Verdana"/>
              </a:rPr>
              <a:t>is	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a		</a:t>
            </a:r>
            <a:r>
              <a:rPr sz="1600" b="1" spc="-60" dirty="0">
                <a:solidFill>
                  <a:srgbClr val="124F5C"/>
                </a:solidFill>
                <a:latin typeface="Verdana"/>
                <a:cs typeface="Verdana"/>
              </a:rPr>
              <a:t>decrease	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in	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600" spc="6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600" spc="4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600" spc="5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600" spc="6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2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ow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2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5" dirty="0">
                <a:solidFill>
                  <a:srgbClr val="124F5C"/>
                </a:solidFill>
                <a:latin typeface="Verdana"/>
                <a:cs typeface="Verdana"/>
              </a:rPr>
              <a:t>add</a:t>
            </a:r>
            <a:r>
              <a:rPr sz="1600" spc="5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229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600" spc="2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600" spc="-5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600" spc="-4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spc="-4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r  </a:t>
            </a:r>
            <a:r>
              <a:rPr sz="1600" b="1" spc="-170" dirty="0">
                <a:solidFill>
                  <a:srgbClr val="124F5C"/>
                </a:solidFill>
                <a:latin typeface="Verdana"/>
                <a:cs typeface="Verdana"/>
              </a:rPr>
              <a:t>202</a:t>
            </a:r>
            <a:r>
              <a:rPr sz="1600" b="1" spc="-165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600" spc="2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65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600" spc="5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600" spc="5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600" spc="6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600" spc="70" dirty="0">
                <a:solidFill>
                  <a:srgbClr val="124F5C"/>
                </a:solidFill>
                <a:latin typeface="Verdana"/>
                <a:cs typeface="Verdana"/>
              </a:rPr>
              <a:t>mi</a:t>
            </a:r>
            <a:r>
              <a:rPr sz="1600" spc="6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600" spc="7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		</a:t>
            </a:r>
            <a:r>
              <a:rPr sz="1600" spc="5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tt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600" spc="2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to  the</a:t>
            </a:r>
            <a:r>
              <a:rPr sz="1600" spc="2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b="1" spc="-50" dirty="0">
                <a:solidFill>
                  <a:srgbClr val="124F5C"/>
                </a:solidFill>
                <a:latin typeface="Verdana"/>
                <a:cs typeface="Verdana"/>
              </a:rPr>
              <a:t>Covid-induced	</a:t>
            </a:r>
            <a:r>
              <a:rPr sz="1600" b="1" spc="-70" dirty="0">
                <a:solidFill>
                  <a:srgbClr val="124F5C"/>
                </a:solidFill>
                <a:latin typeface="Verdana"/>
                <a:cs typeface="Verdana"/>
              </a:rPr>
              <a:t>lockdowns</a:t>
            </a:r>
            <a:r>
              <a:rPr sz="1600" spc="-70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600" spc="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0" dirty="0">
                <a:solidFill>
                  <a:srgbClr val="124F5C"/>
                </a:solidFill>
                <a:latin typeface="Verdana"/>
                <a:cs typeface="Verdana"/>
              </a:rPr>
              <a:t>which </a:t>
            </a:r>
            <a:r>
              <a:rPr sz="1600" spc="-5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ha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lte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600" spc="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		</a:t>
            </a:r>
            <a:r>
              <a:rPr sz="1600" spc="5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600" spc="-3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600" spc="-3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spc="-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ti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6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6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ow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  <a:p>
            <a:pPr marL="406400" marR="759460" indent="-342900" algn="just">
              <a:lnSpc>
                <a:spcPct val="115700"/>
              </a:lnSpc>
              <a:spcBef>
                <a:spcPts val="215"/>
              </a:spcBef>
              <a:buFont typeface="Tahoma"/>
              <a:buChar char="●"/>
              <a:tabLst>
                <a:tab pos="406400" algn="l"/>
              </a:tabLst>
            </a:pP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There </a:t>
            </a:r>
            <a:r>
              <a:rPr sz="1600" spc="-20" dirty="0">
                <a:solidFill>
                  <a:srgbClr val="124F5C"/>
                </a:solidFill>
                <a:latin typeface="Verdana"/>
                <a:cs typeface="Verdana"/>
              </a:rPr>
              <a:t>are </a:t>
            </a:r>
            <a:r>
              <a:rPr sz="1600" spc="-55" dirty="0">
                <a:solidFill>
                  <a:srgbClr val="124F5C"/>
                </a:solidFill>
                <a:latin typeface="Verdana"/>
                <a:cs typeface="Verdana"/>
              </a:rPr>
              <a:t>very 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few shows </a:t>
            </a:r>
            <a:r>
              <a:rPr sz="1600" spc="40" dirty="0">
                <a:solidFill>
                  <a:srgbClr val="124F5C"/>
                </a:solidFill>
                <a:latin typeface="Verdana"/>
                <a:cs typeface="Verdana"/>
              </a:rPr>
              <a:t>added </a:t>
            </a:r>
            <a:r>
              <a:rPr sz="1600" spc="-5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600" spc="4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spc="-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600" spc="-3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6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b="1" spc="-229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600" b="1" spc="-290" dirty="0">
                <a:solidFill>
                  <a:srgbClr val="124F5C"/>
                </a:solidFill>
                <a:latin typeface="Verdana"/>
                <a:cs typeface="Verdana"/>
              </a:rPr>
              <a:t>02</a:t>
            </a:r>
            <a:r>
              <a:rPr sz="1600" b="1" spc="-280" dirty="0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600" spc="-3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600" spc="-5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600" spc="5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600" spc="4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600" spc="7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600" spc="4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600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124F5C"/>
                </a:solidFill>
                <a:latin typeface="Verdana"/>
                <a:cs typeface="Verdana"/>
              </a:rPr>
              <a:t>is  </a:t>
            </a:r>
            <a:r>
              <a:rPr sz="1600" spc="-30" dirty="0">
                <a:solidFill>
                  <a:srgbClr val="124F5C"/>
                </a:solidFill>
                <a:latin typeface="Verdana"/>
                <a:cs typeface="Verdana"/>
              </a:rPr>
              <a:t>available</a:t>
            </a:r>
            <a:r>
              <a:rPr sz="1600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only</a:t>
            </a:r>
            <a:r>
              <a:rPr sz="16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124F5C"/>
                </a:solidFill>
                <a:latin typeface="Verdana"/>
                <a:cs typeface="Verdana"/>
              </a:rPr>
              <a:t>up</a:t>
            </a:r>
            <a:r>
              <a:rPr sz="1600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6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124F5C"/>
                </a:solidFill>
                <a:latin typeface="Verdana"/>
                <a:cs typeface="Verdana"/>
              </a:rPr>
              <a:t>16</a:t>
            </a:r>
            <a:r>
              <a:rPr sz="1575" spc="-195" baseline="21164" dirty="0">
                <a:solidFill>
                  <a:srgbClr val="124F5C"/>
                </a:solidFill>
                <a:latin typeface="Verdana"/>
                <a:cs typeface="Verdana"/>
              </a:rPr>
              <a:t>th</a:t>
            </a:r>
            <a:r>
              <a:rPr sz="1575" spc="120" baseline="2116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January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37176" y="729995"/>
            <a:ext cx="4264152" cy="21488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07279" y="3005326"/>
            <a:ext cx="4195572" cy="20909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505460"/>
            <a:ext cx="2439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/>
              <a:t>E</a:t>
            </a:r>
            <a:r>
              <a:rPr sz="2800" spc="-50" dirty="0"/>
              <a:t>D</a:t>
            </a:r>
            <a:r>
              <a:rPr sz="2800" spc="-5" dirty="0"/>
              <a:t>A</a:t>
            </a:r>
            <a:r>
              <a:rPr sz="2800" spc="-165" dirty="0"/>
              <a:t> </a:t>
            </a:r>
            <a:r>
              <a:rPr sz="2800" spc="-195" dirty="0"/>
              <a:t>(C</a:t>
            </a:r>
            <a:r>
              <a:rPr sz="2800" spc="-200" dirty="0"/>
              <a:t>ontd.</a:t>
            </a:r>
            <a:r>
              <a:rPr sz="2800" spc="-5" dirty="0"/>
              <a:t>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04800" y="4010659"/>
            <a:ext cx="79527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48590" algn="l"/>
              </a:tabLst>
            </a:pPr>
            <a:r>
              <a:rPr lang="en-IN" spc="200" dirty="0">
                <a:latin typeface="Roboto"/>
                <a:cs typeface="Roboto"/>
              </a:rPr>
              <a:t>The</a:t>
            </a:r>
            <a:r>
              <a:rPr sz="1800" spc="200" dirty="0">
                <a:latin typeface="Roboto"/>
                <a:cs typeface="Roboto"/>
              </a:rPr>
              <a:t> </a:t>
            </a:r>
            <a:r>
              <a:rPr sz="1800" spc="20" dirty="0">
                <a:latin typeface="Roboto"/>
                <a:cs typeface="Roboto"/>
              </a:rPr>
              <a:t>d</a:t>
            </a:r>
            <a:r>
              <a:rPr lang="en-IN" sz="1800" spc="20" dirty="0">
                <a:latin typeface="Roboto"/>
                <a:cs typeface="Roboto"/>
              </a:rPr>
              <a:t>r</a:t>
            </a:r>
            <a:r>
              <a:rPr sz="1800" spc="20" dirty="0">
                <a:latin typeface="Roboto"/>
                <a:cs typeface="Roboto"/>
              </a:rPr>
              <a:t>amas </a:t>
            </a:r>
            <a:r>
              <a:rPr sz="1800" spc="-20" dirty="0">
                <a:latin typeface="Roboto"/>
                <a:cs typeface="Roboto"/>
              </a:rPr>
              <a:t>is </a:t>
            </a:r>
            <a:r>
              <a:rPr sz="1800" spc="-15" dirty="0">
                <a:latin typeface="Roboto"/>
                <a:cs typeface="Roboto"/>
              </a:rPr>
              <a:t>the </a:t>
            </a:r>
            <a:r>
              <a:rPr sz="1800" spc="-10" dirty="0">
                <a:latin typeface="Roboto"/>
                <a:cs typeface="Roboto"/>
              </a:rPr>
              <a:t>most </a:t>
            </a:r>
            <a:r>
              <a:rPr sz="1800" spc="10" dirty="0" err="1">
                <a:latin typeface="Roboto"/>
                <a:cs typeface="Roboto"/>
              </a:rPr>
              <a:t>popula</a:t>
            </a:r>
            <a:r>
              <a:rPr lang="en-IN" sz="1800" spc="10" dirty="0">
                <a:latin typeface="Roboto"/>
                <a:cs typeface="Roboto"/>
              </a:rPr>
              <a:t>r</a:t>
            </a:r>
            <a:r>
              <a:rPr sz="1800" spc="10" dirty="0">
                <a:latin typeface="Roboto"/>
                <a:cs typeface="Roboto"/>
              </a:rPr>
              <a:t> </a:t>
            </a:r>
            <a:r>
              <a:rPr sz="1800" spc="25" dirty="0">
                <a:latin typeface="Roboto"/>
                <a:cs typeface="Roboto"/>
              </a:rPr>
              <a:t>gen</a:t>
            </a:r>
            <a:r>
              <a:rPr lang="en-IN" sz="1800" spc="25" dirty="0">
                <a:latin typeface="Roboto"/>
                <a:cs typeface="Roboto"/>
              </a:rPr>
              <a:t>r</a:t>
            </a:r>
            <a:r>
              <a:rPr sz="1800" spc="25" dirty="0">
                <a:latin typeface="Roboto"/>
                <a:cs typeface="Roboto"/>
              </a:rPr>
              <a:t>e </a:t>
            </a:r>
            <a:r>
              <a:rPr sz="1800" spc="-5" dirty="0">
                <a:latin typeface="Roboto"/>
                <a:cs typeface="Roboto"/>
              </a:rPr>
              <a:t>followed </a:t>
            </a:r>
            <a:r>
              <a:rPr sz="1800" spc="-35" dirty="0">
                <a:latin typeface="Roboto"/>
                <a:cs typeface="Roboto"/>
              </a:rPr>
              <a:t>by </a:t>
            </a:r>
            <a:r>
              <a:rPr sz="1800" spc="-5" dirty="0">
                <a:latin typeface="Roboto"/>
                <a:cs typeface="Roboto"/>
              </a:rPr>
              <a:t>comedies </a:t>
            </a:r>
            <a:r>
              <a:rPr sz="1800" spc="-15" dirty="0">
                <a:latin typeface="Roboto"/>
                <a:cs typeface="Roboto"/>
              </a:rPr>
              <a:t>and 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dirty="0" err="1">
                <a:latin typeface="Roboto"/>
                <a:cs typeface="Roboto"/>
              </a:rPr>
              <a:t>documenta</a:t>
            </a:r>
            <a:r>
              <a:rPr lang="en-IN" sz="1800" dirty="0">
                <a:latin typeface="Roboto"/>
                <a:cs typeface="Roboto"/>
              </a:rPr>
              <a:t>r</a:t>
            </a:r>
            <a:r>
              <a:rPr sz="1800" dirty="0" err="1">
                <a:latin typeface="Roboto"/>
                <a:cs typeface="Roboto"/>
              </a:rPr>
              <a:t>ies</a:t>
            </a:r>
            <a:r>
              <a:rPr sz="1800" dirty="0">
                <a:latin typeface="Roboto"/>
                <a:cs typeface="Roboto"/>
              </a:rPr>
              <a:t>.</a:t>
            </a:r>
            <a:r>
              <a:rPr sz="1800" spc="-40" dirty="0">
                <a:latin typeface="Roboto"/>
                <a:cs typeface="Roboto"/>
              </a:rPr>
              <a:t> </a:t>
            </a:r>
            <a:r>
              <a:rPr lang="en-IN" spc="120" dirty="0">
                <a:latin typeface="Roboto"/>
                <a:cs typeface="Roboto"/>
              </a:rPr>
              <a:t>T</a:t>
            </a:r>
            <a:r>
              <a:rPr sz="1800" spc="120" dirty="0" err="1">
                <a:latin typeface="Roboto"/>
                <a:cs typeface="Roboto"/>
              </a:rPr>
              <a:t>hese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spc="20" dirty="0" err="1">
                <a:latin typeface="Roboto"/>
                <a:cs typeface="Roboto"/>
              </a:rPr>
              <a:t>th</a:t>
            </a:r>
            <a:r>
              <a:rPr lang="en-IN" spc="20" dirty="0">
                <a:latin typeface="Roboto"/>
                <a:cs typeface="Roboto"/>
              </a:rPr>
              <a:t>r</a:t>
            </a:r>
            <a:r>
              <a:rPr sz="1800" spc="20" dirty="0" err="1">
                <a:latin typeface="Roboto"/>
                <a:cs typeface="Roboto"/>
              </a:rPr>
              <a:t>ee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spc="20" dirty="0">
                <a:latin typeface="Roboto"/>
                <a:cs typeface="Roboto"/>
              </a:rPr>
              <a:t>gen</a:t>
            </a:r>
            <a:r>
              <a:rPr lang="en-IN" sz="1800" spc="20" dirty="0">
                <a:latin typeface="Roboto"/>
                <a:cs typeface="Roboto"/>
              </a:rPr>
              <a:t>r</a:t>
            </a:r>
            <a:r>
              <a:rPr sz="1800" spc="20" dirty="0">
                <a:latin typeface="Roboto"/>
                <a:cs typeface="Roboto"/>
              </a:rPr>
              <a:t>es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account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spc="60" dirty="0" err="1">
                <a:latin typeface="Roboto"/>
                <a:cs typeface="Roboto"/>
              </a:rPr>
              <a:t>fo</a:t>
            </a:r>
            <a:r>
              <a:rPr lang="en-IN" sz="1800" spc="60" dirty="0">
                <a:latin typeface="Roboto"/>
                <a:cs typeface="Roboto"/>
              </a:rPr>
              <a:t>r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about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41%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spc="15" dirty="0">
                <a:latin typeface="Roboto"/>
                <a:cs typeface="Roboto"/>
              </a:rPr>
              <a:t>of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all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movies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and </a:t>
            </a:r>
            <a:r>
              <a:rPr sz="1800" spc="-430" dirty="0">
                <a:latin typeface="Roboto"/>
                <a:cs typeface="Roboto"/>
              </a:rPr>
              <a:t> </a:t>
            </a:r>
            <a:r>
              <a:rPr lang="en-IN" spc="310" dirty="0">
                <a:latin typeface="Roboto"/>
                <a:cs typeface="Roboto"/>
              </a:rPr>
              <a:t>T</a:t>
            </a:r>
            <a:r>
              <a:rPr sz="1800" spc="310" dirty="0">
                <a:latin typeface="Roboto"/>
                <a:cs typeface="Roboto"/>
              </a:rPr>
              <a:t>V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shows.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lang="en-IN" spc="140" dirty="0">
                <a:latin typeface="Roboto"/>
                <a:cs typeface="Roboto"/>
              </a:rPr>
              <a:t>T</a:t>
            </a:r>
            <a:r>
              <a:rPr sz="1800" spc="140" dirty="0">
                <a:latin typeface="Roboto"/>
                <a:cs typeface="Roboto"/>
              </a:rPr>
              <a:t>his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value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10" dirty="0" err="1">
                <a:latin typeface="Roboto"/>
                <a:cs typeface="Roboto"/>
              </a:rPr>
              <a:t>inc</a:t>
            </a:r>
            <a:r>
              <a:rPr lang="en-IN" spc="10" dirty="0">
                <a:latin typeface="Roboto"/>
                <a:cs typeface="Roboto"/>
              </a:rPr>
              <a:t>r</a:t>
            </a:r>
            <a:r>
              <a:rPr sz="1800" spc="10" dirty="0">
                <a:latin typeface="Roboto"/>
                <a:cs typeface="Roboto"/>
              </a:rPr>
              <a:t>eases</a:t>
            </a:r>
            <a:r>
              <a:rPr sz="1800" spc="-3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to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about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82% </a:t>
            </a:r>
            <a:r>
              <a:rPr sz="1800" spc="60" dirty="0" err="1">
                <a:latin typeface="Roboto"/>
                <a:cs typeface="Roboto"/>
              </a:rPr>
              <a:t>fo</a:t>
            </a:r>
            <a:r>
              <a:rPr lang="en-IN" sz="1800" spc="60" dirty="0">
                <a:latin typeface="Roboto"/>
                <a:cs typeface="Roboto"/>
              </a:rPr>
              <a:t>r</a:t>
            </a:r>
            <a:r>
              <a:rPr lang="en-IN" spc="25" dirty="0">
                <a:latin typeface="Roboto"/>
                <a:cs typeface="Roboto"/>
              </a:rPr>
              <a:t> top</a:t>
            </a:r>
            <a:r>
              <a:rPr sz="1400" spc="110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10 </a:t>
            </a:r>
            <a:r>
              <a:rPr sz="1800" spc="15" dirty="0">
                <a:latin typeface="Roboto"/>
                <a:cs typeface="Roboto"/>
              </a:rPr>
              <a:t>gen</a:t>
            </a:r>
            <a:r>
              <a:rPr lang="en-IN" sz="1800" spc="15" dirty="0">
                <a:latin typeface="Roboto"/>
                <a:cs typeface="Roboto"/>
              </a:rPr>
              <a:t>r</a:t>
            </a:r>
            <a:r>
              <a:rPr sz="1800" spc="15" dirty="0">
                <a:latin typeface="Roboto"/>
                <a:cs typeface="Roboto"/>
              </a:rPr>
              <a:t>es</a:t>
            </a:r>
            <a:r>
              <a:rPr sz="1800" spc="15" dirty="0">
                <a:solidFill>
                  <a:srgbClr val="D4D4D4"/>
                </a:solidFill>
                <a:latin typeface="Roboto"/>
                <a:cs typeface="Roboto"/>
              </a:rPr>
              <a:t>.</a:t>
            </a:r>
            <a:endParaRPr sz="1800" dirty="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1155191"/>
            <a:ext cx="6237732" cy="29001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1209</Words>
  <Application>Microsoft Office PowerPoint</Application>
  <PresentationFormat>On-screen Show (16:9)</PresentationFormat>
  <Paragraphs>194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         Capstone Project - 4</vt:lpstr>
      <vt:lpstr>Agenda</vt:lpstr>
      <vt:lpstr>Abstract</vt:lpstr>
      <vt:lpstr>Problem Statement</vt:lpstr>
      <vt:lpstr>Data Summary</vt:lpstr>
      <vt:lpstr>Data Cleaning</vt:lpstr>
      <vt:lpstr>Exploratory Data Analysis (EDA)</vt:lpstr>
      <vt:lpstr>EDA (Contd.)</vt:lpstr>
      <vt:lpstr>EDA (Contd.)</vt:lpstr>
      <vt:lpstr>Slide 10</vt:lpstr>
      <vt:lpstr>Slide 11</vt:lpstr>
      <vt:lpstr>EDA (Contd.)</vt:lpstr>
      <vt:lpstr>EDA (Contd.)</vt:lpstr>
      <vt:lpstr>EDA (Contd.)</vt:lpstr>
      <vt:lpstr>Slide 15</vt:lpstr>
      <vt:lpstr>Feature Engineering</vt:lpstr>
      <vt:lpstr>Feature Engineering (Contd.)</vt:lpstr>
      <vt:lpstr>Dimensionality Reduction</vt:lpstr>
      <vt:lpstr>K Means Clustering</vt:lpstr>
      <vt:lpstr>Word Clouds: K Means Clusters</vt:lpstr>
      <vt:lpstr>Hierarchical Clustering</vt:lpstr>
      <vt:lpstr>Word Clouds: Hierarchical Clusters</vt:lpstr>
      <vt:lpstr>Word Clouds: Hierarchical Clusters (Contd.)</vt:lpstr>
      <vt:lpstr>Content Based Recommender System</vt:lpstr>
      <vt:lpstr>Content Based Recommender  System (Contd.)</vt:lpstr>
      <vt:lpstr>Content Based Recommender  System (Contd.)</vt:lpstr>
      <vt:lpstr>Challenges Faced</vt:lpstr>
      <vt:lpstr>Conclusions</vt:lpstr>
      <vt:lpstr>Conclusions (Contd.)</vt:lpstr>
      <vt:lpstr>Conclusions (Contd.)</vt:lpstr>
      <vt:lpstr>                                                               Thank Y o u 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- 2</dc:title>
  <dc:creator>Shaloy Lewis</dc:creator>
  <cp:lastModifiedBy>user</cp:lastModifiedBy>
  <cp:revision>6</cp:revision>
  <dcterms:created xsi:type="dcterms:W3CDTF">2023-03-21T07:55:33Z</dcterms:created>
  <dcterms:modified xsi:type="dcterms:W3CDTF">2023-03-29T10:03:42Z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2022-12-17T00:00:00Z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2023-03-21T00:00:00Z</vt:filetime>
  </property>
</Properties>
</file>