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3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59" r:id="rId6"/>
    <p:sldId id="268" r:id="rId7"/>
    <p:sldId id="260" r:id="rId8"/>
    <p:sldId id="262" r:id="rId9"/>
    <p:sldId id="269" r:id="rId10"/>
    <p:sldId id="261" r:id="rId11"/>
    <p:sldId id="263" r:id="rId12"/>
    <p:sldId id="264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DD5"/>
          </a:solidFill>
        </a:fill>
      </a:tcStyle>
    </a:wholeTbl>
    <a:band2H>
      <a:tcTxStyle/>
      <a:tcStyle>
        <a:tcBdr/>
        <a:fill>
          <a:solidFill>
            <a:srgbClr val="E7EF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E3ED"/>
          </a:solidFill>
        </a:fill>
      </a:tcStyle>
    </a:wholeTbl>
    <a:band2H>
      <a:tcTxStyle/>
      <a:tcStyle>
        <a:tcBdr/>
        <a:fill>
          <a:solidFill>
            <a:srgbClr val="E7F2F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ECB"/>
          </a:solidFill>
        </a:fill>
      </a:tcStyle>
    </a:wholeTbl>
    <a:band2H>
      <a:tcTxStyle/>
      <a:tcStyle>
        <a:tcBdr/>
        <a:fill>
          <a:solidFill>
            <a:srgbClr val="FCEF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-276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632737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7/13/2022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7/13/2022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7/13/2022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eksforgeeks.o/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2"/>
          <p:cNvSpPr txBox="1">
            <a:spLocks noGrp="1"/>
          </p:cNvSpPr>
          <p:nvPr>
            <p:ph type="title"/>
          </p:nvPr>
        </p:nvSpPr>
        <p:spPr>
          <a:xfrm>
            <a:off x="838201" y="365127"/>
            <a:ext cx="10650857" cy="142770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7200">
                <a:solidFill>
                  <a:srgbClr val="C00000"/>
                </a:solidFill>
                <a:latin typeface="Agency FB"/>
                <a:ea typeface="Agency FB"/>
                <a:cs typeface="Agency FB"/>
                <a:sym typeface="Agency FB"/>
              </a:defRPr>
            </a:pP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</a:t>
            </a:r>
            <a:r>
              <a:rPr lang="en-US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i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ASSISTANT</a:t>
            </a:r>
            <a:endParaRPr i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Subtitle 2"/>
          <p:cNvSpPr txBox="1">
            <a:spLocks noGrp="1"/>
          </p:cNvSpPr>
          <p:nvPr>
            <p:ph idx="1"/>
          </p:nvPr>
        </p:nvSpPr>
        <p:spPr>
          <a:xfrm>
            <a:off x="994285" y="1671483"/>
            <a:ext cx="10338683" cy="388468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None/>
              <a:defRPr>
                <a:solidFill>
                  <a:srgbClr val="262626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rPr i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itchFamily="34" charset="0"/>
              </a:rPr>
              <a:t>Team Details</a:t>
            </a:r>
            <a:endParaRPr lang="en-US" i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Md BT" pitchFamily="34" charset="0"/>
            </a:endParaRPr>
          </a:p>
          <a:p>
            <a:pPr marL="0" indent="0">
              <a:buSzTx/>
              <a:buNone/>
              <a:defRPr>
                <a:solidFill>
                  <a:srgbClr val="262626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endParaRPr i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SzTx/>
              <a:buNone/>
              <a:defRPr>
                <a:solidFill>
                  <a:srgbClr val="262626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rPr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itchFamily="34" charset="0"/>
              </a:rPr>
              <a:t>Batch-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itchFamily="34" charset="0"/>
              </a:rPr>
              <a:t>D2</a:t>
            </a:r>
            <a:endParaRPr lang="en-US" i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Md BT" pitchFamily="34" charset="0"/>
            </a:endParaRPr>
          </a:p>
          <a:p>
            <a:pPr marL="0" indent="0">
              <a:buSzTx/>
              <a:buNone/>
              <a:defRPr>
                <a:solidFill>
                  <a:srgbClr val="262626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endParaRPr i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Md BT" pitchFamily="34" charset="0"/>
            </a:endParaRPr>
          </a:p>
          <a:p>
            <a:pPr marL="514350" indent="-514350">
              <a:buSzTx/>
              <a:buAutoNum type="arabicPeriod"/>
              <a:defRPr>
                <a:solidFill>
                  <a:srgbClr val="262626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rPr lang="en-US" i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itchFamily="34" charset="0"/>
              </a:rPr>
              <a:t>CHIRAG VERMA</a:t>
            </a:r>
            <a:r>
              <a:rPr lang="en-US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itchFamily="34" charset="0"/>
              </a:rPr>
              <a:t>(</a:t>
            </a:r>
            <a:r>
              <a:rPr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itchFamily="34" charset="0"/>
              </a:rPr>
              <a:t>16010</a:t>
            </a:r>
            <a:r>
              <a:rPr lang="en-US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itchFamily="34" charset="0"/>
              </a:rPr>
              <a:t>2</a:t>
            </a:r>
            <a:r>
              <a:rPr lang="en-US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itchFamily="34" charset="0"/>
              </a:rPr>
              <a:t>21036</a:t>
            </a:r>
            <a:r>
              <a:rPr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itchFamily="34" charset="0"/>
              </a:rPr>
              <a:t>)</a:t>
            </a:r>
            <a:endParaRPr lang="en-US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Md BT" pitchFamily="34" charset="0"/>
            </a:endParaRPr>
          </a:p>
          <a:p>
            <a:pPr marL="0" indent="0">
              <a:buSzTx/>
              <a:buNone/>
              <a:defRPr>
                <a:solidFill>
                  <a:srgbClr val="262626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endParaRPr i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Md BT" pitchFamily="34" charset="0"/>
            </a:endParaRPr>
          </a:p>
          <a:p>
            <a:pPr marL="0" indent="0">
              <a:buSzTx/>
              <a:buNone/>
              <a:defRPr>
                <a:solidFill>
                  <a:srgbClr val="262626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itchFamily="34" charset="0"/>
              </a:rPr>
              <a:t>2. </a:t>
            </a:r>
            <a:r>
              <a:rPr lang="en-US" i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itchFamily="34" charset="0"/>
              </a:rPr>
              <a:t>ABHIRAJ KULKARNI</a:t>
            </a:r>
            <a:r>
              <a:rPr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itchFamily="34" charset="0"/>
              </a:rPr>
              <a:t>(1601</a:t>
            </a:r>
            <a:r>
              <a:rPr lang="en-US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itchFamily="34" charset="0"/>
              </a:rPr>
              <a:t>0221031</a:t>
            </a:r>
            <a:r>
              <a:rPr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itchFamily="34" charset="0"/>
              </a:rPr>
              <a:t>)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Md BT" pitchFamily="34" charset="0"/>
            </a:endParaRPr>
          </a:p>
          <a:p>
            <a:pPr marL="0" indent="0">
              <a:buSzTx/>
              <a:buNone/>
              <a:defRPr>
                <a:solidFill>
                  <a:srgbClr val="262626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endParaRPr dirty="0"/>
          </a:p>
        </p:txBody>
      </p:sp>
      <p:pic>
        <p:nvPicPr>
          <p:cNvPr id="96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" y="2221"/>
            <a:ext cx="566959" cy="6855781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62" y="0"/>
            <a:ext cx="209679" cy="5440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Picture 10" descr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5239" y="5830820"/>
            <a:ext cx="868684" cy="647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Picture 5" descr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" y="5828984"/>
            <a:ext cx="2655568" cy="6638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Picture 2" descr="Is It Time For You To Get a Virtual Assistant?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3" y="1792832"/>
            <a:ext cx="4645453" cy="185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>
            <a:spLocks noGrp="1"/>
          </p:cNvSpPr>
          <p:nvPr>
            <p:ph type="title"/>
          </p:nvPr>
        </p:nvSpPr>
        <p:spPr>
          <a:xfrm>
            <a:off x="838200" y="114300"/>
            <a:ext cx="10515600" cy="90846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3200"/>
            </a:pPr>
            <a:r>
              <a:rPr dirty="0"/>
              <a:t>                         </a:t>
            </a:r>
            <a:r>
              <a:rPr sz="5400" dirty="0">
                <a:solidFill>
                  <a:srgbClr val="C00000"/>
                </a:solidFill>
                <a:latin typeface="Agency FB"/>
                <a:ea typeface="Agency FB"/>
                <a:cs typeface="Agency FB"/>
                <a:sym typeface="Agency FB"/>
              </a:rPr>
              <a:t>  </a:t>
            </a:r>
            <a:r>
              <a:rPr lang="en-US" sz="5400" dirty="0">
                <a:solidFill>
                  <a:srgbClr val="C00000"/>
                </a:solidFill>
                <a:latin typeface="Agency FB"/>
                <a:ea typeface="Agency FB"/>
                <a:cs typeface="Agency FB"/>
                <a:sym typeface="Agency FB"/>
              </a:rPr>
              <a:t>         </a:t>
            </a:r>
            <a:r>
              <a:rPr sz="5400" dirty="0">
                <a:solidFill>
                  <a:srgbClr val="C00000"/>
                </a:solidFill>
                <a:latin typeface="Agency FB"/>
                <a:ea typeface="Agency FB"/>
                <a:cs typeface="Agency FB"/>
                <a:sym typeface="Agency FB"/>
              </a:rPr>
              <a:t> </a:t>
            </a:r>
            <a:r>
              <a:rPr lang="en-US" sz="5400" dirty="0">
                <a:solidFill>
                  <a:srgbClr val="C00000"/>
                </a:solidFill>
                <a:latin typeface="Agency FB"/>
                <a:ea typeface="Agency FB"/>
                <a:cs typeface="Agency FB"/>
                <a:sym typeface="Agency FB"/>
              </a:rPr>
              <a:t>   </a:t>
            </a:r>
            <a:r>
              <a:rPr sz="5400" dirty="0">
                <a:solidFill>
                  <a:srgbClr val="FF0066"/>
                </a:solidFill>
                <a:latin typeface="Agency FB"/>
                <a:ea typeface="Agency FB"/>
                <a:cs typeface="Agency FB"/>
                <a:sym typeface="Agency FB"/>
              </a:rPr>
              <a:t>OUTPUT</a:t>
            </a:r>
          </a:p>
        </p:txBody>
      </p:sp>
      <p:pic>
        <p:nvPicPr>
          <p:cNvPr id="131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22460" y="409317"/>
            <a:ext cx="702417" cy="12236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Content Placeholder 6" descr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579" y="5391785"/>
            <a:ext cx="968376" cy="723266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ubtitle 2"/>
          <p:cNvSpPr txBox="1"/>
          <p:nvPr/>
        </p:nvSpPr>
        <p:spPr>
          <a:xfrm>
            <a:off x="610235" y="1145539"/>
            <a:ext cx="10223501" cy="4969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>
                <a:solidFill>
                  <a:srgbClr val="262626"/>
                </a:solidFill>
                <a:latin typeface="Bahnschrift"/>
                <a:ea typeface="Bahnschrift"/>
                <a:cs typeface="Bahnschrift"/>
                <a:sym typeface="Bahnschrift"/>
              </a:defRPr>
            </a:lvl1pPr>
          </a:lstStyle>
          <a:p>
            <a:r>
              <a:t> </a:t>
            </a:r>
          </a:p>
        </p:txBody>
      </p:sp>
      <p:pic>
        <p:nvPicPr>
          <p:cNvPr id="134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27" y="114435"/>
            <a:ext cx="3245736" cy="8114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icture 8" descr="Picture 8">
            <a:extLst>
              <a:ext uri="{FF2B5EF4-FFF2-40B4-BE49-F238E27FC236}">
                <a16:creationId xmlns="" xmlns:a16="http://schemas.microsoft.com/office/drawing/2014/main" id="{B044C23A-AFE7-C23B-F727-9E3E233ED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65008"/>
            <a:ext cx="3245736" cy="811435"/>
          </a:xfrm>
          <a:prstGeom prst="rect">
            <a:avLst/>
          </a:prstGeom>
          <a:ln w="12700">
            <a:miter lim="400000"/>
          </a:ln>
        </p:spPr>
      </p:pic>
      <p:pic>
        <p:nvPicPr>
          <p:cNvPr id="6146" name="Picture 2" descr="C:\Users\AAA\Downloads\WhatsApp Image 2022-07-11 at 5.16.13 PM (1)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96" y="1145539"/>
            <a:ext cx="9532474" cy="452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AA\Downloads\WhatsApp Image 2022-07-13 at 11.11.27 PM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96" y="4251202"/>
            <a:ext cx="9532474" cy="192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>
            <a:spLocks noGrp="1"/>
          </p:cNvSpPr>
          <p:nvPr>
            <p:ph type="title"/>
          </p:nvPr>
        </p:nvSpPr>
        <p:spPr>
          <a:xfrm>
            <a:off x="2886074" y="133352"/>
            <a:ext cx="7231383" cy="135064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C00000"/>
                </a:solidFill>
                <a:latin typeface="Agency FB"/>
                <a:ea typeface="Agency FB"/>
                <a:cs typeface="Agency FB"/>
                <a:sym typeface="Agency FB"/>
              </a:defRPr>
            </a:lvl1pPr>
          </a:lstStyle>
          <a:p>
            <a:r>
              <a:rPr dirty="0"/>
              <a:t>     </a:t>
            </a:r>
            <a:r>
              <a:rPr lang="en-US" dirty="0"/>
              <a:t>   </a:t>
            </a:r>
            <a:r>
              <a:rPr dirty="0"/>
              <a:t>  </a:t>
            </a:r>
            <a:r>
              <a:rPr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</a:p>
        </p:txBody>
      </p:sp>
      <p:pic>
        <p:nvPicPr>
          <p:cNvPr id="147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010" y="4869"/>
            <a:ext cx="560711" cy="68531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Content Placeholder 6" descr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32" y="5835860"/>
            <a:ext cx="968547" cy="72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586433" y="-909707"/>
            <a:ext cx="558951" cy="23389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5741" y="-19725"/>
            <a:ext cx="560711" cy="558952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ubtitle 2"/>
          <p:cNvSpPr txBox="1"/>
          <p:nvPr/>
        </p:nvSpPr>
        <p:spPr>
          <a:xfrm>
            <a:off x="875071" y="1189702"/>
            <a:ext cx="9964359" cy="4826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500">
                <a:solidFill>
                  <a:srgbClr val="262626"/>
                </a:solidFill>
                <a:latin typeface="Bahnschrift"/>
                <a:ea typeface="Bahnschrift"/>
                <a:cs typeface="Bahnschrift"/>
                <a:sym typeface="Bahnschrift"/>
              </a:defRPr>
            </a:pPr>
            <a:r>
              <a:rPr i="1" dirty="0"/>
              <a:t>With the help of this </a:t>
            </a:r>
            <a:r>
              <a:rPr lang="en-US" i="1" dirty="0"/>
              <a:t>project,</a:t>
            </a:r>
            <a:r>
              <a:rPr i="1" dirty="0"/>
              <a:t> </a:t>
            </a:r>
            <a:r>
              <a:rPr i="1" dirty="0" smtClean="0"/>
              <a:t>we</a:t>
            </a:r>
            <a:r>
              <a:rPr lang="en-US" sz="2500" i="1" dirty="0">
                <a:sym typeface="Bahnschrift"/>
              </a:rPr>
              <a:t> </a:t>
            </a:r>
            <a:r>
              <a:rPr lang="en-US" sz="2500" i="1" dirty="0" smtClean="0">
                <a:sym typeface="Bahnschrift"/>
              </a:rPr>
              <a:t>are able to </a:t>
            </a:r>
            <a:r>
              <a:rPr lang="en-US" sz="2500" i="1" dirty="0">
                <a:sym typeface="Bahnschrift"/>
              </a:rPr>
              <a:t>send emails without typing a single word, </a:t>
            </a:r>
            <a:r>
              <a:rPr lang="en-US" sz="2500" i="1" dirty="0" smtClean="0">
                <a:sym typeface="Bahnschrift"/>
              </a:rPr>
              <a:t>do </a:t>
            </a:r>
            <a:r>
              <a:rPr lang="en-US" sz="2500" i="1" dirty="0">
                <a:sym typeface="Bahnschrift"/>
              </a:rPr>
              <a:t>Wikipedia searches without opening web browsers, and </a:t>
            </a:r>
            <a:r>
              <a:rPr lang="en-US" sz="2500" i="1" dirty="0" smtClean="0">
                <a:sym typeface="Bahnschrift"/>
              </a:rPr>
              <a:t>perform many </a:t>
            </a:r>
            <a:r>
              <a:rPr lang="en-US" sz="2500" i="1" dirty="0">
                <a:sym typeface="Bahnschrift"/>
              </a:rPr>
              <a:t>other daily tasks like playing music with the help of a single voice command. In this </a:t>
            </a:r>
            <a:r>
              <a:rPr lang="en-US" sz="2500" i="1" dirty="0" smtClean="0">
                <a:sym typeface="Bahnschrift"/>
              </a:rPr>
              <a:t>mini project, we learnt how </a:t>
            </a:r>
            <a:r>
              <a:rPr lang="en-US" sz="2500" i="1" dirty="0">
                <a:sym typeface="Bahnschrift"/>
              </a:rPr>
              <a:t>you can make your personal A.I. assistant using </a:t>
            </a:r>
            <a:r>
              <a:rPr lang="en-US" sz="2500" i="1" dirty="0" smtClean="0">
                <a:sym typeface="Bahnschrift"/>
              </a:rPr>
              <a:t>Python and importing </a:t>
            </a:r>
            <a:r>
              <a:rPr lang="en-IN" sz="2500" b="1" i="1" dirty="0">
                <a:sym typeface="Bahnschrift"/>
              </a:rPr>
              <a:t> </a:t>
            </a:r>
            <a:r>
              <a:rPr lang="en-IN" sz="2500" b="1" i="1" dirty="0" smtClean="0">
                <a:sym typeface="Bahnschrift"/>
              </a:rPr>
              <a:t>pyttsx3 </a:t>
            </a:r>
            <a:r>
              <a:rPr lang="en-IN" sz="2500" i="1" dirty="0" smtClean="0">
                <a:sym typeface="Bahnschrift"/>
              </a:rPr>
              <a:t>module</a:t>
            </a:r>
            <a:r>
              <a:rPr lang="en-IN" sz="2500" b="1" i="1" dirty="0" smtClean="0">
                <a:sym typeface="Bahnschrift"/>
              </a:rPr>
              <a:t>.</a:t>
            </a:r>
            <a:endParaRPr i="1" dirty="0"/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500">
                <a:solidFill>
                  <a:srgbClr val="262626"/>
                </a:solidFill>
                <a:latin typeface="Bahnschrift"/>
                <a:ea typeface="Bahnschrift"/>
                <a:cs typeface="Bahnschrift"/>
                <a:sym typeface="Bahnschrift"/>
              </a:defRPr>
            </a:pPr>
            <a:r>
              <a:rPr i="1" dirty="0"/>
              <a:t>We </a:t>
            </a:r>
            <a:r>
              <a:rPr lang="en-US" i="1" dirty="0"/>
              <a:t>learned</a:t>
            </a:r>
            <a:r>
              <a:rPr i="1" dirty="0"/>
              <a:t> many different aspects </a:t>
            </a:r>
            <a:r>
              <a:rPr lang="en-US" i="1" dirty="0"/>
              <a:t>of </a:t>
            </a:r>
            <a:r>
              <a:rPr i="1" dirty="0"/>
              <a:t>programming and </a:t>
            </a:r>
            <a:r>
              <a:rPr lang="en-US" i="1" dirty="0"/>
              <a:t>we also learned about the </a:t>
            </a:r>
            <a:r>
              <a:rPr lang="en-IN" sz="2500" b="1" i="1" dirty="0">
                <a:sym typeface="Bahnschrift"/>
              </a:rPr>
              <a:t>pyttsx3</a:t>
            </a:r>
            <a:r>
              <a:rPr lang="en-US" i="1" dirty="0" smtClean="0"/>
              <a:t> </a:t>
            </a:r>
            <a:r>
              <a:rPr lang="en-US" i="1" dirty="0"/>
              <a:t>module which is used </a:t>
            </a:r>
            <a:r>
              <a:rPr lang="en-US" sz="2500" i="1" dirty="0">
                <a:sym typeface="Bahnschrift"/>
              </a:rPr>
              <a:t>to convert text to </a:t>
            </a:r>
            <a:r>
              <a:rPr lang="en-US" sz="2500" i="1" dirty="0" smtClean="0">
                <a:sym typeface="Bahnschrift"/>
              </a:rPr>
              <a:t>speech</a:t>
            </a:r>
            <a:r>
              <a:rPr i="1" dirty="0" smtClean="0"/>
              <a:t>.</a:t>
            </a:r>
            <a:endParaRPr i="1" dirty="0"/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500">
                <a:solidFill>
                  <a:srgbClr val="262626"/>
                </a:solidFill>
                <a:latin typeface="Bahnschrift"/>
                <a:ea typeface="Bahnschrift"/>
                <a:cs typeface="Bahnschrift"/>
                <a:sym typeface="Bahnschrift"/>
              </a:defRPr>
            </a:pPr>
            <a:r>
              <a:rPr i="1" dirty="0"/>
              <a:t>This project has taught us team coordination,</a:t>
            </a:r>
            <a:r>
              <a:rPr lang="en-US" i="1" dirty="0"/>
              <a:t> </a:t>
            </a:r>
            <a:r>
              <a:rPr i="1" dirty="0"/>
              <a:t>time management</a:t>
            </a:r>
            <a:r>
              <a:rPr lang="en-US" i="1" dirty="0"/>
              <a:t>,</a:t>
            </a:r>
            <a:r>
              <a:rPr i="1" dirty="0"/>
              <a:t> and a lot of things. </a:t>
            </a:r>
          </a:p>
        </p:txBody>
      </p:sp>
      <p:pic>
        <p:nvPicPr>
          <p:cNvPr id="152" name="Picture 10" descr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21" y="133511"/>
            <a:ext cx="3245737" cy="8114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>
            <a:spLocks noGrp="1"/>
          </p:cNvSpPr>
          <p:nvPr>
            <p:ph type="title"/>
          </p:nvPr>
        </p:nvSpPr>
        <p:spPr>
          <a:xfrm>
            <a:off x="3200706" y="133511"/>
            <a:ext cx="7231383" cy="135064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C00000"/>
                </a:solidFill>
                <a:latin typeface="Agency FB"/>
                <a:ea typeface="Agency FB"/>
                <a:cs typeface="Agency FB"/>
                <a:sym typeface="Agency FB"/>
              </a:defRPr>
            </a:lvl1pPr>
          </a:lstStyle>
          <a:p>
            <a:r>
              <a:rPr dirty="0">
                <a:solidFill>
                  <a:schemeClr val="accent2"/>
                </a:solidFill>
              </a:rPr>
              <a:t>     </a:t>
            </a:r>
            <a:r>
              <a:rPr lang="en-US" dirty="0">
                <a:solidFill>
                  <a:schemeClr val="accent2"/>
                </a:solidFill>
              </a:rPr>
              <a:t>   </a:t>
            </a:r>
            <a:r>
              <a:rPr dirty="0">
                <a:solidFill>
                  <a:schemeClr val="accent2"/>
                </a:solidFill>
              </a:rPr>
              <a:t> 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REFERENCES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47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010" y="4869"/>
            <a:ext cx="560711" cy="68531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Content Placeholder 6" descr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32" y="5835860"/>
            <a:ext cx="968547" cy="72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586433" y="-909707"/>
            <a:ext cx="558951" cy="23389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5741" y="-19725"/>
            <a:ext cx="560711" cy="5589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Picture 10" descr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21" y="133511"/>
            <a:ext cx="3245737" cy="81143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63A68B5-9130-FC6F-FE4C-BAD5CB2E3ECE}"/>
              </a:ext>
            </a:extLst>
          </p:cNvPr>
          <p:cNvSpPr txBox="1"/>
          <p:nvPr/>
        </p:nvSpPr>
        <p:spPr>
          <a:xfrm>
            <a:off x="1035105" y="1488711"/>
            <a:ext cx="8374624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200" u="sng" dirty="0">
                <a:solidFill>
                  <a:schemeClr val="accent5">
                    <a:lumMod val="50000"/>
                  </a:schemeClr>
                </a:solidFill>
              </a:rPr>
              <a:t>1. https://</a:t>
            </a:r>
            <a:r>
              <a:rPr lang="en-US" sz="3200" u="sng" dirty="0" smtClean="0">
                <a:solidFill>
                  <a:schemeClr val="accent5">
                    <a:lumMod val="50000"/>
                  </a:schemeClr>
                </a:solidFill>
              </a:rPr>
              <a:t>www.codewithharry.com</a:t>
            </a:r>
            <a:endParaRPr lang="en-US" sz="3200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7D32BCE-0F27-856D-1685-971E087F3893}"/>
              </a:ext>
            </a:extLst>
          </p:cNvPr>
          <p:cNvSpPr txBox="1"/>
          <p:nvPr/>
        </p:nvSpPr>
        <p:spPr>
          <a:xfrm>
            <a:off x="1215664" y="2805627"/>
            <a:ext cx="6159908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200" u="sng" dirty="0">
                <a:solidFill>
                  <a:schemeClr val="accent5">
                    <a:lumMod val="50000"/>
                  </a:schemeClr>
                </a:solidFill>
              </a:rPr>
              <a:t>2. </a:t>
            </a:r>
            <a:r>
              <a:rPr lang="en-US" sz="3200" u="sng" dirty="0">
                <a:solidFill>
                  <a:schemeClr val="accent5">
                    <a:lumMod val="50000"/>
                  </a:schemeClr>
                </a:solidFill>
                <a:hlinkClick r:id="rId6"/>
              </a:rPr>
              <a:t>https</a:t>
            </a:r>
            <a:r>
              <a:rPr lang="en-US" sz="3200" u="sng" dirty="0" smtClean="0">
                <a:solidFill>
                  <a:schemeClr val="accent5">
                    <a:lumMod val="50000"/>
                  </a:schemeClr>
                </a:solidFill>
                <a:hlinkClick r:id="rId6"/>
              </a:rPr>
              <a:t>://geeksforgeeks.o</a:t>
            </a:r>
            <a:r>
              <a:rPr lang="en-US" sz="3200" u="sng" dirty="0" smtClean="0">
                <a:solidFill>
                  <a:schemeClr val="accent5">
                    <a:lumMod val="50000"/>
                  </a:schemeClr>
                </a:solidFill>
              </a:rPr>
              <a:t>rg</a:t>
            </a:r>
            <a:endParaRPr lang="en-US" sz="3200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B0BDC31-F613-DF8A-7EA7-CEBE81D78C97}"/>
              </a:ext>
            </a:extLst>
          </p:cNvPr>
          <p:cNvSpPr/>
          <p:nvPr/>
        </p:nvSpPr>
        <p:spPr>
          <a:xfrm>
            <a:off x="1046959" y="1211712"/>
            <a:ext cx="8649491" cy="276999"/>
          </a:xfrm>
          <a:prstGeom prst="rect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noFill/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26" name="Picture 2" descr="Thank You Images – Browse 190,973 Stock Photos, Vectors, and Video | Adobe  Stock">
            <a:extLst>
              <a:ext uri="{FF2B5EF4-FFF2-40B4-BE49-F238E27FC236}">
                <a16:creationId xmlns="" xmlns:a16="http://schemas.microsoft.com/office/drawing/2014/main" id="{260F2EE8-1864-D058-5097-EF143869EA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4" t="18507" r="8637" b="19591"/>
          <a:stretch/>
        </p:blipFill>
        <p:spPr bwMode="auto">
          <a:xfrm>
            <a:off x="1718488" y="4139358"/>
            <a:ext cx="5154261" cy="16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723" y="2399055"/>
            <a:ext cx="4123287" cy="379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323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5"/>
          <p:cNvSpPr txBox="1">
            <a:spLocks noGrp="1"/>
          </p:cNvSpPr>
          <p:nvPr>
            <p:ph type="title"/>
          </p:nvPr>
        </p:nvSpPr>
        <p:spPr>
          <a:xfrm>
            <a:off x="2102753" y="322660"/>
            <a:ext cx="7986497" cy="132556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822959">
              <a:defRPr sz="3959"/>
            </a:pPr>
            <a:r>
              <a:rPr dirty="0"/>
              <a:t>            </a:t>
            </a:r>
            <a:r>
              <a:rPr sz="6479" dirty="0"/>
              <a:t> </a:t>
            </a:r>
            <a:r>
              <a:rPr sz="6479" dirty="0">
                <a:solidFill>
                  <a:schemeClr val="accent2"/>
                </a:solidFill>
                <a:latin typeface="Agency FB"/>
                <a:ea typeface="Agency FB"/>
                <a:cs typeface="Agency FB"/>
                <a:sym typeface="Agency FB"/>
              </a:rPr>
              <a:t>ACKNOWLEDGEMENT</a:t>
            </a:r>
          </a:p>
        </p:txBody>
      </p:sp>
      <p:pic>
        <p:nvPicPr>
          <p:cNvPr id="102" name="Content Placeholder 3" descr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1" y="254002"/>
            <a:ext cx="815976" cy="62814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Content Placeholder 4" descr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46" y="254002"/>
            <a:ext cx="361951" cy="5234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Picture 9" descr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681" y="5871313"/>
            <a:ext cx="2656123" cy="6640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Picture 10" descr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5150" y="5871124"/>
            <a:ext cx="868684" cy="647488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Text Box 6"/>
          <p:cNvSpPr txBox="1"/>
          <p:nvPr/>
        </p:nvSpPr>
        <p:spPr>
          <a:xfrm>
            <a:off x="1973581" y="1478916"/>
            <a:ext cx="9466580" cy="4524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Bahnschrift"/>
                <a:ea typeface="Bahnschrift"/>
                <a:cs typeface="Bahnschrift"/>
                <a:sym typeface="Bahnschrift"/>
              </a:defRPr>
            </a:pPr>
            <a:r>
              <a:rPr i="1" dirty="0"/>
              <a:t>We would like to express our special thanks of gratitude to our Python teacher Professor </a:t>
            </a:r>
            <a:r>
              <a:rPr lang="en-US" i="1" dirty="0" err="1" smtClean="0"/>
              <a:t>Rajashree</a:t>
            </a:r>
            <a:r>
              <a:rPr lang="en-US" i="1" dirty="0" smtClean="0"/>
              <a:t> </a:t>
            </a:r>
            <a:r>
              <a:rPr lang="en-US" i="1" dirty="0" err="1" smtClean="0"/>
              <a:t>Daryapurkar</a:t>
            </a:r>
            <a:r>
              <a:rPr i="1" dirty="0" smtClean="0"/>
              <a:t> </a:t>
            </a:r>
            <a:r>
              <a:rPr lang="en-IN" i="1" dirty="0"/>
              <a:t>and </a:t>
            </a:r>
            <a:r>
              <a:rPr lang="en-IN" i="1" dirty="0" smtClean="0"/>
              <a:t>Professor</a:t>
            </a:r>
          </a:p>
          <a:p>
            <a:pPr>
              <a:defRPr sz="2400">
                <a:latin typeface="Bahnschrift"/>
                <a:ea typeface="Bahnschrift"/>
                <a:cs typeface="Bahnschrift"/>
                <a:sym typeface="Bahnschrift"/>
              </a:defRPr>
            </a:pPr>
            <a:r>
              <a:rPr lang="en-IN" i="1" dirty="0" err="1" smtClean="0"/>
              <a:t>Deepa</a:t>
            </a:r>
            <a:r>
              <a:rPr lang="en-IN" i="1" dirty="0" smtClean="0"/>
              <a:t> Jain </a:t>
            </a:r>
            <a:r>
              <a:rPr i="1" dirty="0" smtClean="0"/>
              <a:t>who </a:t>
            </a:r>
            <a:r>
              <a:rPr i="1" dirty="0"/>
              <a:t>gave us the golden opportunity to do this wonderful project on building a </a:t>
            </a:r>
            <a:r>
              <a:rPr lang="en-IN" i="1" dirty="0" smtClean="0"/>
              <a:t>virtual </a:t>
            </a:r>
            <a:r>
              <a:rPr lang="en-IN" i="1" dirty="0" smtClean="0"/>
              <a:t>assistant </a:t>
            </a:r>
            <a:r>
              <a:rPr i="1" dirty="0" smtClean="0"/>
              <a:t>through </a:t>
            </a:r>
            <a:r>
              <a:rPr i="1" dirty="0"/>
              <a:t>Python.</a:t>
            </a:r>
          </a:p>
          <a:p>
            <a:pPr>
              <a:defRPr sz="2400">
                <a:latin typeface="Bahnschrift"/>
                <a:ea typeface="Bahnschrift"/>
                <a:cs typeface="Bahnschrift"/>
                <a:sym typeface="Bahnschrift"/>
              </a:defRPr>
            </a:pPr>
            <a:r>
              <a:rPr i="1" dirty="0">
                <a:solidFill>
                  <a:schemeClr val="tx1">
                    <a:lumMod val="95000"/>
                  </a:schemeClr>
                </a:solidFill>
              </a:rPr>
              <a:t>It is our teacher’s guidance 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that</a:t>
            </a:r>
            <a:r>
              <a:rPr i="1" dirty="0">
                <a:solidFill>
                  <a:schemeClr val="tx1">
                    <a:lumMod val="95000"/>
                  </a:schemeClr>
                </a:solidFill>
              </a:rPr>
              <a:t> helped us in understanding the intricacies of coding and 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the </a:t>
            </a:r>
            <a:r>
              <a:rPr i="1" dirty="0">
                <a:solidFill>
                  <a:schemeClr val="tx1">
                    <a:lumMod val="95000"/>
                  </a:schemeClr>
                </a:solidFill>
              </a:rPr>
              <a:t>timely completion of this project. </a:t>
            </a:r>
          </a:p>
          <a:p>
            <a:pPr>
              <a:defRPr sz="2400">
                <a:latin typeface="Bahnschrift"/>
                <a:ea typeface="Bahnschrift"/>
                <a:cs typeface="Bahnschrift"/>
                <a:sym typeface="Bahnschrift"/>
              </a:defRPr>
            </a:pPr>
            <a:r>
              <a:rPr i="1" dirty="0">
                <a:solidFill>
                  <a:schemeClr val="tx1">
                    <a:lumMod val="95000"/>
                  </a:schemeClr>
                </a:solidFill>
              </a:rPr>
              <a:t>We would also like to thank all the teaching and non-teaching staff of 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the </a:t>
            </a:r>
            <a:r>
              <a:rPr lang="en-IN" i="1" dirty="0" smtClean="0">
                <a:solidFill>
                  <a:schemeClr val="tx1">
                    <a:lumMod val="95000"/>
                  </a:schemeClr>
                </a:solidFill>
              </a:rPr>
              <a:t>Electronics </a:t>
            </a:r>
            <a:r>
              <a:rPr i="1" dirty="0" smtClean="0">
                <a:solidFill>
                  <a:schemeClr val="tx1">
                    <a:lumMod val="95000"/>
                  </a:schemeClr>
                </a:solidFill>
              </a:rPr>
              <a:t>department </a:t>
            </a:r>
            <a:r>
              <a:rPr i="1" dirty="0">
                <a:solidFill>
                  <a:schemeClr val="tx1">
                    <a:lumMod val="95000"/>
                  </a:schemeClr>
                </a:solidFill>
              </a:rPr>
              <a:t>who helped us directly or indirectly in the completion of this project. </a:t>
            </a:r>
          </a:p>
          <a:p>
            <a:pPr>
              <a:defRPr sz="2400">
                <a:latin typeface="Bahnschrift"/>
                <a:ea typeface="Bahnschrift"/>
                <a:cs typeface="Bahnschrift"/>
                <a:sym typeface="Bahnschrift"/>
              </a:defRPr>
            </a:pPr>
            <a:r>
              <a:rPr i="1" dirty="0"/>
              <a:t>Finally, we would each like to express heartfelt thanks to our fellow </a:t>
            </a:r>
            <a:r>
              <a:rPr i="1" dirty="0" smtClean="0"/>
              <a:t>teammate </a:t>
            </a:r>
            <a:r>
              <a:rPr i="1" dirty="0"/>
              <a:t>for their hard work and determination for the successful completion of this project.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2"/>
          <p:cNvSpPr txBox="1">
            <a:spLocks noGrp="1"/>
          </p:cNvSpPr>
          <p:nvPr>
            <p:ph type="title"/>
          </p:nvPr>
        </p:nvSpPr>
        <p:spPr>
          <a:xfrm>
            <a:off x="0" y="364489"/>
            <a:ext cx="10515600" cy="144399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 defTabSz="795527">
              <a:defRPr sz="2784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defRPr>
            </a:pPr>
            <a:r>
              <a:rPr dirty="0" smtClean="0">
                <a:solidFill>
                  <a:srgbClr val="C00000"/>
                </a:solidFill>
              </a:rPr>
              <a:t> </a:t>
            </a:r>
            <a:r>
              <a:rPr lang="en-IN" sz="4698" dirty="0" smtClean="0">
                <a:solidFill>
                  <a:srgbClr val="C00000"/>
                </a:solidFill>
                <a:latin typeface="Agency FB"/>
                <a:ea typeface="Agency FB"/>
                <a:cs typeface="Agency FB"/>
                <a:sym typeface="Agency FB"/>
              </a:rPr>
              <a:t>INTRODUCTION</a:t>
            </a:r>
            <a:r>
              <a:rPr sz="4698" dirty="0" smtClean="0">
                <a:solidFill>
                  <a:srgbClr val="C00000"/>
                </a:solidFill>
                <a:latin typeface="Agency FB"/>
                <a:ea typeface="Agency FB"/>
                <a:cs typeface="Agency FB"/>
                <a:sym typeface="Agency FB"/>
              </a:rPr>
              <a:t/>
            </a:r>
            <a:br>
              <a:rPr sz="4698" dirty="0" smtClean="0">
                <a:solidFill>
                  <a:srgbClr val="C00000"/>
                </a:solidFill>
                <a:latin typeface="Agency FB"/>
                <a:ea typeface="Agency FB"/>
                <a:cs typeface="Agency FB"/>
                <a:sym typeface="Agency FB"/>
              </a:rPr>
            </a:br>
            <a:endParaRPr sz="4698" dirty="0">
              <a:solidFill>
                <a:srgbClr val="C00000"/>
              </a:solidFill>
              <a:latin typeface="Agency FB"/>
              <a:ea typeface="Agency FB"/>
              <a:cs typeface="Agency FB"/>
              <a:sym typeface="Agency FB"/>
            </a:endParaRPr>
          </a:p>
        </p:txBody>
      </p:sp>
      <p:sp>
        <p:nvSpPr>
          <p:cNvPr id="109" name="Subtitle 2"/>
          <p:cNvSpPr txBox="1">
            <a:spLocks noGrp="1"/>
          </p:cNvSpPr>
          <p:nvPr>
            <p:ph idx="1"/>
          </p:nvPr>
        </p:nvSpPr>
        <p:spPr>
          <a:xfrm>
            <a:off x="593557" y="1175832"/>
            <a:ext cx="9641307" cy="4487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i="1" dirty="0">
                <a:latin typeface="Bahnschrift SemiBold" pitchFamily="34" charset="0"/>
              </a:rPr>
              <a:t>A virtual assistant is an application that understands voice commands and completes tasks for a user. Virtual assistants are available on most smartphones and tablets, traditional computers, and even standalone devices like the </a:t>
            </a:r>
            <a:r>
              <a:rPr lang="en-US" i="1" dirty="0" smtClean="0">
                <a:latin typeface="Bahnschrift SemiBold" pitchFamily="34" charset="0"/>
              </a:rPr>
              <a:t>Amazon Echo </a:t>
            </a:r>
            <a:r>
              <a:rPr lang="en-US" i="1" dirty="0">
                <a:latin typeface="Bahnschrift SemiBold" pitchFamily="34" charset="0"/>
              </a:rPr>
              <a:t>and Google Home.</a:t>
            </a:r>
          </a:p>
          <a:p>
            <a:r>
              <a:rPr lang="en-US" i="1" dirty="0">
                <a:solidFill>
                  <a:schemeClr val="bg1"/>
                </a:solidFill>
                <a:latin typeface="Bahnschrift SemiBold" pitchFamily="34" charset="0"/>
              </a:rPr>
              <a:t>They combine specialized computer chips, microphones, and software that listen for specific spoken commands from you and can answer back in a voice that you select.</a:t>
            </a:r>
          </a:p>
          <a:p>
            <a:pPr marL="137160" indent="0">
              <a:buNone/>
              <a:defRPr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defRPr>
            </a:pPr>
            <a:endParaRPr dirty="0"/>
          </a:p>
        </p:txBody>
      </p:sp>
      <p:pic>
        <p:nvPicPr>
          <p:cNvPr id="110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978" y="2"/>
            <a:ext cx="1151023" cy="68557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1" y="0"/>
            <a:ext cx="525379" cy="5440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Picture 10" descr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1584" y="5887634"/>
            <a:ext cx="868685" cy="647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Picture 7" descr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452" y="5887636"/>
            <a:ext cx="3245736" cy="8114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2"/>
          <p:cNvSpPr txBox="1">
            <a:spLocks noGrp="1"/>
          </p:cNvSpPr>
          <p:nvPr>
            <p:ph type="title"/>
          </p:nvPr>
        </p:nvSpPr>
        <p:spPr>
          <a:xfrm>
            <a:off x="0" y="364489"/>
            <a:ext cx="10515600" cy="144399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 defTabSz="795527">
              <a:defRPr sz="2784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defRPr>
            </a:pPr>
            <a:r>
              <a:rPr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sz="4698" dirty="0">
                <a:solidFill>
                  <a:schemeClr val="accent6">
                    <a:lumMod val="60000"/>
                    <a:lumOff val="40000"/>
                  </a:schemeClr>
                </a:solidFill>
                <a:latin typeface="Agency FB"/>
                <a:ea typeface="Agency FB"/>
                <a:cs typeface="Agency FB"/>
                <a:sym typeface="Agency FB"/>
              </a:rPr>
              <a:t>PROBLEM STATEMENT</a:t>
            </a:r>
            <a:br>
              <a:rPr sz="4698" dirty="0">
                <a:solidFill>
                  <a:schemeClr val="accent6">
                    <a:lumMod val="60000"/>
                    <a:lumOff val="40000"/>
                  </a:schemeClr>
                </a:solidFill>
                <a:latin typeface="Agency FB"/>
                <a:ea typeface="Agency FB"/>
                <a:cs typeface="Agency FB"/>
                <a:sym typeface="Agency FB"/>
              </a:rPr>
            </a:br>
            <a:endParaRPr sz="4698" dirty="0">
              <a:solidFill>
                <a:schemeClr val="accent6">
                  <a:lumMod val="60000"/>
                  <a:lumOff val="40000"/>
                </a:schemeClr>
              </a:solidFill>
              <a:latin typeface="Agency FB"/>
              <a:ea typeface="Agency FB"/>
              <a:cs typeface="Agency FB"/>
              <a:sym typeface="Agency FB"/>
            </a:endParaRPr>
          </a:p>
        </p:txBody>
      </p:sp>
      <p:sp>
        <p:nvSpPr>
          <p:cNvPr id="109" name="Subtitle 2"/>
          <p:cNvSpPr txBox="1">
            <a:spLocks noGrp="1"/>
          </p:cNvSpPr>
          <p:nvPr>
            <p:ph idx="1"/>
          </p:nvPr>
        </p:nvSpPr>
        <p:spPr>
          <a:xfrm>
            <a:off x="593557" y="1175832"/>
            <a:ext cx="9641307" cy="51175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defRPr>
            </a:pPr>
            <a:r>
              <a:rPr lang="en-US" sz="2400" i="1" dirty="0" smtClean="0">
                <a:latin typeface="Bahnschrift"/>
                <a:ea typeface="Bahnschrift"/>
                <a:cs typeface="Bahnschrift"/>
                <a:sym typeface="Bahnschrift"/>
              </a:rPr>
              <a:t>In </a:t>
            </a:r>
            <a:r>
              <a:rPr lang="en-US" sz="2400" i="1" dirty="0">
                <a:latin typeface="Bahnschrift"/>
                <a:ea typeface="Bahnschrift"/>
                <a:cs typeface="Bahnschrift"/>
                <a:sym typeface="Bahnschrift"/>
              </a:rPr>
              <a:t>today’s technologically advanced world, almost every service has moved online. For e.g., Banking, Ticketing, etc.</a:t>
            </a:r>
          </a:p>
          <a:p>
            <a:pPr>
              <a:defRPr>
                <a:solidFill>
                  <a:srgbClr val="262626"/>
                </a:solidFill>
                <a:latin typeface="Bahnschrift"/>
                <a:ea typeface="Bahnschrift"/>
                <a:cs typeface="Bahnschrift"/>
                <a:sym typeface="Bahnschrift"/>
              </a:defRPr>
            </a:pPr>
            <a:r>
              <a:rPr lang="en-US" sz="2400" i="1" dirty="0" smtClean="0">
                <a:solidFill>
                  <a:schemeClr val="tx1">
                    <a:lumMod val="95000"/>
                  </a:schemeClr>
                </a:solidFill>
                <a:sym typeface="Bahnschrift"/>
              </a:rPr>
              <a:t>This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sym typeface="Bahnschrift"/>
              </a:rPr>
              <a:t>involves a wide range of tasks, but some of these can be minor but time-consuming. Rather than hiring a full-time employee, you can employ a virtual assistant to handle those tedious minor responsibilities </a:t>
            </a:r>
            <a:r>
              <a:rPr lang="en-US" sz="2400" i="1" dirty="0" smtClean="0">
                <a:solidFill>
                  <a:schemeClr val="tx1">
                    <a:lumMod val="95000"/>
                  </a:schemeClr>
                </a:solidFill>
                <a:sym typeface="Bahnschrift"/>
              </a:rPr>
              <a:t>.</a:t>
            </a:r>
          </a:p>
          <a:p>
            <a:pPr>
              <a:defRPr>
                <a:solidFill>
                  <a:srgbClr val="262626"/>
                </a:solidFill>
                <a:latin typeface="Bahnschrift"/>
                <a:ea typeface="Bahnschrift"/>
                <a:cs typeface="Bahnschrift"/>
                <a:sym typeface="Bahnschrift"/>
              </a:defRPr>
            </a:pPr>
            <a:r>
              <a:rPr lang="en-US" sz="2400" i="1" dirty="0">
                <a:sym typeface="Bahnschrift"/>
              </a:rPr>
              <a:t>A VA can help with tasks that are administrative or technical in nature</a:t>
            </a:r>
            <a:r>
              <a:rPr lang="en-US" sz="2400" i="1" dirty="0" smtClean="0">
                <a:sym typeface="Bahnschrift"/>
              </a:rPr>
              <a:t>.</a:t>
            </a:r>
          </a:p>
          <a:p>
            <a:pPr>
              <a:defRPr>
                <a:solidFill>
                  <a:srgbClr val="262626"/>
                </a:solidFill>
                <a:latin typeface="Bahnschrift"/>
                <a:ea typeface="Bahnschrift"/>
                <a:cs typeface="Bahnschrift"/>
                <a:sym typeface="Bahnschrift"/>
              </a:defRPr>
            </a:pP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sym typeface="Bahnschrift"/>
              </a:rPr>
              <a:t>Virtual assistants like these can do everything from answer questions, tell jokes, play music, and control items in your home such as lights, thermostats, door locks, and smart home devices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  <a:sym typeface="Bahnschrift"/>
              </a:rPr>
              <a:t>. </a:t>
            </a:r>
            <a:endParaRPr lang="en-US" i="1" dirty="0" smtClean="0">
              <a:solidFill>
                <a:schemeClr val="tx1">
                  <a:lumMod val="95000"/>
                </a:schemeClr>
              </a:solidFill>
              <a:sym typeface="Bahnschrift"/>
            </a:endParaRPr>
          </a:p>
          <a:p>
            <a:pPr>
              <a:defRPr>
                <a:solidFill>
                  <a:srgbClr val="262626"/>
                </a:solidFill>
                <a:latin typeface="Bahnschrift"/>
                <a:ea typeface="Bahnschrift"/>
                <a:cs typeface="Bahnschrift"/>
                <a:sym typeface="Bahnschrift"/>
              </a:defRPr>
            </a:pPr>
            <a:endParaRPr lang="en-US" dirty="0" smtClean="0">
              <a:sym typeface="Bahnschrift"/>
            </a:endParaRPr>
          </a:p>
        </p:txBody>
      </p:sp>
      <p:pic>
        <p:nvPicPr>
          <p:cNvPr id="110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978" y="2"/>
            <a:ext cx="1151023" cy="68557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1" y="0"/>
            <a:ext cx="525379" cy="5440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Picture 10" descr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1584" y="5887634"/>
            <a:ext cx="868685" cy="647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Picture 7" descr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080572"/>
            <a:ext cx="2412281" cy="60307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2021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2"/>
          <p:cNvSpPr txBox="1">
            <a:spLocks noGrp="1"/>
          </p:cNvSpPr>
          <p:nvPr>
            <p:ph type="title"/>
          </p:nvPr>
        </p:nvSpPr>
        <p:spPr>
          <a:xfrm>
            <a:off x="1650364" y="276225"/>
            <a:ext cx="8217536" cy="1739900"/>
          </a:xfrm>
          <a:prstGeom prst="rect">
            <a:avLst/>
          </a:prstGeom>
        </p:spPr>
        <p:txBody>
          <a:bodyPr/>
          <a:lstStyle/>
          <a:p>
            <a:pPr algn="ctr" defTabSz="813816">
              <a:defRPr sz="5251">
                <a:solidFill>
                  <a:srgbClr val="C00000"/>
                </a:solidFill>
                <a:latin typeface="Agency FB"/>
                <a:ea typeface="Agency FB"/>
                <a:cs typeface="Agency FB"/>
                <a:sym typeface="Agency FB"/>
              </a:defRPr>
            </a:pPr>
            <a:r>
              <a:rPr dirty="0">
                <a:solidFill>
                  <a:srgbClr val="FFC000"/>
                </a:solidFill>
              </a:rPr>
              <a:t>SYSTEM ARCHITECTURE</a:t>
            </a:r>
            <a:br>
              <a:rPr dirty="0">
                <a:solidFill>
                  <a:srgbClr val="FFC000"/>
                </a:solidFill>
              </a:rPr>
            </a:br>
            <a:endParaRPr dirty="0">
              <a:solidFill>
                <a:srgbClr val="FFC000"/>
              </a:solidFill>
            </a:endParaRPr>
          </a:p>
        </p:txBody>
      </p:sp>
      <p:sp>
        <p:nvSpPr>
          <p:cNvPr id="116" name="Subtitle 2"/>
          <p:cNvSpPr txBox="1">
            <a:spLocks noGrp="1"/>
          </p:cNvSpPr>
          <p:nvPr>
            <p:ph idx="1"/>
          </p:nvPr>
        </p:nvSpPr>
        <p:spPr>
          <a:xfrm>
            <a:off x="459105" y="1221105"/>
            <a:ext cx="10314943" cy="45834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defTabSz="905255">
              <a:lnSpc>
                <a:spcPct val="72000"/>
              </a:lnSpc>
              <a:spcBef>
                <a:spcPts val="900"/>
              </a:spcBef>
              <a:buSzTx/>
              <a:buFont typeface="+mj-lt"/>
              <a:buAutoNum type="arabicPeriod"/>
              <a:defRPr sz="2772">
                <a:solidFill>
                  <a:srgbClr val="262626"/>
                </a:solidFill>
                <a:latin typeface="Bahnschrift"/>
                <a:ea typeface="Bahnschrift"/>
                <a:cs typeface="Bahnschrift"/>
                <a:sym typeface="Bahnschrift"/>
              </a:defRPr>
            </a:pPr>
            <a:r>
              <a:rPr lang="en-US" i="1" dirty="0">
                <a:solidFill>
                  <a:schemeClr val="bg1"/>
                </a:solidFill>
                <a:latin typeface="Bahnschrift SemiBold" pitchFamily="34" charset="0"/>
                <a:sym typeface="Bahnschrift"/>
              </a:rPr>
              <a:t>It takes microphone input from the user and returns string </a:t>
            </a:r>
            <a:r>
              <a:rPr lang="en-US" i="1" dirty="0" smtClean="0">
                <a:solidFill>
                  <a:schemeClr val="bg1"/>
                </a:solidFill>
                <a:latin typeface="Bahnschrift SemiBold" pitchFamily="34" charset="0"/>
                <a:sym typeface="Bahnschrift"/>
              </a:rPr>
              <a:t>output</a:t>
            </a:r>
          </a:p>
          <a:p>
            <a:pPr marL="514350" indent="-514350" defTabSz="905255">
              <a:lnSpc>
                <a:spcPct val="72000"/>
              </a:lnSpc>
              <a:spcBef>
                <a:spcPts val="900"/>
              </a:spcBef>
              <a:buSzTx/>
              <a:buFont typeface="+mj-lt"/>
              <a:buAutoNum type="arabicPeriod"/>
              <a:defRPr sz="2772">
                <a:solidFill>
                  <a:srgbClr val="262626"/>
                </a:solidFill>
                <a:latin typeface="Bahnschrift"/>
                <a:ea typeface="Bahnschrift"/>
                <a:cs typeface="Bahnschrift"/>
                <a:sym typeface="Bahnschrift"/>
              </a:defRPr>
            </a:pPr>
            <a:r>
              <a:rPr lang="en-US" i="1" dirty="0" smtClean="0">
                <a:solidFill>
                  <a:schemeClr val="bg1"/>
                </a:solidFill>
                <a:latin typeface="Bahnschrift SemiBold" pitchFamily="34" charset="0"/>
                <a:sym typeface="Bahnschrift"/>
              </a:rPr>
              <a:t>The tasks it performs include:</a:t>
            </a:r>
          </a:p>
          <a:p>
            <a:r>
              <a:rPr lang="en-US" i="1" dirty="0">
                <a:latin typeface="Bahnschrift SemiBold" pitchFamily="34" charset="0"/>
              </a:rPr>
              <a:t>It can send emails on your behalf.</a:t>
            </a:r>
          </a:p>
          <a:p>
            <a:r>
              <a:rPr lang="en-US" i="1" dirty="0">
                <a:latin typeface="Bahnschrift SemiBold" pitchFamily="34" charset="0"/>
              </a:rPr>
              <a:t>It can play music for you.</a:t>
            </a:r>
          </a:p>
          <a:p>
            <a:r>
              <a:rPr lang="en-US" i="1" dirty="0">
                <a:latin typeface="Bahnschrift SemiBold" pitchFamily="34" charset="0"/>
              </a:rPr>
              <a:t>It can do Wikipedia searches for you.</a:t>
            </a:r>
          </a:p>
          <a:p>
            <a:r>
              <a:rPr lang="en-US" i="1" dirty="0">
                <a:latin typeface="Bahnschrift SemiBold" pitchFamily="34" charset="0"/>
              </a:rPr>
              <a:t>It is capable of opening websites like Google, </a:t>
            </a:r>
            <a:r>
              <a:rPr lang="en-US" i="1" dirty="0" err="1">
                <a:latin typeface="Bahnschrift SemiBold" pitchFamily="34" charset="0"/>
              </a:rPr>
              <a:t>Youtube</a:t>
            </a:r>
            <a:r>
              <a:rPr lang="en-US" i="1" dirty="0">
                <a:latin typeface="Bahnschrift SemiBold" pitchFamily="34" charset="0"/>
              </a:rPr>
              <a:t>, etc., in a web browser.</a:t>
            </a:r>
          </a:p>
          <a:p>
            <a:r>
              <a:rPr lang="en-US" i="1" dirty="0">
                <a:latin typeface="Bahnschrift SemiBold" pitchFamily="34" charset="0"/>
              </a:rPr>
              <a:t>It is capable of opening your code editor or IDE with a single voice command.</a:t>
            </a:r>
          </a:p>
          <a:p>
            <a:pPr marL="514350" indent="-514350" defTabSz="905255">
              <a:lnSpc>
                <a:spcPct val="72000"/>
              </a:lnSpc>
              <a:spcBef>
                <a:spcPts val="900"/>
              </a:spcBef>
              <a:buSzTx/>
              <a:buFont typeface="+mj-lt"/>
              <a:buAutoNum type="arabicPeriod"/>
              <a:defRPr sz="2772">
                <a:solidFill>
                  <a:srgbClr val="262626"/>
                </a:solidFill>
                <a:latin typeface="Bahnschrift"/>
                <a:ea typeface="Bahnschrift"/>
                <a:cs typeface="Bahnschrift"/>
                <a:sym typeface="Bahnschrift"/>
              </a:defRPr>
            </a:pPr>
            <a:endParaRPr sz="3200" dirty="0"/>
          </a:p>
        </p:txBody>
      </p:sp>
      <p:pic>
        <p:nvPicPr>
          <p:cNvPr id="117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978" y="2"/>
            <a:ext cx="1151023" cy="68557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1" y="5696669"/>
            <a:ext cx="525379" cy="1159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Picture 10" descr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9030" y="6000215"/>
            <a:ext cx="868684" cy="647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Picture 1" descr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9288344" y="5088648"/>
            <a:ext cx="1159115" cy="23782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Picture 9" descr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601" y="6000217"/>
            <a:ext cx="2656123" cy="6640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2"/>
          <p:cNvSpPr txBox="1">
            <a:spLocks noGrp="1"/>
          </p:cNvSpPr>
          <p:nvPr>
            <p:ph type="title"/>
          </p:nvPr>
        </p:nvSpPr>
        <p:spPr>
          <a:xfrm>
            <a:off x="1357287" y="375137"/>
            <a:ext cx="8217536" cy="1101725"/>
          </a:xfrm>
          <a:prstGeom prst="rect">
            <a:avLst/>
          </a:prstGeom>
        </p:spPr>
        <p:txBody>
          <a:bodyPr/>
          <a:lstStyle/>
          <a:p>
            <a:pPr algn="ctr" defTabSz="813816">
              <a:defRPr sz="5251">
                <a:solidFill>
                  <a:srgbClr val="C00000"/>
                </a:solidFill>
                <a:latin typeface="Agency FB"/>
                <a:ea typeface="Agency FB"/>
                <a:cs typeface="Agency FB"/>
                <a:sym typeface="Agency FB"/>
              </a:defRPr>
            </a:pPr>
            <a:r>
              <a:rPr lang="en-IN" dirty="0" smtClean="0">
                <a:solidFill>
                  <a:srgbClr val="00B050"/>
                </a:solidFill>
              </a:rPr>
              <a:t>FLOWCHART</a:t>
            </a:r>
            <a:endParaRPr dirty="0">
              <a:solidFill>
                <a:srgbClr val="00B050"/>
              </a:solidFill>
            </a:endParaRPr>
          </a:p>
        </p:txBody>
      </p:sp>
      <p:pic>
        <p:nvPicPr>
          <p:cNvPr id="117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978" y="2"/>
            <a:ext cx="1151023" cy="68557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1" y="5696669"/>
            <a:ext cx="525379" cy="1159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Picture 10" descr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9030" y="6000215"/>
            <a:ext cx="868684" cy="647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Picture 1" descr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9288344" y="5088648"/>
            <a:ext cx="1159115" cy="23782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Picture 9" descr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601" y="6000217"/>
            <a:ext cx="2656123" cy="6640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0" name="Picture 2" descr="C:\Users\AAA\Downloads\WhatsApp Image 2022-07-13 at 10.07.59 PM.jpeg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274" y="1610766"/>
            <a:ext cx="7783188" cy="428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88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>
            <a:spLocks noGrp="1"/>
          </p:cNvSpPr>
          <p:nvPr>
            <p:ph type="title"/>
          </p:nvPr>
        </p:nvSpPr>
        <p:spPr>
          <a:xfrm>
            <a:off x="401053" y="191860"/>
            <a:ext cx="11395915" cy="72192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640079">
              <a:defRPr sz="4200">
                <a:solidFill>
                  <a:srgbClr val="C00000"/>
                </a:solidFill>
                <a:latin typeface="Agency FB"/>
                <a:ea typeface="Agency FB"/>
                <a:cs typeface="Agency FB"/>
                <a:sym typeface="Agency FB"/>
              </a:defRPr>
            </a:lvl1pPr>
          </a:lstStyle>
          <a:p>
            <a:r>
              <a:rPr dirty="0">
                <a:solidFill>
                  <a:schemeClr val="accent2"/>
                </a:solidFill>
              </a:rPr>
              <a:t>FEATURES OF DESIGNED SYSTEM</a:t>
            </a:r>
          </a:p>
        </p:txBody>
      </p:sp>
      <p:pic>
        <p:nvPicPr>
          <p:cNvPr id="124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0674" y="567536"/>
            <a:ext cx="385985" cy="12236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3654" y="1754136"/>
            <a:ext cx="176410" cy="93330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Content Placeholder 6" descr="Content Placeholder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8421" y="5610535"/>
            <a:ext cx="968547" cy="72192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ubtitle 2"/>
          <p:cNvSpPr txBox="1"/>
          <p:nvPr/>
        </p:nvSpPr>
        <p:spPr>
          <a:xfrm>
            <a:off x="1109344" y="1123314"/>
            <a:ext cx="10223501" cy="2859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1700">
                <a:solidFill>
                  <a:srgbClr val="262626"/>
                </a:solidFill>
                <a:latin typeface="Bahnschrift"/>
                <a:ea typeface="Bahnschrift"/>
                <a:cs typeface="Bahnschrift"/>
                <a:sym typeface="Bahnschrift"/>
              </a:defRPr>
            </a:pPr>
            <a:r>
              <a:rPr lang="en-US" sz="2400" b="1" i="1" dirty="0">
                <a:solidFill>
                  <a:srgbClr val="2021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1" i="1" dirty="0" err="1">
                <a:sym typeface="Bahnschrift"/>
              </a:rPr>
              <a:t>wishme</a:t>
            </a:r>
            <a:r>
              <a:rPr lang="en-US" sz="2400" b="1" i="1" dirty="0">
                <a:sym typeface="Bahnschrift"/>
              </a:rPr>
              <a:t>() </a:t>
            </a:r>
            <a:r>
              <a:rPr lang="en-US" sz="2400" i="1" dirty="0">
                <a:sym typeface="Bahnschrift"/>
              </a:rPr>
              <a:t>function </a:t>
            </a:r>
            <a:r>
              <a:rPr lang="en-US" sz="2400" i="1" dirty="0" smtClean="0">
                <a:sym typeface="Bahnschrift"/>
              </a:rPr>
              <a:t>will </a:t>
            </a:r>
            <a:r>
              <a:rPr lang="en-US" sz="2400" i="1" dirty="0">
                <a:sym typeface="Bahnschrift"/>
              </a:rPr>
              <a:t>make our </a:t>
            </a:r>
            <a:r>
              <a:rPr lang="en-US" sz="2400" i="1" dirty="0" smtClean="0">
                <a:sym typeface="Bahnschrift"/>
              </a:rPr>
              <a:t>assistant </a:t>
            </a:r>
            <a:r>
              <a:rPr lang="en-US" sz="2400" i="1" dirty="0">
                <a:sym typeface="Bahnschrift"/>
              </a:rPr>
              <a:t>wish or greet the user according to the </a:t>
            </a:r>
            <a:r>
              <a:rPr lang="en-US" sz="2400" i="1" dirty="0" smtClean="0">
                <a:sym typeface="Bahnschrift"/>
              </a:rPr>
              <a:t>time of      computer </a:t>
            </a:r>
            <a:r>
              <a:rPr lang="en-US" sz="2400" i="1" dirty="0">
                <a:sym typeface="Bahnschrift"/>
              </a:rPr>
              <a:t>or pc. </a:t>
            </a:r>
            <a:endParaRPr lang="en-US" sz="2400" i="1" dirty="0" smtClean="0">
              <a:sym typeface="Bahnschrift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1700">
                <a:solidFill>
                  <a:srgbClr val="262626"/>
                </a:solidFill>
                <a:latin typeface="Bahnschrift"/>
                <a:ea typeface="Bahnschrift"/>
                <a:cs typeface="Bahnschrift"/>
                <a:sym typeface="Bahnschrift"/>
              </a:defRPr>
            </a:pPr>
            <a:r>
              <a:rPr lang="en-I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1" dirty="0" err="1" smtClean="0">
                <a:sym typeface="Bahnschrift"/>
              </a:rPr>
              <a:t>takeCommand</a:t>
            </a:r>
            <a:r>
              <a:rPr lang="en-US" sz="2400" b="1" i="1" dirty="0">
                <a:sym typeface="Bahnschrift"/>
              </a:rPr>
              <a:t>() </a:t>
            </a:r>
            <a:r>
              <a:rPr lang="en-US" sz="2400" i="1" dirty="0" smtClean="0">
                <a:sym typeface="Bahnschrift"/>
              </a:rPr>
              <a:t>function will make </a:t>
            </a:r>
            <a:r>
              <a:rPr lang="en-US" sz="2400" i="1" dirty="0">
                <a:sym typeface="Bahnschrift"/>
              </a:rPr>
              <a:t>our A.I. </a:t>
            </a:r>
            <a:r>
              <a:rPr lang="en-US" sz="2400" i="1" dirty="0" smtClean="0">
                <a:sym typeface="Bahnschrift"/>
              </a:rPr>
              <a:t>assistant </a:t>
            </a:r>
            <a:r>
              <a:rPr lang="en-US" sz="2400" i="1" dirty="0">
                <a:sym typeface="Bahnschrift"/>
              </a:rPr>
              <a:t>return a string output by taking microphone input from the user</a:t>
            </a:r>
            <a:r>
              <a:rPr lang="en-US" sz="2400" i="1" dirty="0" smtClean="0">
                <a:sym typeface="Bahnschrift"/>
              </a:rPr>
              <a:t>.</a:t>
            </a:r>
          </a:p>
          <a:p>
            <a:pPr marL="342900" indent="-3429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1700">
                <a:solidFill>
                  <a:srgbClr val="262626"/>
                </a:solidFill>
                <a:latin typeface="Bahnschrift"/>
                <a:ea typeface="Bahnschrift"/>
                <a:cs typeface="Bahnschrift"/>
                <a:sym typeface="Bahnschrift"/>
              </a:defRPr>
            </a:pPr>
            <a:r>
              <a:rPr lang="en-US" sz="2400" b="1" i="1" dirty="0" err="1">
                <a:sym typeface="Bahnschrift"/>
              </a:rPr>
              <a:t>sendEmail</a:t>
            </a:r>
            <a:r>
              <a:rPr lang="en-US" sz="2400" b="1" i="1" dirty="0">
                <a:sym typeface="Bahnschrift"/>
              </a:rPr>
              <a:t>() </a:t>
            </a:r>
            <a:r>
              <a:rPr lang="en-US" sz="2400" i="1" dirty="0">
                <a:sym typeface="Bahnschrift"/>
              </a:rPr>
              <a:t>function, which will help us send emails to one or more than one recipient.</a:t>
            </a:r>
            <a:endParaRPr lang="en-US" sz="2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700">
                <a:solidFill>
                  <a:srgbClr val="262626"/>
                </a:solidFill>
                <a:latin typeface="Bahnschrift"/>
                <a:ea typeface="Bahnschrift"/>
                <a:cs typeface="Bahnschrift"/>
                <a:sym typeface="Bahnschrift"/>
              </a:defRPr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8" name="Picture 8" descr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604" y="5645915"/>
            <a:ext cx="3245736" cy="8114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22460" y="409317"/>
            <a:ext cx="702417" cy="12236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094619"/>
            <a:ext cx="3245737" cy="8114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495800" y="1383664"/>
            <a:ext cx="252096" cy="9333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Content Placeholder 6" descr="Content Placeholder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6711" y="5454960"/>
            <a:ext cx="968547" cy="72192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234462" y="293077"/>
            <a:ext cx="1150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074" name="Picture 2" descr="C:\Users\AAA\Pictures\Screenshots\Screenshot (538)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9" t="16265" r="58650" b="3766"/>
          <a:stretch/>
        </p:blipFill>
        <p:spPr bwMode="auto">
          <a:xfrm>
            <a:off x="234462" y="867327"/>
            <a:ext cx="5142046" cy="518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AA\Pictures\Screenshots\Screenshot (539)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17250" r="46395" b="3144"/>
          <a:stretch/>
        </p:blipFill>
        <p:spPr bwMode="auto">
          <a:xfrm>
            <a:off x="5830271" y="867328"/>
            <a:ext cx="5770711" cy="518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50730" y="159441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CODE </a:t>
            </a:r>
            <a:endParaRPr lang="en-IN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22460" y="409317"/>
            <a:ext cx="702417" cy="12236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094619"/>
            <a:ext cx="3245737" cy="8114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495800" y="1383664"/>
            <a:ext cx="252096" cy="9333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Content Placeholder 6" descr="Content Placeholder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6711" y="5454960"/>
            <a:ext cx="968547" cy="72192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234462" y="293077"/>
            <a:ext cx="1150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250730" y="159441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CODE </a:t>
            </a:r>
            <a:endParaRPr lang="en-IN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pic>
        <p:nvPicPr>
          <p:cNvPr id="4098" name="Picture 2" descr="C:\Users\AAA\Pictures\Screenshots\Screenshot (540)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0" t="16586" r="49369"/>
          <a:stretch/>
        </p:blipFill>
        <p:spPr bwMode="auto">
          <a:xfrm>
            <a:off x="-44665" y="838200"/>
            <a:ext cx="5943601" cy="601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AA\Pictures\Screenshots\Screenshot (541)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0" t="17708" r="34232"/>
          <a:stretch/>
        </p:blipFill>
        <p:spPr bwMode="auto">
          <a:xfrm>
            <a:off x="5984631" y="838200"/>
            <a:ext cx="6100627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30685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342</TotalTime>
  <Words>374</Words>
  <Application>Microsoft Office PowerPoint</Application>
  <PresentationFormat>Custom</PresentationFormat>
  <Paragraphs>46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Apex</vt:lpstr>
      <vt:lpstr>VIRTUAL ASSISTANT</vt:lpstr>
      <vt:lpstr>             ACKNOWLEDGEMENT</vt:lpstr>
      <vt:lpstr> INTRODUCTION </vt:lpstr>
      <vt:lpstr> PROBLEM STATEMENT </vt:lpstr>
      <vt:lpstr>SYSTEM ARCHITECTURE </vt:lpstr>
      <vt:lpstr>FLOWCHART</vt:lpstr>
      <vt:lpstr>FEATURES OF DESIGNED SYSTEM</vt:lpstr>
      <vt:lpstr>PowerPoint Presentation</vt:lpstr>
      <vt:lpstr>PowerPoint Presentation</vt:lpstr>
      <vt:lpstr>                                        OUTPUT</vt:lpstr>
      <vt:lpstr>          CONCLUSION</vt:lpstr>
      <vt:lpstr>          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PASSWORD GENERATOR </dc:title>
  <cp:lastModifiedBy>Windows User</cp:lastModifiedBy>
  <cp:revision>43</cp:revision>
  <dcterms:modified xsi:type="dcterms:W3CDTF">2022-07-13T18:15:17Z</dcterms:modified>
</cp:coreProperties>
</file>