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D01"/>
    <a:srgbClr val="10B3B3"/>
    <a:srgbClr val="D92517"/>
    <a:srgbClr val="ECDAC2"/>
    <a:srgbClr val="283671"/>
    <a:srgbClr val="FF8E01"/>
    <a:srgbClr val="C4B3EA"/>
    <a:srgbClr val="3D3961"/>
    <a:srgbClr val="6D4D42"/>
    <a:srgbClr val="4CB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902-3937-4F0F-8EBC-365CE85B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060C-F2F7-4652-B771-9AA26CCE3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0037-C8F4-449D-B47B-F97BEB5E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A63A-8636-4A84-8AA8-F1C46E8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52EF-B397-4941-8665-B8F6435C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B5E-2447-4275-82FE-4C09CE7F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BD7F9-0A02-42A1-835F-1D00B643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7ECD-80E5-45D2-9F49-A72779B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56E8-DBE7-42DA-9AE9-0C81F7D0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D8F2-F08B-4354-A3C6-DE0846AB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3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A1D93-B021-4732-88FC-191537747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8433E-2512-4AC7-8A21-7E3D511F3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ADF6-70C3-4792-8D2B-2E6C1479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5DC7-43EE-4A38-B2D7-F93B2046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AAF4-258D-4A0A-86D4-D15052C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4E4A-3581-44D5-9A64-EF66C9F7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A100-A18D-4372-AC34-A30E3CCC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4EEE-BAD5-40E6-82E9-BA9087D7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4E6D-3D54-471A-8F5B-72CD7A9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A1B0-78EC-4175-B575-61CAC7C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0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642F-EB92-4B0D-B76D-B97DAD2F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3C1F-04BF-4F73-8E01-D34F81DF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1664-76A6-4719-BA42-C52A7A27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CF9F-8D59-418F-9D0E-E7A48068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E520-D376-4DD5-8646-55768F6C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8EAC-8458-4378-9D90-EF081C3A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5E89-CDB4-4C1F-9764-DFCADA26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167B-098F-4355-A7F9-75620D5D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4BD8-2D5D-44BB-88F1-20698B5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41EC-2807-48E5-8414-2B8EBC38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23B6-3F02-4255-A3DA-DD305F4F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548-D055-462F-91A3-185537F3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C3C89-9CFA-41BB-BF6D-0ED597E7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5BDD3-704A-4814-9E6D-3E61E0BA2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DC751-5115-4C68-80F5-4D529995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D4CC2-FC9A-4FB3-AF04-BB9868D58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CFD05-663B-49FA-8CBB-8B3D2D6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D3D09-DD42-4F98-9D92-AABA51EF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0B80C-7563-474D-9C12-C38F18CA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0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F0C-CAB8-4521-9955-76EB8B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5181-48D7-4AF8-8154-60EC7C87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2E76-95C9-4D4C-B427-A40B3F5E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99F4-C405-459E-B3BE-FAC996D3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12ED-82C9-40C1-808E-F530EC84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B468C-25A1-41BA-82E2-39EF8370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BB68-D461-4D58-AA22-61AA69E7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F586-FFC9-4431-B5FB-8D48BC1F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1EE4-AE1C-4B33-8ED9-3EB265B3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EE929-C791-4DF7-9857-6F70A21C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5D009-CE0F-403B-AAC6-67CA5166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CC1D-86D5-412D-A878-8BAE1A7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D5D6-924C-4DAD-8E10-5315C1B1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8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68AC-F120-40E1-8BD6-E8C800E3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DE8C-377B-46C6-B138-5FB496E14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A45-2C9E-49AC-8F16-91C57E31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681B7-DCF3-47D8-B6BA-D98CDE1C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E066-15D7-4E1A-9CFC-53D368A9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5F40-E0CA-4FB8-86CE-59454E03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3C8C7-BCC1-432A-8FE3-FF0FAAE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FF81-2AE2-42BB-BBFE-7FFD337F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62B8-FCAB-4296-85A5-3C48EF190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CFB0-4C68-4015-B4F6-89E89AEF6EA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29D-96D4-4105-A854-77505C04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B48E-AF23-49CC-9DC4-6395DC86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EF8C-7C85-441A-8B32-281323FC8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eksforgeeks.org/types-of-plans-standing-plan-and-single-use-pla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nri Fayol">
            <a:extLst>
              <a:ext uri="{FF2B5EF4-FFF2-40B4-BE49-F238E27FC236}">
                <a16:creationId xmlns:a16="http://schemas.microsoft.com/office/drawing/2014/main" id="{33C6A40B-8085-4FA5-B931-47E7AE741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2490" b="1759"/>
          <a:stretch/>
        </p:blipFill>
        <p:spPr bwMode="auto">
          <a:xfrm>
            <a:off x="4705546" y="960103"/>
            <a:ext cx="2780907" cy="35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BDB03-2EB7-4372-ADBE-7FF6ADF537DF}"/>
              </a:ext>
            </a:extLst>
          </p:cNvPr>
          <p:cNvSpPr txBox="1"/>
          <p:nvPr/>
        </p:nvSpPr>
        <p:spPr>
          <a:xfrm>
            <a:off x="1592898" y="5190011"/>
            <a:ext cx="895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>
                <a:solidFill>
                  <a:srgbClr val="453D42"/>
                </a:solidFill>
                <a:latin typeface="Bahnschrift SemiBold" panose="020B0502040204020203" pitchFamily="34" charset="0"/>
              </a:rPr>
              <a:t>14 Principles of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D6BE9-329A-476D-B930-8ECBE5D5FEA1}"/>
              </a:ext>
            </a:extLst>
          </p:cNvPr>
          <p:cNvSpPr txBox="1"/>
          <p:nvPr/>
        </p:nvSpPr>
        <p:spPr>
          <a:xfrm>
            <a:off x="1592897" y="4825263"/>
            <a:ext cx="895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150" dirty="0">
                <a:solidFill>
                  <a:srgbClr val="898184"/>
                </a:solidFill>
                <a:latin typeface="Bahnschrift SemiBold" panose="020B0502040204020203" pitchFamily="34" charset="0"/>
              </a:rPr>
              <a:t>Henri Fayol’s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2B6B1-1226-4957-865E-1C2DF92BD8A2}"/>
              </a:ext>
            </a:extLst>
          </p:cNvPr>
          <p:cNvSpPr/>
          <p:nvPr/>
        </p:nvSpPr>
        <p:spPr>
          <a:xfrm>
            <a:off x="141403" y="122548"/>
            <a:ext cx="11896626" cy="659876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3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C4B3E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CENTRALIZATION</a:t>
            </a:r>
            <a:endParaRPr lang="en-US" sz="4000" b="1" spc="-150" dirty="0">
              <a:solidFill>
                <a:srgbClr val="C4B3E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2064527"/>
            <a:ext cx="5884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Henri insisted that there should be a central point in an organization which can exercise</a:t>
            </a:r>
            <a:r>
              <a:rPr lang="en-US" sz="2400" b="1" dirty="0">
                <a:solidFill>
                  <a:srgbClr val="444444"/>
                </a:solidFill>
                <a:latin typeface="Poppins" panose="00000500000000000000" pitchFamily="2" charset="0"/>
              </a:rPr>
              <a:t> control over the entire organization</a:t>
            </a: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The extent of authority must depend on the </a:t>
            </a:r>
            <a:r>
              <a:rPr lang="en-US" sz="2400" b="1" dirty="0">
                <a:solidFill>
                  <a:srgbClr val="444444"/>
                </a:solidFill>
                <a:latin typeface="Poppins" panose="00000500000000000000" pitchFamily="2" charset="0"/>
              </a:rPr>
              <a:t>skills, experience and quick decision making skills </a:t>
            </a: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of the manager.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D60230-9362-4B99-BA4C-5E3606743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0" t="8669" r="13656"/>
          <a:stretch/>
        </p:blipFill>
        <p:spPr bwMode="auto">
          <a:xfrm>
            <a:off x="567159" y="880629"/>
            <a:ext cx="4861368" cy="50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chemeClr val="bg2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SCALAR CHAIN</a:t>
            </a:r>
            <a:endParaRPr lang="en-US" sz="4000" b="1" spc="-150" dirty="0">
              <a:solidFill>
                <a:schemeClr val="bg2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957104" y="1536097"/>
            <a:ext cx="5884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Henri gave the scalar chain, which refers to the clear hierarchy or </a:t>
            </a:r>
            <a:r>
              <a:rPr lang="en-US" sz="2400" b="1" dirty="0">
                <a:solidFill>
                  <a:srgbClr val="444444"/>
                </a:solidFill>
                <a:latin typeface="Poppins" panose="00000500000000000000" pitchFamily="2" charset="0"/>
              </a:rPr>
              <a:t>chain of command </a:t>
            </a: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in an organization, where communication and authority flow in a specific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In the scalar chain, there is an arrangement called </a:t>
            </a:r>
            <a:r>
              <a:rPr lang="en-US" sz="2400" b="1" dirty="0">
                <a:solidFill>
                  <a:srgbClr val="444444"/>
                </a:solidFill>
                <a:latin typeface="Poppins" panose="00000500000000000000" pitchFamily="2" charset="0"/>
              </a:rPr>
              <a:t>Gang Plank</a:t>
            </a: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, in which two managers working at the same level can communicate directly for quick decision making.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170" name="Picture 2" descr="Explain the principle of scalar chain and gang plank">
            <a:extLst>
              <a:ext uri="{FF2B5EF4-FFF2-40B4-BE49-F238E27FC236}">
                <a16:creationId xmlns:a16="http://schemas.microsoft.com/office/drawing/2014/main" id="{F83D2659-59B4-4ED4-AF74-6147F761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6" y="2306470"/>
            <a:ext cx="5020364" cy="29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FF8E0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</a:t>
            </a:r>
            <a:endParaRPr lang="en-US" sz="4000" b="1" spc="-150" dirty="0">
              <a:solidFill>
                <a:srgbClr val="FF8E0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889471" y="1358760"/>
            <a:ext cx="588460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According to this principle, there should be a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 proper place for everything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everyone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Henri Fayol emphasized on two types of order: 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material order and social order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In material order, there must be a 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 for everything. It ensures to fix a place for various material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Whereas in social order, there must be an appointed place for every employee, which ensures a proper and fixed place/cabin for each employee.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7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3D2659-59B4-4ED4-AF74-6147F761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617" y="1435291"/>
            <a:ext cx="5044943" cy="47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3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28367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EQUITY</a:t>
            </a:r>
            <a:endParaRPr lang="en-US" sz="4000" b="1" spc="-150" dirty="0">
              <a:solidFill>
                <a:srgbClr val="28367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889471" y="2104807"/>
            <a:ext cx="58846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According to Henri, all employees and workers must be treated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equally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There should not be any discrimination amongst employees based on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religion, caste, language, or nationality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It improves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satisfaction and motivation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 of the employee, creating relation between manager and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7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 descr="Equality – Jurisprudential interest resurrected – The Leaflet">
            <a:extLst>
              <a:ext uri="{FF2B5EF4-FFF2-40B4-BE49-F238E27FC236}">
                <a16:creationId xmlns:a16="http://schemas.microsoft.com/office/drawing/2014/main" id="{F9F53077-4568-426D-91C5-2F5A05243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26250"/>
          <a:stretch/>
        </p:blipFill>
        <p:spPr bwMode="auto">
          <a:xfrm>
            <a:off x="603316" y="1558192"/>
            <a:ext cx="4633643" cy="47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6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F5AD0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STABILITY OF TENURE</a:t>
            </a:r>
            <a:endParaRPr lang="en-US" sz="4000" b="1" spc="-150" dirty="0">
              <a:solidFill>
                <a:srgbClr val="F5AD0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889471" y="2104807"/>
            <a:ext cx="588460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According to this principle, there must be a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reasonable stability of the jobs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 of the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Employees must not be terminated or resigned very soon.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Longer tenures helps employees to develop relations with the organization and thus they are encouraged to do quality 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7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F53077-4568-426D-91C5-2F5A0524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r="17417"/>
          <a:stretch/>
        </p:blipFill>
        <p:spPr bwMode="auto">
          <a:xfrm>
            <a:off x="603316" y="1558192"/>
            <a:ext cx="4633643" cy="47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1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D9251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INITIATIVE</a:t>
            </a:r>
            <a:endParaRPr lang="en-US" sz="4000" b="1" spc="-150" dirty="0">
              <a:solidFill>
                <a:srgbClr val="D9251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889471" y="1712391"/>
            <a:ext cx="588460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Henri Fayol suggested that employees at all levels should be </a:t>
            </a:r>
            <a:r>
              <a:rPr lang="en-US" sz="2100" b="1" dirty="0">
                <a:solidFill>
                  <a:srgbClr val="444444"/>
                </a:solidFill>
                <a:latin typeface="Poppins" panose="00000500000000000000" pitchFamily="2" charset="0"/>
              </a:rPr>
              <a:t>encouraged to take initiative</a:t>
            </a:r>
            <a:r>
              <a:rPr lang="en-US" sz="2100" dirty="0">
                <a:solidFill>
                  <a:srgbClr val="444444"/>
                </a:solidFill>
                <a:latin typeface="Poppins" panose="00000500000000000000" pitchFamily="2" charset="0"/>
              </a:rPr>
              <a:t> in work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motivates employees to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better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to take more interest in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This increase the mental growth and feeling of belongingness in employees. It increases the commitment of employees toward the organization.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7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F53077-4568-426D-91C5-2F5A0524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4004"/>
          <a:stretch/>
        </p:blipFill>
        <p:spPr bwMode="auto">
          <a:xfrm>
            <a:off x="707012" y="1961016"/>
            <a:ext cx="3846136" cy="39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0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>
                <a:solidFill>
                  <a:srgbClr val="10B3B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ESPIRIT DE CORPS</a:t>
            </a:r>
            <a:endParaRPr lang="en-US" sz="4000" b="1" spc="-150" dirty="0">
              <a:solidFill>
                <a:srgbClr val="10B3B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889471" y="1872646"/>
            <a:ext cx="5884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Esprit de Corps emphasizes unity and harmony among employees, </a:t>
            </a:r>
            <a:r>
              <a:rPr lang="en-US" sz="2400" b="1" dirty="0">
                <a:solidFill>
                  <a:srgbClr val="273239"/>
                </a:solidFill>
                <a:latin typeface="Nunito" pitchFamily="2" charset="0"/>
              </a:rPr>
              <a:t>fostering collaboration and boosting morale</a:t>
            </a: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By promoting group cohesion, it encourages loyalty and reduces conflicts, increasing commitment to organizational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It advocates for open communication to build trust and a sense of belonging, improving overall team efficiency.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7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14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CC6BA-AD90-4A4E-9BAB-899855E6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2" y="2163059"/>
            <a:ext cx="5063762" cy="2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0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spc="-300" dirty="0">
                <a:solidFill>
                  <a:srgbClr val="F5AD0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632DC-53B6-4439-88D5-F9BEFF9452C9}"/>
              </a:ext>
            </a:extLst>
          </p:cNvPr>
          <p:cNvSpPr txBox="1"/>
          <p:nvPr/>
        </p:nvSpPr>
        <p:spPr>
          <a:xfrm>
            <a:off x="4050383" y="2444115"/>
            <a:ext cx="425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presentation by Abhiraj Sagar</a:t>
            </a:r>
            <a:endParaRPr lang="en-IN" sz="2000" b="1" spc="-150" dirty="0">
              <a:solidFill>
                <a:schemeClr val="tx2">
                  <a:lumMod val="40000"/>
                  <a:lumOff val="6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nri Fayol">
            <a:extLst>
              <a:ext uri="{FF2B5EF4-FFF2-40B4-BE49-F238E27FC236}">
                <a16:creationId xmlns:a16="http://schemas.microsoft.com/office/drawing/2014/main" id="{33C6A40B-8085-4FA5-B931-47E7AE741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2490" b="1759"/>
          <a:stretch/>
        </p:blipFill>
        <p:spPr bwMode="auto">
          <a:xfrm>
            <a:off x="8487197" y="1320730"/>
            <a:ext cx="3352872" cy="42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D6BE9-329A-476D-B930-8ECBE5D5FEA1}"/>
              </a:ext>
            </a:extLst>
          </p:cNvPr>
          <p:cNvSpPr txBox="1"/>
          <p:nvPr/>
        </p:nvSpPr>
        <p:spPr>
          <a:xfrm>
            <a:off x="351931" y="1320730"/>
            <a:ext cx="78116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Henri Fayol, also known as the </a:t>
            </a:r>
            <a:r>
              <a:rPr lang="en-US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Father of Modern Management</a:t>
            </a:r>
            <a:r>
              <a:rPr lang="en-US" sz="24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gave a new perspective on the concept of management.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 introduced a general theory that can be applied to all levels of management and every department.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Today, Fayol’s theory is practiced by the management to organize and regulate the internal activities of an organization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  <a:endParaRPr lang="en-US" sz="2800" b="1" dirty="0">
              <a:solidFill>
                <a:srgbClr val="89818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351931" y="308959"/>
            <a:ext cx="895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98184"/>
                </a:solidFill>
                <a:latin typeface="Bahnschrift SemiBold" panose="020B0502040204020203" pitchFamily="34" charset="0"/>
              </a:rPr>
              <a:t>BREIF</a:t>
            </a:r>
            <a:endParaRPr lang="en-US" sz="2000" b="1" dirty="0">
              <a:solidFill>
                <a:srgbClr val="898184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36304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51C3F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DIVISION OF WORK</a:t>
            </a:r>
            <a:endParaRPr lang="en-US" sz="4000" b="1" spc="-150" dirty="0">
              <a:solidFill>
                <a:srgbClr val="51C3F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D46546-7308-45DD-808F-A821115B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1" y="1581936"/>
            <a:ext cx="5375832" cy="40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980420" y="1489853"/>
            <a:ext cx="58846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Henri believed that segregating work in the workforce amongst the workers will enhance the quality of the product.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Similarly, he also concluded that the division of work improves the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productivity, efficiency, accuracy and speed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 of the workers.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This principle is appropriate for both the managerial as well as a technical work level.</a:t>
            </a:r>
            <a:endParaRPr lang="en-US" sz="4000" b="1" spc="-15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36304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spc="-15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AUTHORITY AND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5965476" y="1805036"/>
            <a:ext cx="5884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Henri believed that in an ideal organization,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authority and responsibility must be perfectly balanced.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A manager who have the authority to assign tasks to his/her subordinates must also be responsible for getting that task done through that employee.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A3974-7595-49C3-A0DF-884052EE5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1" y="2318511"/>
            <a:ext cx="5273040" cy="3291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5B31F-6BA6-4621-BB01-47B74ABF69B2}"/>
              </a:ext>
            </a:extLst>
          </p:cNvPr>
          <p:cNvSpPr txBox="1"/>
          <p:nvPr/>
        </p:nvSpPr>
        <p:spPr>
          <a:xfrm>
            <a:off x="537210" y="3528585"/>
            <a:ext cx="167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3D42"/>
                </a:solidFill>
              </a:rPr>
              <a:t>RESPONSIBILITY</a:t>
            </a:r>
            <a:endParaRPr lang="en-IN" sz="1600" b="1" dirty="0">
              <a:solidFill>
                <a:srgbClr val="453D4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39541-3DD2-47D9-8ED7-FA461B712984}"/>
              </a:ext>
            </a:extLst>
          </p:cNvPr>
          <p:cNvSpPr txBox="1"/>
          <p:nvPr/>
        </p:nvSpPr>
        <p:spPr>
          <a:xfrm>
            <a:off x="3634740" y="2755155"/>
            <a:ext cx="167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3D42"/>
                </a:solidFill>
              </a:rPr>
              <a:t>AUTHORITY</a:t>
            </a:r>
            <a:endParaRPr lang="en-IN" sz="1600" b="1" dirty="0">
              <a:solidFill>
                <a:srgbClr val="453D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spc="-150" dirty="0">
                <a:solidFill>
                  <a:srgbClr val="CA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DISCIPLINE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1267312"/>
            <a:ext cx="58846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Discipline refers to the 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respect for rules, agreements, and the organizational structure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 within a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It emphasizes the importance of obedience and respect among employees toward their managers and the established rules of the organization.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Fayol believed that 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discipline is crucial for maintaining order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 and ensuring 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smooth operations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098" name="Picture 2" descr="Importance of Discipline | Newsletter - April 2022 - Foundation For  Excellence">
            <a:extLst>
              <a:ext uri="{FF2B5EF4-FFF2-40B4-BE49-F238E27FC236}">
                <a16:creationId xmlns:a16="http://schemas.microsoft.com/office/drawing/2014/main" id="{C3F706F8-0C43-4B21-9799-529D2A570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r="11281"/>
          <a:stretch/>
        </p:blipFill>
        <p:spPr bwMode="auto">
          <a:xfrm>
            <a:off x="385013" y="1663419"/>
            <a:ext cx="5575949" cy="39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68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4660E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UNITY OF COMMAND</a:t>
            </a:r>
            <a:endParaRPr lang="en-US" sz="4000" b="1" spc="-150" dirty="0">
              <a:solidFill>
                <a:srgbClr val="4660E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1793720"/>
            <a:ext cx="5884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Henri believed that an employee should have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only one boss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and follow his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If an employee has to follow more than one boss, there begins a conflict of interest and can create confusion.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This can also lead to conflicts in tasks that are being performed by the employee.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2" name="Picture 2" descr="Difference Between Unity of Command and Unity of Direction | Compare the  Difference Between Similar Terms">
            <a:extLst>
              <a:ext uri="{FF2B5EF4-FFF2-40B4-BE49-F238E27FC236}">
                <a16:creationId xmlns:a16="http://schemas.microsoft.com/office/drawing/2014/main" id="{0277362A-849E-4D35-BB05-B24142BF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3" y="1929284"/>
            <a:ext cx="52482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10704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UNITY OF DIRECTION</a:t>
            </a:r>
            <a:endParaRPr lang="en-US" sz="4000" b="1" spc="-150" dirty="0">
              <a:solidFill>
                <a:srgbClr val="10704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2267410"/>
            <a:ext cx="5884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According to Henri, whoever is engaged in the same activity should have a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unified goal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This means all the people working in a company should have one goal and motive which will make the work easier and achieve the set goal easily.</a:t>
            </a: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C407C24-9E7D-448A-8ECB-13C0BC41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" y="2267410"/>
            <a:ext cx="5564374" cy="36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7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FF810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SUBORDINATION OF INDIVIDUAL INTEREST</a:t>
            </a:r>
            <a:endParaRPr lang="en-US" sz="4000" b="1" spc="-150" dirty="0">
              <a:solidFill>
                <a:srgbClr val="FF810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2267410"/>
            <a:ext cx="5884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According to Henri, a company should work unitedly towards the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interest of the company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rather than personal interest.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Individual Interest of an employee or a worker must be subordinated by the general interest of the organization.</a:t>
            </a: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D60230-9362-4B99-BA4C-5E360674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221" y="2807137"/>
            <a:ext cx="5455018" cy="24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7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B99B-DAD1-40D1-B417-B038D53B29CB}"/>
              </a:ext>
            </a:extLst>
          </p:cNvPr>
          <p:cNvSpPr txBox="1"/>
          <p:nvPr/>
        </p:nvSpPr>
        <p:spPr>
          <a:xfrm>
            <a:off x="0" y="559426"/>
            <a:ext cx="117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spc="-150" dirty="0">
                <a:solidFill>
                  <a:srgbClr val="6D4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REMUNERATION</a:t>
            </a:r>
            <a:endParaRPr lang="en-US" sz="4000" b="1" spc="-150" dirty="0">
              <a:solidFill>
                <a:srgbClr val="6D4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E649-59C1-4CA4-B666-3DE7CA7E02B3}"/>
              </a:ext>
            </a:extLst>
          </p:cNvPr>
          <p:cNvSpPr txBox="1"/>
          <p:nvPr/>
        </p:nvSpPr>
        <p:spPr>
          <a:xfrm>
            <a:off x="6096000" y="2064527"/>
            <a:ext cx="5884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Henri believed that, an employee must be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properly remunerated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for the services they render to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Poppins" panose="00000500000000000000" pitchFamily="2" charset="0"/>
              </a:rPr>
              <a:t>Their efforts and perspective must be valued and appreciated by the organization.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A463-8F78-4751-90AE-A4E3694EAC6A}"/>
              </a:ext>
            </a:extLst>
          </p:cNvPr>
          <p:cNvSpPr txBox="1"/>
          <p:nvPr/>
        </p:nvSpPr>
        <p:spPr>
          <a:xfrm>
            <a:off x="0" y="290641"/>
            <a:ext cx="117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  <a:r>
              <a:rPr lang="en-IN" sz="2400" b="1" baseline="30000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IN" sz="2400" b="1" dirty="0">
                <a:solidFill>
                  <a:srgbClr val="453D4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PRINCIPLE</a:t>
            </a:r>
            <a:endParaRPr lang="en-US" sz="2400" b="1" dirty="0">
              <a:solidFill>
                <a:srgbClr val="453D4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D60230-9362-4B99-BA4C-5E360674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8FF"/>
              </a:clrFrom>
              <a:clrTo>
                <a:srgbClr val="F5F8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7698" y="2064527"/>
            <a:ext cx="5653541" cy="39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3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Nunito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raj</dc:creator>
  <cp:lastModifiedBy>Abhi raj</cp:lastModifiedBy>
  <cp:revision>16</cp:revision>
  <dcterms:created xsi:type="dcterms:W3CDTF">2024-10-13T11:20:34Z</dcterms:created>
  <dcterms:modified xsi:type="dcterms:W3CDTF">2024-10-14T15:22:11Z</dcterms:modified>
</cp:coreProperties>
</file>