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ECF2"/>
    <a:srgbClr val="FEE8F0"/>
    <a:srgbClr val="FDD0E1"/>
    <a:srgbClr val="F3E0C7"/>
    <a:srgbClr val="B5FCFF"/>
    <a:srgbClr val="40BAD2"/>
    <a:srgbClr val="F03622"/>
    <a:srgbClr val="11BBAF"/>
    <a:srgbClr val="FFCA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varScale="1">
        <p:scale>
          <a:sx n="66" d="100"/>
          <a:sy n="66" d="100"/>
        </p:scale>
        <p:origin x="-792" y="-132"/>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08-08-2022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08-08-2022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7779433"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145194" y="761998"/>
            <a:ext cx="3990534"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610E68D-407F-4C0F-AEE8-3CF649B10F5A}" type="datetime1">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5FDBA6-16AA-4029-938B-E23760E33E5C}" type="datetime1">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F0045F-1A7A-46BC-A0B2-4EC223ABD217}" type="datetime1">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1E00B-BE75-42AF-99FB-935A8AD73A1B}" type="datetime1">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4009ED-909E-409F-BDB0-08FE570E7788}" type="datetime1">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4BDD3DA-25F9-4752-A241-94C44457E7B3}" type="datetime1">
              <a:rPr lang="en-IN" smtClean="0"/>
              <a:t>08-08-2022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80DBB5BB-D79D-4C06-A7CC-116F42C3B3E4}" type="datetime1">
              <a:rPr lang="en-IN" smtClean="0"/>
              <a:t>08-08-2022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0C54211-8216-4FF5-90B6-C8509AF3AB9C}" type="datetime1">
              <a:rPr lang="en-IN" smtClean="0"/>
              <a:t>08-08-2022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CF9F98-4291-467F-AA56-DF72CF30793C}" type="datetime1">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D10A0F2-483C-45FC-8434-14AFCC55C208}" type="datetime1">
              <a:rPr lang="en-IN" smtClean="0"/>
              <a:t>08-08-2022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E52F045-0357-48F2-8EB6-A24633447161}" type="datetime1">
              <a:rPr lang="en-IN" smtClean="0"/>
              <a:t>08-08-2022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2405574" cy="62882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609" y="196948"/>
            <a:ext cx="2185320" cy="589295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0"/>
            <a:ext cx="384048" cy="608990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504049" y="196948"/>
            <a:ext cx="9172136" cy="589295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290873-265D-46B2-9E77-D2477544299C}" type="datetime1">
              <a:rPr lang="en-IN" smtClean="0"/>
              <a:t>08-08-2022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2400" b="1">
                <a:solidFill>
                  <a:schemeClr val="tx1"/>
                </a:solidFill>
              </a:defRPr>
            </a:lvl1pPr>
          </a:lstStyle>
          <a:p>
            <a:fld id="{9C11CE39-2868-44A2-A0C6-827D458F7A8B}" type="slidenum">
              <a:rPr lang="en-IN" smtClean="0"/>
              <a:pPr/>
              <a:t>‹#›</a:t>
            </a:fld>
            <a:endParaRPr lang="en-IN" dirty="0"/>
          </a:p>
        </p:txBody>
      </p:sp>
    </p:spTree>
    <p:custDataLst>
      <p:tags r:id="rId13"/>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2800" b="1" kern="1200" spc="-60" baseline="0">
          <a:solidFill>
            <a:schemeClr val="accent6"/>
          </a:solidFill>
          <a:latin typeface="Cambria" pitchFamily="18" charset="0"/>
          <a:ea typeface="Cambria" pitchFamily="18" charset="0"/>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tx1"/>
          </a:solidFill>
          <a:latin typeface="Cambria" pitchFamily="18" charset="0"/>
          <a:ea typeface="Cambria" pitchFamily="18" charset="0"/>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solidFill>
          <a:latin typeface="Cambria" pitchFamily="18" charset="0"/>
          <a:ea typeface="Cambria" pitchFamily="18" charset="0"/>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mbria" pitchFamily="18" charset="0"/>
          <a:ea typeface="Cambria" pitchFamily="18" charset="0"/>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2539999" y="1250335"/>
            <a:ext cx="5210629" cy="3794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J</a:t>
            </a:r>
            <a:r>
              <a:rPr lang="en-IN" sz="4000" b="1" dirty="0">
                <a:ln>
                  <a:solidFill>
                    <a:schemeClr val="tx1"/>
                  </a:solidFill>
                </a:ln>
                <a:solidFill>
                  <a:schemeClr val="accent6"/>
                </a:solidFill>
                <a:effectLst>
                  <a:outerShdw blurRad="50800" dist="38100" algn="l" rotWithShape="0">
                    <a:prstClr val="black">
                      <a:alpha val="40000"/>
                    </a:prstClr>
                  </a:outerShdw>
                </a:effectLst>
                <a:latin typeface="Berlin Sans FB Demi" pitchFamily="34" charset="0"/>
                <a:ea typeface="Roboto Black" pitchFamily="2" charset="0"/>
                <a:cs typeface="Roboto Black" pitchFamily="2" charset="0"/>
              </a:rPr>
              <a:t>2</a:t>
            </a: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EE</a:t>
            </a:r>
            <a:endPar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a:p>
            <a:pPr algn="ctr"/>
            <a:r>
              <a:rPr lang="en-IN" sz="4800" b="1" dirty="0" smtClean="0">
                <a:ln>
                  <a:solidFill>
                    <a:schemeClr val="accent1">
                      <a:lumMod val="50000"/>
                    </a:schemeClr>
                  </a:solidFill>
                </a:ln>
                <a:solidFill>
                  <a:schemeClr val="accent1">
                    <a:lumMod val="50000"/>
                  </a:schemeClr>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&amp;</a:t>
            </a:r>
            <a:r>
              <a:rPr lang="en-IN" sz="4800" b="1" dirty="0" smtClean="0">
                <a:solidFill>
                  <a:schemeClr val="accent1">
                    <a:lumMod val="50000"/>
                  </a:schemeClr>
                </a:solidFill>
                <a:latin typeface="Roboto Black" pitchFamily="2" charset="0"/>
                <a:ea typeface="Roboto Black" pitchFamily="2" charset="0"/>
                <a:cs typeface="Roboto Black" pitchFamily="2" charset="0"/>
              </a:rPr>
              <a:t> </a:t>
            </a:r>
          </a:p>
          <a:p>
            <a:pPr algn="ctr"/>
            <a:r>
              <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Web Development</a:t>
            </a:r>
            <a:endParaRPr lang="en-IN" sz="4800" b="1" dirty="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p:txBody>
      </p:sp>
      <p:sp>
        <p:nvSpPr>
          <p:cNvPr id="12" name="TextBox 11"/>
          <p:cNvSpPr txBox="1"/>
          <p:nvPr/>
        </p:nvSpPr>
        <p:spPr>
          <a:xfrm>
            <a:off x="8153401" y="1654872"/>
            <a:ext cx="4038600" cy="34163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chemeClr val="accent4">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rPr>
              <a:t>J2EE </a:t>
            </a:r>
            <a:endPar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&amp; </a:t>
            </a: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Web Development</a:t>
            </a:r>
            <a:endPar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213201"/>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2708768" y="5257800"/>
            <a:ext cx="5279531" cy="74316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accent1">
                      <a:lumMod val="50000"/>
                    </a:schemeClr>
                  </a:solidFill>
                </a:ln>
                <a:solidFill>
                  <a:schemeClr val="bg1"/>
                </a:solidFill>
              </a:rPr>
              <a:t>Jatin</a:t>
            </a:r>
            <a:r>
              <a:rPr lang="en-IN" sz="4800" b="1" dirty="0" smtClean="0">
                <a:ln>
                  <a:solidFill>
                    <a:schemeClr val="accent1">
                      <a:lumMod val="50000"/>
                    </a:schemeClr>
                  </a:solidFill>
                </a:ln>
                <a:solidFill>
                  <a:schemeClr val="bg1"/>
                </a:solidFill>
              </a:rPr>
              <a:t> Ambasana</a:t>
            </a:r>
            <a:endParaRPr lang="en-IN" sz="4800" b="1" dirty="0">
              <a:ln>
                <a:solidFill>
                  <a:schemeClr val="accent1">
                    <a:lumMod val="50000"/>
                  </a:schemeClr>
                </a:solidFill>
              </a:ln>
              <a:solidFill>
                <a:schemeClr val="bg1"/>
              </a:solidFill>
            </a:endParaRPr>
          </a:p>
        </p:txBody>
      </p:sp>
      <p:sp>
        <p:nvSpPr>
          <p:cNvPr id="2" name="AutoShape 2" descr="Develop Java applications with Oracl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evelop Java applications with Oracl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JDBC Drivers | Ora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DMIN\Downloads\download-removebg-pre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04186"/>
            <a:ext cx="2400843" cy="439672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2" y="170488"/>
            <a:ext cx="2104571" cy="6012598"/>
          </a:xfrm>
        </p:spPr>
        <p:txBody>
          <a:bodyPr/>
          <a:lstStyle/>
          <a:p>
            <a:r>
              <a:rPr lang="en-IN" dirty="0" smtClean="0"/>
              <a:t>EXPLORE </a:t>
            </a:r>
            <a:r>
              <a:rPr lang="en-IN" sz="2400" dirty="0"/>
              <a:t>JAVA EE CONTAINERS</a:t>
            </a:r>
          </a:p>
        </p:txBody>
      </p:sp>
      <p:sp>
        <p:nvSpPr>
          <p:cNvPr id="3" name="Content Placeholder 2"/>
          <p:cNvSpPr>
            <a:spLocks noGrp="1"/>
          </p:cNvSpPr>
          <p:nvPr>
            <p:ph idx="1"/>
          </p:nvPr>
        </p:nvSpPr>
        <p:spPr>
          <a:xfrm>
            <a:off x="2540000" y="203200"/>
            <a:ext cx="9114971" cy="6212114"/>
          </a:xfrm>
        </p:spPr>
        <p:txBody>
          <a:bodyPr>
            <a:normAutofit fontScale="92500" lnSpcReduction="20000"/>
          </a:bodyPr>
          <a:lstStyle/>
          <a:p>
            <a:pPr>
              <a:lnSpc>
                <a:spcPct val="110000"/>
              </a:lnSpc>
            </a:pPr>
            <a:r>
              <a:rPr lang="en-US" b="1" dirty="0"/>
              <a:t>Containers</a:t>
            </a:r>
            <a:r>
              <a:rPr lang="en-US" dirty="0"/>
              <a:t> are the </a:t>
            </a:r>
            <a:r>
              <a:rPr lang="en-US" b="1" dirty="0"/>
              <a:t>interface between a component and the low-level platform</a:t>
            </a:r>
            <a:r>
              <a:rPr lang="en-US" dirty="0"/>
              <a:t>-specific functionality that supports the component.</a:t>
            </a:r>
          </a:p>
          <a:p>
            <a:pPr marL="0" indent="0">
              <a:lnSpc>
                <a:spcPct val="110000"/>
              </a:lnSpc>
              <a:buNone/>
            </a:pPr>
            <a:r>
              <a:rPr lang="en-IN" b="1" dirty="0"/>
              <a:t>Container Types</a:t>
            </a:r>
          </a:p>
          <a:p>
            <a:pPr>
              <a:lnSpc>
                <a:spcPct val="110000"/>
              </a:lnSpc>
            </a:pPr>
            <a:r>
              <a:rPr lang="en-US" b="1" dirty="0"/>
              <a:t>Java EE server</a:t>
            </a:r>
            <a:r>
              <a:rPr lang="en-US" dirty="0"/>
              <a:t>: The runtime portion of a Java EE product. A Java EE server provides EJB and web containers.</a:t>
            </a:r>
          </a:p>
          <a:p>
            <a:pPr>
              <a:lnSpc>
                <a:spcPct val="110000"/>
              </a:lnSpc>
            </a:pPr>
            <a:r>
              <a:rPr lang="en-US" b="1" dirty="0"/>
              <a:t>Enterprise JavaBeans (EJB) container</a:t>
            </a:r>
            <a:r>
              <a:rPr lang="en-US" dirty="0"/>
              <a:t>: Manages the execution of enterprise beans for Java EE applications. Enterprise beans and their container run on the Java EE server.</a:t>
            </a:r>
          </a:p>
          <a:p>
            <a:pPr>
              <a:lnSpc>
                <a:spcPct val="110000"/>
              </a:lnSpc>
            </a:pPr>
            <a:r>
              <a:rPr lang="en-US" b="1" dirty="0"/>
              <a:t>Web container</a:t>
            </a:r>
            <a:r>
              <a:rPr lang="en-US" dirty="0"/>
              <a:t>: Manages the execution of JSP page and servlet components for Java EE applications. Web components and their container run on the Java EE server.</a:t>
            </a:r>
          </a:p>
          <a:p>
            <a:pPr>
              <a:lnSpc>
                <a:spcPct val="110000"/>
              </a:lnSpc>
            </a:pPr>
            <a:r>
              <a:rPr lang="en-US" b="1" dirty="0"/>
              <a:t>Application client container</a:t>
            </a:r>
            <a:r>
              <a:rPr lang="en-US" dirty="0"/>
              <a:t>: Manages the execution of application client components. Application clients and their container run on the client.</a:t>
            </a:r>
          </a:p>
          <a:p>
            <a:pPr>
              <a:lnSpc>
                <a:spcPct val="110000"/>
              </a:lnSpc>
            </a:pPr>
            <a:r>
              <a:rPr lang="en-US" b="1" dirty="0"/>
              <a:t>Applet container</a:t>
            </a:r>
            <a:r>
              <a:rPr lang="en-US" dirty="0"/>
              <a:t>: Manages the execution of applets. Consists of a web browser and Java Plug-in running on the client </a:t>
            </a:r>
            <a:r>
              <a:rPr lang="en-US" dirty="0" smtClean="0"/>
              <a:t>together</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a:p>
        </p:txBody>
      </p:sp>
    </p:spTree>
    <p:custDataLst>
      <p:tags r:id="rId1"/>
    </p:custDataLst>
    <p:extLst>
      <p:ext uri="{BB962C8B-B14F-4D97-AF65-F5344CB8AC3E}">
        <p14:creationId xmlns:p14="http://schemas.microsoft.com/office/powerpoint/2010/main" val="4065830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APPLICATION </a:t>
            </a:r>
            <a:r>
              <a:rPr lang="en-IN" sz="2400" dirty="0"/>
              <a:t>SERVERS IN J2EE</a:t>
            </a:r>
          </a:p>
        </p:txBody>
      </p:sp>
      <p:sp>
        <p:nvSpPr>
          <p:cNvPr id="3" name="Content Placeholder 2"/>
          <p:cNvSpPr>
            <a:spLocks noGrp="1"/>
          </p:cNvSpPr>
          <p:nvPr>
            <p:ph idx="1"/>
          </p:nvPr>
        </p:nvSpPr>
        <p:spPr/>
        <p:txBody>
          <a:bodyPr/>
          <a:lstStyle/>
          <a:p>
            <a:r>
              <a:rPr lang="en-US" dirty="0"/>
              <a:t>An </a:t>
            </a:r>
            <a:r>
              <a:rPr lang="en-US" b="1" dirty="0"/>
              <a:t>application server</a:t>
            </a:r>
            <a:r>
              <a:rPr lang="en-US" dirty="0"/>
              <a:t> is a software framework that provides both facilities </a:t>
            </a:r>
            <a:r>
              <a:rPr lang="en-US" b="1" dirty="0"/>
              <a:t>to create web applications and a server environment to run them</a:t>
            </a:r>
            <a:r>
              <a:rPr lang="en-US" dirty="0"/>
              <a:t>.</a:t>
            </a:r>
          </a:p>
          <a:p>
            <a:pPr marL="0" indent="0">
              <a:buNone/>
            </a:pPr>
            <a:r>
              <a:rPr lang="en-US" dirty="0"/>
              <a:t> Application servers consist of </a:t>
            </a:r>
          </a:p>
          <a:p>
            <a:pPr marL="457200" indent="-457200">
              <a:buFont typeface="+mj-lt"/>
              <a:buAutoNum type="arabicPeriod"/>
            </a:pPr>
            <a:r>
              <a:rPr lang="en-US" dirty="0"/>
              <a:t>Web server connectors, </a:t>
            </a:r>
          </a:p>
          <a:p>
            <a:pPr marL="457200" indent="-457200">
              <a:buFont typeface="+mj-lt"/>
              <a:buAutoNum type="arabicPeriod"/>
            </a:pPr>
            <a:r>
              <a:rPr lang="en-US" dirty="0"/>
              <a:t>Computer programming languages, </a:t>
            </a:r>
          </a:p>
          <a:p>
            <a:pPr marL="457200" indent="-457200">
              <a:buFont typeface="+mj-lt"/>
              <a:buAutoNum type="arabicPeriod"/>
            </a:pPr>
            <a:r>
              <a:rPr lang="en-US" dirty="0"/>
              <a:t>Runtime libraries, </a:t>
            </a:r>
          </a:p>
          <a:p>
            <a:pPr marL="457200" indent="-457200">
              <a:buFont typeface="+mj-lt"/>
              <a:buAutoNum type="arabicPeriod"/>
            </a:pPr>
            <a:r>
              <a:rPr lang="en-US" dirty="0"/>
              <a:t>Database connectors.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a:p>
        </p:txBody>
      </p:sp>
    </p:spTree>
    <p:custDataLst>
      <p:tags r:id="rId1"/>
    </p:custDataLst>
    <p:extLst>
      <p:ext uri="{BB962C8B-B14F-4D97-AF65-F5344CB8AC3E}">
        <p14:creationId xmlns:p14="http://schemas.microsoft.com/office/powerpoint/2010/main" val="2136988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fontScale="85000" lnSpcReduction="10000"/>
          </a:bodyPr>
          <a:lstStyle/>
          <a:p>
            <a:r>
              <a:rPr lang="en-IN" b="1" dirty="0"/>
              <a:t>Java application servers </a:t>
            </a:r>
            <a:r>
              <a:rPr lang="en-IN" dirty="0"/>
              <a:t>: </a:t>
            </a:r>
            <a:r>
              <a:rPr lang="en-US" dirty="0"/>
              <a:t>Java Platform, Enterprise Edition or Java EE (was J2EE) defines the core set of API and features of Java Application Servers.</a:t>
            </a:r>
          </a:p>
          <a:p>
            <a:r>
              <a:rPr lang="en-IN" dirty="0"/>
              <a:t>There are many open source Java application servers that support Java EE including </a:t>
            </a:r>
          </a:p>
          <a:p>
            <a:pPr marL="457200" indent="-457200">
              <a:buFont typeface="+mj-lt"/>
              <a:buAutoNum type="arabicPeriod"/>
            </a:pPr>
            <a:r>
              <a:rPr lang="en-IN" b="1" dirty="0" err="1"/>
              <a:t>WildFly</a:t>
            </a:r>
            <a:r>
              <a:rPr lang="en-IN" dirty="0"/>
              <a:t> (formerly </a:t>
            </a:r>
            <a:r>
              <a:rPr lang="en-IN" dirty="0" err="1"/>
              <a:t>JBoss</a:t>
            </a:r>
            <a:r>
              <a:rPr lang="en-IN" dirty="0"/>
              <a:t> AS) from </a:t>
            </a:r>
            <a:r>
              <a:rPr lang="en-IN" b="1" dirty="0" err="1"/>
              <a:t>JBoss</a:t>
            </a:r>
            <a:r>
              <a:rPr lang="en-IN" dirty="0"/>
              <a:t> (division of RedHat) </a:t>
            </a:r>
          </a:p>
          <a:p>
            <a:pPr marL="457200" indent="-457200">
              <a:buFont typeface="+mj-lt"/>
              <a:buAutoNum type="arabicPeriod"/>
            </a:pPr>
            <a:r>
              <a:rPr lang="en-IN" b="1" dirty="0"/>
              <a:t>Geronimo</a:t>
            </a:r>
            <a:r>
              <a:rPr lang="en-IN" dirty="0"/>
              <a:t> from </a:t>
            </a:r>
            <a:r>
              <a:rPr lang="en-IN" b="1" dirty="0"/>
              <a:t>Apache</a:t>
            </a:r>
            <a:r>
              <a:rPr lang="en-IN" dirty="0"/>
              <a:t>, </a:t>
            </a:r>
          </a:p>
          <a:p>
            <a:pPr marL="457200" indent="-457200">
              <a:buFont typeface="+mj-lt"/>
              <a:buAutoNum type="arabicPeriod"/>
            </a:pPr>
            <a:r>
              <a:rPr lang="en-IN" b="1" dirty="0"/>
              <a:t>TomEE</a:t>
            </a:r>
            <a:r>
              <a:rPr lang="en-IN" dirty="0"/>
              <a:t> from </a:t>
            </a:r>
            <a:r>
              <a:rPr lang="en-IN" b="1" dirty="0"/>
              <a:t>Apache</a:t>
            </a:r>
            <a:r>
              <a:rPr lang="en-IN" dirty="0"/>
              <a:t>, </a:t>
            </a:r>
          </a:p>
          <a:p>
            <a:pPr marL="457200" indent="-457200">
              <a:buFont typeface="+mj-lt"/>
              <a:buAutoNum type="arabicPeriod"/>
            </a:pPr>
            <a:r>
              <a:rPr lang="en-IN" b="1" dirty="0"/>
              <a:t>GlassFish</a:t>
            </a:r>
            <a:r>
              <a:rPr lang="en-IN" dirty="0"/>
              <a:t> from </a:t>
            </a:r>
            <a:r>
              <a:rPr lang="en-IN" b="1" dirty="0"/>
              <a:t>Oracle</a:t>
            </a:r>
          </a:p>
          <a:p>
            <a:r>
              <a:rPr lang="en-IN" b="1" dirty="0"/>
              <a:t>.NET Framework :</a:t>
            </a:r>
            <a:r>
              <a:rPr lang="en-IN" dirty="0"/>
              <a:t> Developed by Microsoft and is based on .NET framework.</a:t>
            </a:r>
          </a:p>
          <a:p>
            <a:r>
              <a:rPr lang="en-IN" b="1" dirty="0"/>
              <a:t>Example:</a:t>
            </a:r>
          </a:p>
          <a:p>
            <a:pPr marL="457200" indent="-457200">
              <a:buFont typeface="+mj-lt"/>
              <a:buAutoNum type="arabicPeriod"/>
            </a:pPr>
            <a:r>
              <a:rPr lang="en-US" b="1" dirty="0"/>
              <a:t>Mono</a:t>
            </a:r>
            <a:r>
              <a:rPr lang="en-US" dirty="0"/>
              <a:t> (a cross platform open-source implementation of .NET supporting nearly all its features, with the exception of Windows OS-specific features), sponsored by Microsoft and released under the MIT License</a:t>
            </a:r>
          </a:p>
          <a:p>
            <a:pPr marL="457200" indent="-457200">
              <a:buFont typeface="+mj-lt"/>
              <a:buAutoNum type="arabicPeriod"/>
            </a:pPr>
            <a:r>
              <a:rPr lang="en-US" b="1" dirty="0"/>
              <a:t>Base4</a:t>
            </a:r>
            <a:r>
              <a:rPr lang="en-US" dirty="0"/>
              <a:t> Application Server, an open source project</a:t>
            </a:r>
          </a:p>
          <a:p>
            <a:pPr marL="457200" indent="-457200">
              <a:buFont typeface="+mj-lt"/>
              <a:buAutoNum type="arabicPeriod"/>
            </a:pPr>
            <a:r>
              <a:rPr lang="en-US" b="1" dirty="0"/>
              <a:t>TNAPS</a:t>
            </a:r>
            <a:r>
              <a:rPr lang="en-US" dirty="0"/>
              <a:t> Application Server, freeware application server, developed by TN </a:t>
            </a:r>
            <a:r>
              <a:rPr lang="en-US" dirty="0" smtClean="0"/>
              <a:t>LL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a:p>
        </p:txBody>
      </p:sp>
    </p:spTree>
    <p:custDataLst>
      <p:tags r:id="rId1"/>
    </p:custDataLst>
    <p:extLst>
      <p:ext uri="{BB962C8B-B14F-4D97-AF65-F5344CB8AC3E}">
        <p14:creationId xmlns:p14="http://schemas.microsoft.com/office/powerpoint/2010/main" val="232476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a:bodyPr>
          <a:lstStyle/>
          <a:p>
            <a:pPr marL="0" indent="0">
              <a:buNone/>
            </a:pPr>
            <a:r>
              <a:rPr lang="en-IN" b="1" dirty="0"/>
              <a:t>PHP application servers :</a:t>
            </a:r>
          </a:p>
          <a:p>
            <a:pPr marL="0" indent="0">
              <a:buNone/>
            </a:pPr>
            <a:r>
              <a:rPr lang="en-US" dirty="0"/>
              <a:t>PHP application servers are used for running and managing PHPapplications.</a:t>
            </a:r>
          </a:p>
          <a:p>
            <a:pPr marL="457200" indent="-457200">
              <a:buFont typeface="+mj-lt"/>
              <a:buAutoNum type="arabicPeriod"/>
            </a:pPr>
            <a:r>
              <a:rPr lang="en-US" b="1" dirty="0"/>
              <a:t>Zend Server</a:t>
            </a:r>
            <a:r>
              <a:rPr lang="en-US" dirty="0"/>
              <a:t>, built by </a:t>
            </a:r>
            <a:r>
              <a:rPr lang="en-US" b="1" dirty="0"/>
              <a:t>Zend Technologies</a:t>
            </a:r>
            <a:r>
              <a:rPr lang="en-US" dirty="0"/>
              <a:t>, provides application server functionality for the PHP-based applications.</a:t>
            </a:r>
          </a:p>
          <a:p>
            <a:pPr marL="457200" indent="-457200">
              <a:buFont typeface="+mj-lt"/>
              <a:buAutoNum type="arabicPeriod"/>
            </a:pPr>
            <a:r>
              <a:rPr lang="en-US" b="1" dirty="0"/>
              <a:t>Appserver.io</a:t>
            </a:r>
            <a:r>
              <a:rPr lang="en-US" dirty="0"/>
              <a:t>, built by </a:t>
            </a:r>
            <a:r>
              <a:rPr lang="en-US" b="1" dirty="0" err="1"/>
              <a:t>TechDivision</a:t>
            </a:r>
            <a:r>
              <a:rPr lang="en-US" dirty="0"/>
              <a:t> </a:t>
            </a:r>
            <a:r>
              <a:rPr lang="en-US" b="1" dirty="0"/>
              <a:t>GmbH</a:t>
            </a:r>
            <a:r>
              <a:rPr lang="en-US" dirty="0"/>
              <a:t> is a multithreaded application server for PHP written in PHP</a:t>
            </a:r>
            <a:endParaRPr lang="en-IN" dirty="0"/>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a:p>
        </p:txBody>
      </p:sp>
    </p:spTree>
    <p:custDataLst>
      <p:tags r:id="rId1"/>
    </p:custDataLst>
    <p:extLst>
      <p:ext uri="{BB962C8B-B14F-4D97-AF65-F5344CB8AC3E}">
        <p14:creationId xmlns:p14="http://schemas.microsoft.com/office/powerpoint/2010/main" val="3611736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7" name="Rectangle 72">
            <a:extLst>
              <a:ext uri="{FF2B5EF4-FFF2-40B4-BE49-F238E27FC236}">
                <a16:creationId xmlns:a16="http://schemas.microsoft.com/office/drawing/2014/main" xmlns="" id="{605A42EF-68E6-4808-81CD-E5ABD0ED92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4" y="957943"/>
            <a:ext cx="4937989" cy="1128245"/>
          </a:xfrm>
        </p:spPr>
        <p:txBody>
          <a:bodyPr>
            <a:normAutofit/>
          </a:bodyPr>
          <a:lstStyle/>
          <a:p>
            <a:r>
              <a:rPr lang="en-IN" dirty="0" smtClean="0"/>
              <a:t>HTTP </a:t>
            </a:r>
            <a:r>
              <a:rPr lang="en-IN" dirty="0"/>
              <a:t>PROTOCOLS</a:t>
            </a:r>
          </a:p>
        </p:txBody>
      </p:sp>
      <p:pic>
        <p:nvPicPr>
          <p:cNvPr id="2052" name="Picture 4" descr="Servlet HTT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92" y="1747755"/>
            <a:ext cx="5451627" cy="3042449"/>
          </a:xfrm>
          <a:prstGeom prst="rect">
            <a:avLst/>
          </a:prstGeom>
          <a:noFill/>
          <a:extLst>
            <a:ext uri="{909E8E84-426E-40DD-AFC4-6F175D3DCCD1}">
              <a14:hiddenFill xmlns:a14="http://schemas.microsoft.com/office/drawing/2010/main">
                <a:solidFill>
                  <a:srgbClr val="FFFFFF"/>
                </a:solidFill>
              </a14:hiddenFill>
            </a:ext>
          </a:extLst>
        </p:spPr>
      </p:pic>
      <p:cxnSp>
        <p:nvCxnSpPr>
          <p:cNvPr id="2061" name="Straight Connector 74">
            <a:extLst>
              <a:ext uri="{FF2B5EF4-FFF2-40B4-BE49-F238E27FC236}">
                <a16:creationId xmlns:a16="http://schemas.microsoft.com/office/drawing/2014/main" xmlns="" id="{3C4A154E-1950-4755-A5FC-5998EE0CC1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411684" y="2198914"/>
            <a:ext cx="5127172" cy="4013200"/>
          </a:xfrm>
        </p:spPr>
        <p:txBody>
          <a:bodyPr>
            <a:normAutofit fontScale="85000" lnSpcReduction="20000"/>
          </a:bodyPr>
          <a:lstStyle/>
          <a:p>
            <a:pPr marL="457200" indent="-457200">
              <a:lnSpc>
                <a:spcPct val="120000"/>
              </a:lnSpc>
              <a:buFont typeface="+mj-lt"/>
              <a:buAutoNum type="arabicPeriod"/>
            </a:pPr>
            <a:r>
              <a:rPr lang="en-US" dirty="0"/>
              <a:t>The Hypertext Transfer Protocol (</a:t>
            </a:r>
            <a:r>
              <a:rPr lang="en-US" b="1" dirty="0"/>
              <a:t>HTTP</a:t>
            </a:r>
            <a:r>
              <a:rPr lang="en-US" dirty="0"/>
              <a:t>) is </a:t>
            </a:r>
            <a:r>
              <a:rPr lang="en-US" b="1" dirty="0"/>
              <a:t>application-level protocol</a:t>
            </a:r>
            <a:r>
              <a:rPr lang="en-US" dirty="0"/>
              <a:t>.</a:t>
            </a:r>
          </a:p>
          <a:p>
            <a:pPr marL="457200" indent="-457200">
              <a:lnSpc>
                <a:spcPct val="120000"/>
              </a:lnSpc>
              <a:buFont typeface="+mj-lt"/>
              <a:buAutoNum type="arabicPeriod"/>
            </a:pPr>
            <a:r>
              <a:rPr lang="en-US" dirty="0"/>
              <a:t>It is the </a:t>
            </a:r>
            <a:r>
              <a:rPr lang="en-US" b="1" dirty="0"/>
              <a:t>data communication protocol </a:t>
            </a:r>
            <a:r>
              <a:rPr lang="en-US" dirty="0"/>
              <a:t>used to establish communication between client and server.</a:t>
            </a:r>
          </a:p>
          <a:p>
            <a:pPr marL="457200" indent="-457200">
              <a:lnSpc>
                <a:spcPct val="120000"/>
              </a:lnSpc>
              <a:buFont typeface="+mj-lt"/>
              <a:buAutoNum type="arabicPeriod"/>
            </a:pPr>
            <a:r>
              <a:rPr lang="en-US" dirty="0"/>
              <a:t>HTTP is TCP/IP based communication protocol, which is used to deliver the data like </a:t>
            </a:r>
            <a:r>
              <a:rPr lang="en-US" b="1" dirty="0"/>
              <a:t>image files, query results, HTML files </a:t>
            </a:r>
            <a:r>
              <a:rPr lang="en-US" b="1" dirty="0" err="1"/>
              <a:t>etc</a:t>
            </a:r>
            <a:r>
              <a:rPr lang="en-US" b="1" dirty="0"/>
              <a:t> </a:t>
            </a:r>
            <a:r>
              <a:rPr lang="en-US" dirty="0"/>
              <a:t>on the World Wide Web (WWW).</a:t>
            </a:r>
          </a:p>
          <a:p>
            <a:pPr marL="457200" indent="-457200">
              <a:lnSpc>
                <a:spcPct val="120000"/>
              </a:lnSpc>
              <a:buFont typeface="+mj-lt"/>
              <a:buAutoNum type="arabicPeriod"/>
            </a:pPr>
            <a:r>
              <a:rPr lang="en-US" dirty="0"/>
              <a:t>The default port is </a:t>
            </a:r>
            <a:r>
              <a:rPr lang="en-US" b="1" dirty="0" smtClean="0"/>
              <a:t>80</a:t>
            </a:r>
            <a:endParaRPr lang="en-US" b="1" dirty="0"/>
          </a:p>
        </p:txBody>
      </p:sp>
      <p:sp>
        <p:nvSpPr>
          <p:cNvPr id="2065" name="Rectangle 76">
            <a:extLst>
              <a:ext uri="{FF2B5EF4-FFF2-40B4-BE49-F238E27FC236}">
                <a16:creationId xmlns:a16="http://schemas.microsoft.com/office/drawing/2014/main" xmlns="" id="{3FE9C285-56FB-4B36-8ECA-C2D6596AA9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6" name="Rectangle 78">
            <a:extLst>
              <a:ext uri="{FF2B5EF4-FFF2-40B4-BE49-F238E27FC236}">
                <a16:creationId xmlns:a16="http://schemas.microsoft.com/office/drawing/2014/main" xmlns="" id="{937C076B-00B1-4629-B27F-A86F9885FB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a:p>
        </p:txBody>
      </p:sp>
    </p:spTree>
    <p:custDataLst>
      <p:tags r:id="rId1"/>
    </p:custDataLst>
    <p:extLst>
      <p:ext uri="{BB962C8B-B14F-4D97-AF65-F5344CB8AC3E}">
        <p14:creationId xmlns:p14="http://schemas.microsoft.com/office/powerpoint/2010/main" val="123282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9CA5C-B6A9-4B99-8E71-C613CA746045}"/>
              </a:ext>
            </a:extLst>
          </p:cNvPr>
          <p:cNvSpPr>
            <a:spLocks noGrp="1"/>
          </p:cNvSpPr>
          <p:nvPr>
            <p:ph type="title"/>
          </p:nvPr>
        </p:nvSpPr>
        <p:spPr/>
        <p:txBody>
          <a:bodyPr>
            <a:normAutofit/>
          </a:bodyPr>
          <a:lstStyle/>
          <a:p>
            <a:r>
              <a:rPr lang="en-IN" sz="2400" b="1" dirty="0"/>
              <a:t>Characteristics of HTTP</a:t>
            </a:r>
            <a:endParaRPr lang="en-IN" sz="2400" dirty="0"/>
          </a:p>
        </p:txBody>
      </p:sp>
      <p:sp>
        <p:nvSpPr>
          <p:cNvPr id="3" name="Content Placeholder 2">
            <a:extLst>
              <a:ext uri="{FF2B5EF4-FFF2-40B4-BE49-F238E27FC236}">
                <a16:creationId xmlns:a16="http://schemas.microsoft.com/office/drawing/2014/main" xmlns="" id="{826D069B-2245-407F-A22E-248E73DCFF7B}"/>
              </a:ext>
            </a:extLst>
          </p:cNvPr>
          <p:cNvSpPr>
            <a:spLocks noGrp="1"/>
          </p:cNvSpPr>
          <p:nvPr>
            <p:ph idx="1"/>
          </p:nvPr>
        </p:nvSpPr>
        <p:spPr/>
        <p:txBody>
          <a:bodyPr/>
          <a:lstStyle/>
          <a:p>
            <a:pPr marL="457200" indent="-457200">
              <a:buFont typeface="+mj-lt"/>
              <a:buAutoNum type="arabicPeriod"/>
            </a:pPr>
            <a:r>
              <a:rPr lang="en-US" dirty="0"/>
              <a:t>It is the protocol that </a:t>
            </a:r>
            <a:r>
              <a:rPr lang="en-US" b="1" dirty="0"/>
              <a:t>allows web servers and browsers to exchange data </a:t>
            </a:r>
            <a:r>
              <a:rPr lang="en-US" dirty="0"/>
              <a:t>over the web.</a:t>
            </a:r>
          </a:p>
          <a:p>
            <a:pPr marL="457200" indent="-457200">
              <a:buFont typeface="+mj-lt"/>
              <a:buAutoNum type="arabicPeriod"/>
            </a:pPr>
            <a:r>
              <a:rPr lang="en-US" dirty="0"/>
              <a:t>It is a </a:t>
            </a:r>
            <a:r>
              <a:rPr lang="en-US" b="1" dirty="0"/>
              <a:t>request response protocol</a:t>
            </a:r>
            <a:r>
              <a:rPr lang="en-US" dirty="0"/>
              <a:t>.</a:t>
            </a:r>
          </a:p>
          <a:p>
            <a:pPr marL="457200" indent="-457200">
              <a:buFont typeface="+mj-lt"/>
              <a:buAutoNum type="arabicPeriod"/>
            </a:pPr>
            <a:r>
              <a:rPr lang="en-US" dirty="0"/>
              <a:t>It uses the reliable TCP connections by default on TCP </a:t>
            </a:r>
            <a:r>
              <a:rPr lang="en-US" b="1" dirty="0"/>
              <a:t>port 80</a:t>
            </a:r>
            <a:r>
              <a:rPr lang="en-US" dirty="0"/>
              <a:t>.</a:t>
            </a:r>
          </a:p>
          <a:p>
            <a:pPr marL="457200" indent="-457200">
              <a:buFont typeface="+mj-lt"/>
              <a:buAutoNum type="arabicPeriod"/>
            </a:pPr>
            <a:r>
              <a:rPr lang="en-US" dirty="0"/>
              <a:t>It is </a:t>
            </a:r>
            <a:r>
              <a:rPr lang="en-US" b="1" dirty="0"/>
              <a:t>stateless </a:t>
            </a:r>
            <a:r>
              <a:rPr lang="en-US" dirty="0"/>
              <a:t>means each request is considered as the new request. In other words, server doesn't recognize the user by default.</a:t>
            </a:r>
          </a:p>
          <a:p>
            <a:pPr marL="457200" indent="-45720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a:p>
        </p:txBody>
      </p:sp>
    </p:spTree>
    <p:custDataLst>
      <p:tags r:id="rId1"/>
    </p:custDataLst>
    <p:extLst>
      <p:ext uri="{BB962C8B-B14F-4D97-AF65-F5344CB8AC3E}">
        <p14:creationId xmlns:p14="http://schemas.microsoft.com/office/powerpoint/2010/main" val="166325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F72E30-64DA-46CF-A925-CB6F1E705C14}"/>
              </a:ext>
            </a:extLst>
          </p:cNvPr>
          <p:cNvSpPr>
            <a:spLocks noGrp="1"/>
          </p:cNvSpPr>
          <p:nvPr>
            <p:ph type="title"/>
          </p:nvPr>
        </p:nvSpPr>
        <p:spPr/>
        <p:txBody>
          <a:bodyPr/>
          <a:lstStyle/>
          <a:p>
            <a:r>
              <a:rPr lang="en-US" b="1" dirty="0"/>
              <a:t>The Basic Features of HTTP</a:t>
            </a:r>
            <a:endParaRPr lang="en-IN" dirty="0"/>
          </a:p>
        </p:txBody>
      </p:sp>
      <p:sp>
        <p:nvSpPr>
          <p:cNvPr id="3" name="Content Placeholder 2">
            <a:extLst>
              <a:ext uri="{FF2B5EF4-FFF2-40B4-BE49-F238E27FC236}">
                <a16:creationId xmlns:a16="http://schemas.microsoft.com/office/drawing/2014/main" xmlns="" id="{FF8C630F-197B-438B-A142-AE8E92206DB1}"/>
              </a:ext>
            </a:extLst>
          </p:cNvPr>
          <p:cNvSpPr>
            <a:spLocks noGrp="1"/>
          </p:cNvSpPr>
          <p:nvPr>
            <p:ph idx="1"/>
          </p:nvPr>
        </p:nvSpPr>
        <p:spPr/>
        <p:txBody>
          <a:bodyPr/>
          <a:lstStyle/>
          <a:p>
            <a:r>
              <a:rPr lang="en-US" b="1" dirty="0"/>
              <a:t>HTTP is media independent:</a:t>
            </a:r>
            <a:r>
              <a:rPr lang="en-US" dirty="0"/>
              <a:t> It specifies that any type of media content can be sent by HTTP as long as both the server and the client can handle the data content.</a:t>
            </a:r>
          </a:p>
          <a:p>
            <a:r>
              <a:rPr lang="en-US" b="1" dirty="0"/>
              <a:t>HTTP is connectionless:</a:t>
            </a:r>
            <a:r>
              <a:rPr lang="en-US" dirty="0"/>
              <a:t> It is a connectionless approach in which HTTP client i.e., a browser initiates the HTTP request and after the request is sent the client disconnects from server and waits for the response.</a:t>
            </a:r>
          </a:p>
          <a:p>
            <a:r>
              <a:rPr lang="en-US" b="1" dirty="0"/>
              <a:t>HTTP is stateless:</a:t>
            </a:r>
            <a:r>
              <a:rPr lang="en-US" dirty="0"/>
              <a:t> The client and server are aware of each other during a current request only. Afterwards, both of them forget each other. Due to the stateless nature of protocol, neither the client nor the server can retain the information about different request across the web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a:p>
        </p:txBody>
      </p:sp>
    </p:spTree>
    <p:custDataLst>
      <p:tags r:id="rId1"/>
    </p:custDataLst>
    <p:extLst>
      <p:ext uri="{BB962C8B-B14F-4D97-AF65-F5344CB8AC3E}">
        <p14:creationId xmlns:p14="http://schemas.microsoft.com/office/powerpoint/2010/main" val="2977444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66ED9-413D-4DAE-901A-C33E6AC395AC}"/>
              </a:ext>
            </a:extLst>
          </p:cNvPr>
          <p:cNvSpPr>
            <a:spLocks noGrp="1"/>
          </p:cNvSpPr>
          <p:nvPr>
            <p:ph type="title"/>
          </p:nvPr>
        </p:nvSpPr>
        <p:spPr/>
        <p:txBody>
          <a:bodyPr>
            <a:normAutofit/>
          </a:bodyPr>
          <a:lstStyle/>
          <a:p>
            <a:r>
              <a:rPr lang="en-US" b="1" dirty="0"/>
              <a:t>The Basic Architecture of HTTP (Hyper Text Transfer Protocol):</a:t>
            </a:r>
            <a:endParaRPr lang="en-IN" dirty="0"/>
          </a:p>
        </p:txBody>
      </p:sp>
      <p:sp>
        <p:nvSpPr>
          <p:cNvPr id="3" name="Content Placeholder 2">
            <a:extLst>
              <a:ext uri="{FF2B5EF4-FFF2-40B4-BE49-F238E27FC236}">
                <a16:creationId xmlns:a16="http://schemas.microsoft.com/office/drawing/2014/main" xmlns="" id="{CB066C80-3118-4DB8-9D0E-4223114DFB3D}"/>
              </a:ext>
            </a:extLst>
          </p:cNvPr>
          <p:cNvSpPr>
            <a:spLocks noGrp="1"/>
          </p:cNvSpPr>
          <p:nvPr>
            <p:ph idx="1"/>
          </p:nvPr>
        </p:nvSpPr>
        <p:spPr>
          <a:xfrm>
            <a:off x="2519680" y="800705"/>
            <a:ext cx="4998720" cy="4023360"/>
          </a:xfrm>
        </p:spPr>
        <p:txBody>
          <a:bodyPr/>
          <a:lstStyle/>
          <a:p>
            <a:pPr algn="just"/>
            <a:r>
              <a:rPr lang="en-US" dirty="0"/>
              <a:t>HTTP is request/response protocol which is based on client/server based architecture. </a:t>
            </a:r>
          </a:p>
          <a:p>
            <a:pPr algn="just"/>
            <a:r>
              <a:rPr lang="en-US" dirty="0"/>
              <a:t>In this protocol, web browser, search engines, etc. behave as HTTP clients and the Web server like Servlet behaves as a server</a:t>
            </a:r>
            <a:endParaRPr lang="en-IN" dirty="0"/>
          </a:p>
        </p:txBody>
      </p:sp>
      <p:pic>
        <p:nvPicPr>
          <p:cNvPr id="1026" name="Picture 2" descr="Servlet HTTP5">
            <a:extLst>
              <a:ext uri="{FF2B5EF4-FFF2-40B4-BE49-F238E27FC236}">
                <a16:creationId xmlns:a16="http://schemas.microsoft.com/office/drawing/2014/main" xmlns="" id="{80B23009-BAD8-44B8-930B-EB36945D3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833" y="648787"/>
            <a:ext cx="3952875" cy="45434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a:p>
        </p:txBody>
      </p:sp>
    </p:spTree>
    <p:custDataLst>
      <p:tags r:id="rId1"/>
    </p:custDataLst>
    <p:extLst>
      <p:ext uri="{BB962C8B-B14F-4D97-AF65-F5344CB8AC3E}">
        <p14:creationId xmlns:p14="http://schemas.microsoft.com/office/powerpoint/2010/main" val="1278195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AA0F7-5768-44A4-92FD-4081893ECB2B}"/>
              </a:ext>
            </a:extLst>
          </p:cNvPr>
          <p:cNvSpPr>
            <a:spLocks noGrp="1"/>
          </p:cNvSpPr>
          <p:nvPr>
            <p:ph type="title"/>
          </p:nvPr>
        </p:nvSpPr>
        <p:spPr/>
        <p:txBody>
          <a:bodyPr/>
          <a:lstStyle/>
          <a:p>
            <a:r>
              <a:rPr lang="en-IN" dirty="0"/>
              <a:t>HTTP Requests : Get vs Post</a:t>
            </a:r>
          </a:p>
        </p:txBody>
      </p:sp>
      <p:graphicFrame>
        <p:nvGraphicFramePr>
          <p:cNvPr id="4" name="Table 3">
            <a:extLst>
              <a:ext uri="{FF2B5EF4-FFF2-40B4-BE49-F238E27FC236}">
                <a16:creationId xmlns:a16="http://schemas.microsoft.com/office/drawing/2014/main" xmlns="" id="{64A3409B-FE8D-4755-AB66-3D7C6C74C344}"/>
              </a:ext>
            </a:extLst>
          </p:cNvPr>
          <p:cNvGraphicFramePr>
            <a:graphicFrameLocks noGrp="1"/>
          </p:cNvGraphicFramePr>
          <p:nvPr>
            <p:extLst>
              <p:ext uri="{D42A27DB-BD31-4B8C-83A1-F6EECF244321}">
                <p14:modId xmlns:p14="http://schemas.microsoft.com/office/powerpoint/2010/main" val="4258142608"/>
              </p:ext>
            </p:extLst>
          </p:nvPr>
        </p:nvGraphicFramePr>
        <p:xfrm>
          <a:off x="2554514" y="537029"/>
          <a:ext cx="9013372" cy="5762171"/>
        </p:xfrm>
        <a:graphic>
          <a:graphicData uri="http://schemas.openxmlformats.org/drawingml/2006/table">
            <a:tbl>
              <a:tblPr>
                <a:tableStyleId>{3C2FFA5D-87B4-456A-9821-1D502468CF0F}</a:tableStyleId>
              </a:tblPr>
              <a:tblGrid>
                <a:gridCol w="4506686">
                  <a:extLst>
                    <a:ext uri="{9D8B030D-6E8A-4147-A177-3AD203B41FA5}">
                      <a16:colId xmlns:a16="http://schemas.microsoft.com/office/drawing/2014/main" xmlns="" val="2121080118"/>
                    </a:ext>
                  </a:extLst>
                </a:gridCol>
                <a:gridCol w="4506686">
                  <a:extLst>
                    <a:ext uri="{9D8B030D-6E8A-4147-A177-3AD203B41FA5}">
                      <a16:colId xmlns:a16="http://schemas.microsoft.com/office/drawing/2014/main" xmlns="" val="2280304160"/>
                    </a:ext>
                  </a:extLst>
                </a:gridCol>
              </a:tblGrid>
              <a:tr h="571360">
                <a:tc>
                  <a:txBody>
                    <a:bodyPr/>
                    <a:lstStyle/>
                    <a:p>
                      <a:pPr algn="l" fontAlgn="t"/>
                      <a:r>
                        <a:rPr lang="en-IN" sz="2800" b="1" dirty="0">
                          <a:effectLst/>
                        </a:rPr>
                        <a:t>GET</a:t>
                      </a:r>
                      <a:endParaRPr lang="en-IN" sz="2800" b="1" dirty="0">
                        <a:solidFill>
                          <a:srgbClr val="000000"/>
                        </a:solidFill>
                        <a:effectLst/>
                        <a:latin typeface="times new roman" panose="02020603050405020304" pitchFamily="18" charset="0"/>
                      </a:endParaRPr>
                    </a:p>
                  </a:txBody>
                  <a:tcPr marL="47738" marR="47738" marT="47738" marB="47738"/>
                </a:tc>
                <a:tc>
                  <a:txBody>
                    <a:bodyPr/>
                    <a:lstStyle/>
                    <a:p>
                      <a:pPr algn="l" fontAlgn="t"/>
                      <a:r>
                        <a:rPr lang="en-IN" sz="2800" b="1" dirty="0">
                          <a:effectLst/>
                        </a:rPr>
                        <a:t>POST</a:t>
                      </a:r>
                      <a:endParaRPr lang="en-IN" sz="2800" b="1" dirty="0">
                        <a:solidFill>
                          <a:srgbClr val="000000"/>
                        </a:solidFill>
                        <a:effectLst/>
                        <a:latin typeface="times new roman" panose="02020603050405020304" pitchFamily="18" charset="0"/>
                      </a:endParaRPr>
                    </a:p>
                  </a:txBody>
                  <a:tcPr marL="47738" marR="47738" marT="47738" marB="47738"/>
                </a:tc>
                <a:extLst>
                  <a:ext uri="{0D108BD9-81ED-4DB2-BD59-A6C34878D82A}">
                    <a16:rowId xmlns:a16="http://schemas.microsoft.com/office/drawing/2014/main" xmlns="" val="198113638"/>
                  </a:ext>
                </a:extLst>
              </a:tr>
              <a:tr h="1670425">
                <a:tc>
                  <a:txBody>
                    <a:bodyPr/>
                    <a:lstStyle/>
                    <a:p>
                      <a:pPr algn="just" fontAlgn="t"/>
                      <a:r>
                        <a:rPr lang="en-US" sz="2400" dirty="0" smtClean="0">
                          <a:effectLst/>
                        </a:rPr>
                        <a:t>I</a:t>
                      </a:r>
                      <a:r>
                        <a:rPr lang="en-US" sz="2400" baseline="0" dirty="0" smtClean="0">
                          <a:effectLst/>
                        </a:rPr>
                        <a:t>n </a:t>
                      </a:r>
                      <a:r>
                        <a:rPr lang="en-US" sz="2400" dirty="0" smtClean="0">
                          <a:effectLst/>
                        </a:rPr>
                        <a:t>case </a:t>
                      </a:r>
                      <a:r>
                        <a:rPr lang="en-US" sz="2400" dirty="0">
                          <a:effectLst/>
                        </a:rPr>
                        <a:t>of Get request, only </a:t>
                      </a:r>
                      <a:r>
                        <a:rPr lang="en-US" sz="2400" b="1" dirty="0">
                          <a:effectLst/>
                        </a:rPr>
                        <a:t>limited amount of data can be sent </a:t>
                      </a:r>
                      <a:r>
                        <a:rPr lang="en-US" sz="2400" dirty="0">
                          <a:effectLst/>
                        </a:rPr>
                        <a:t>because data is sent in header.</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In case of post request, </a:t>
                      </a:r>
                      <a:r>
                        <a:rPr lang="en-US" sz="2400" b="1" dirty="0">
                          <a:effectLst/>
                        </a:rPr>
                        <a:t>large amount of data can be sent </a:t>
                      </a:r>
                      <a:r>
                        <a:rPr lang="en-US" sz="2400" dirty="0">
                          <a:effectLst/>
                        </a:rPr>
                        <a:t>because data is sent in body.</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a16="http://schemas.microsoft.com/office/drawing/2014/main" xmlns="" val="548941632"/>
                  </a:ext>
                </a:extLst>
              </a:tr>
              <a:tr h="1460076">
                <a:tc>
                  <a:txBody>
                    <a:bodyPr/>
                    <a:lstStyle/>
                    <a:p>
                      <a:pPr algn="just" fontAlgn="t"/>
                      <a:r>
                        <a:rPr lang="en-US" sz="2400" dirty="0" smtClean="0">
                          <a:effectLst/>
                        </a:rPr>
                        <a:t>Get </a:t>
                      </a:r>
                      <a:r>
                        <a:rPr lang="en-US" sz="2400" dirty="0">
                          <a:effectLst/>
                        </a:rPr>
                        <a:t>request is </a:t>
                      </a:r>
                      <a:r>
                        <a:rPr lang="en-US" sz="2400" b="1" dirty="0">
                          <a:effectLst/>
                        </a:rPr>
                        <a:t>not secured</a:t>
                      </a:r>
                      <a:r>
                        <a:rPr lang="en-US" sz="2400" dirty="0">
                          <a:effectLst/>
                        </a:rPr>
                        <a:t> because data is exposed in URL bar.</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is </a:t>
                      </a:r>
                      <a:r>
                        <a:rPr lang="en-US" sz="2400" b="1" dirty="0">
                          <a:effectLst/>
                        </a:rPr>
                        <a:t>secured</a:t>
                      </a:r>
                      <a:r>
                        <a:rPr lang="en-US" sz="2400" dirty="0">
                          <a:effectLst/>
                        </a:rPr>
                        <a:t> because data is not exposed in URL bar.</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a16="http://schemas.microsoft.com/office/drawing/2014/main" xmlns="" val="1357003202"/>
                  </a:ext>
                </a:extLst>
              </a:tr>
              <a:tr h="870034">
                <a:tc>
                  <a:txBody>
                    <a:bodyPr/>
                    <a:lstStyle/>
                    <a:p>
                      <a:pPr algn="just" fontAlgn="t"/>
                      <a:r>
                        <a:rPr lang="en-US" sz="2400" dirty="0" smtClean="0">
                          <a:effectLst/>
                        </a:rPr>
                        <a:t>Get </a:t>
                      </a:r>
                      <a:r>
                        <a:rPr lang="en-US" sz="2400" dirty="0">
                          <a:effectLst/>
                        </a:rPr>
                        <a:t>request</a:t>
                      </a:r>
                      <a:r>
                        <a:rPr lang="en-US" sz="2400" b="1" dirty="0">
                          <a:effectLst/>
                        </a:rPr>
                        <a:t> can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a:t>
                      </a:r>
                      <a:r>
                        <a:rPr lang="en-US" sz="2400" b="1" dirty="0">
                          <a:effectLst/>
                        </a:rPr>
                        <a:t>cannot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a16="http://schemas.microsoft.com/office/drawing/2014/main" xmlns="" val="4126723987"/>
                  </a:ext>
                </a:extLst>
              </a:tr>
              <a:tr h="1190276">
                <a:tc>
                  <a:txBody>
                    <a:bodyPr/>
                    <a:lstStyle/>
                    <a:p>
                      <a:pPr algn="just" fontAlgn="t"/>
                      <a:r>
                        <a:rPr lang="en-US" sz="2400" dirty="0" smtClean="0">
                          <a:effectLst/>
                        </a:rPr>
                        <a:t>Get </a:t>
                      </a:r>
                      <a:r>
                        <a:rPr lang="en-US" sz="2400" dirty="0">
                          <a:effectLst/>
                        </a:rPr>
                        <a:t>request is </a:t>
                      </a:r>
                      <a:r>
                        <a:rPr lang="en-US" sz="2400" b="1" dirty="0">
                          <a:effectLst/>
                        </a:rPr>
                        <a:t>more efficient</a:t>
                      </a:r>
                      <a:r>
                        <a:rPr lang="en-US" sz="2400" dirty="0">
                          <a:effectLst/>
                        </a:rPr>
                        <a:t> and used more than Post.</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is</a:t>
                      </a:r>
                      <a:r>
                        <a:rPr lang="en-US" sz="2400" b="1" dirty="0">
                          <a:effectLst/>
                        </a:rPr>
                        <a:t> less efficient</a:t>
                      </a:r>
                      <a:r>
                        <a:rPr lang="en-US" sz="2400" dirty="0">
                          <a:effectLst/>
                        </a:rPr>
                        <a:t> and used less than get.</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a16="http://schemas.microsoft.com/office/drawing/2014/main" xmlns="" val="3706519161"/>
                  </a:ext>
                </a:extLst>
              </a:tr>
            </a:tbl>
          </a:graphicData>
        </a:graphic>
      </p:graphicFrame>
      <p:sp>
        <p:nvSpPr>
          <p:cNvPr id="3" name="Slide Number Placeholder 2"/>
          <p:cNvSpPr>
            <a:spLocks noGrp="1"/>
          </p:cNvSpPr>
          <p:nvPr>
            <p:ph type="sldNum" sz="quarter" idx="12"/>
          </p:nvPr>
        </p:nvSpPr>
        <p:spPr/>
        <p:txBody>
          <a:bodyPr/>
          <a:lstStyle/>
          <a:p>
            <a:fld id="{9C11CE39-2868-44A2-A0C6-827D458F7A8B}" type="slidenum">
              <a:rPr lang="en-IN" smtClean="0"/>
              <a:pPr/>
              <a:t>18</a:t>
            </a:fld>
            <a:endParaRPr lang="en-IN"/>
          </a:p>
        </p:txBody>
      </p:sp>
    </p:spTree>
    <p:custDataLst>
      <p:tags r:id="rId1"/>
    </p:custDataLst>
    <p:extLst>
      <p:ext uri="{BB962C8B-B14F-4D97-AF65-F5344CB8AC3E}">
        <p14:creationId xmlns:p14="http://schemas.microsoft.com/office/powerpoint/2010/main" val="1469267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REQUEST PROCESSING IN WEB APPLICATION </a:t>
            </a:r>
          </a:p>
        </p:txBody>
      </p:sp>
      <p:sp>
        <p:nvSpPr>
          <p:cNvPr id="3" name="Slide Number Placeholder 2"/>
          <p:cNvSpPr>
            <a:spLocks noGrp="1"/>
          </p:cNvSpPr>
          <p:nvPr>
            <p:ph type="sldNum" sz="quarter" idx="12"/>
          </p:nvPr>
        </p:nvSpPr>
        <p:spPr/>
        <p:txBody>
          <a:bodyPr/>
          <a:lstStyle/>
          <a:p>
            <a:fld id="{9C11CE39-2868-44A2-A0C6-827D458F7A8B}" type="slidenum">
              <a:rPr lang="en-IN" smtClean="0"/>
              <a:pPr/>
              <a:t>19</a:t>
            </a:fld>
            <a:endParaRPr lang="en-I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993605"/>
            <a:ext cx="9073348" cy="45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2060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lstStyle/>
          <a:p>
            <a:r>
              <a:rPr lang="en-IN" dirty="0"/>
              <a:t>J2EE Architecture </a:t>
            </a:r>
            <a:r>
              <a:rPr lang="en-IN" dirty="0" smtClean="0"/>
              <a:t>Types</a:t>
            </a:r>
          </a:p>
          <a:p>
            <a:r>
              <a:rPr lang="en-IN" dirty="0" smtClean="0"/>
              <a:t>J2EE Containers</a:t>
            </a:r>
          </a:p>
          <a:p>
            <a:r>
              <a:rPr lang="en-IN" dirty="0" smtClean="0"/>
              <a:t>Types </a:t>
            </a:r>
            <a:r>
              <a:rPr lang="en-IN" dirty="0"/>
              <a:t>of Servers in </a:t>
            </a:r>
            <a:r>
              <a:rPr lang="en-IN" dirty="0" smtClean="0"/>
              <a:t>J2EE </a:t>
            </a:r>
            <a:r>
              <a:rPr lang="en-US" dirty="0" smtClean="0"/>
              <a:t>Application</a:t>
            </a:r>
          </a:p>
          <a:p>
            <a:r>
              <a:rPr lang="en-US" dirty="0" smtClean="0"/>
              <a:t>HTTP </a:t>
            </a:r>
            <a:r>
              <a:rPr lang="en-US" dirty="0"/>
              <a:t>Protocols and </a:t>
            </a:r>
            <a:r>
              <a:rPr lang="en-US" dirty="0" smtClean="0"/>
              <a:t>API</a:t>
            </a:r>
          </a:p>
          <a:p>
            <a:r>
              <a:rPr lang="en-US" dirty="0" smtClean="0"/>
              <a:t>Request </a:t>
            </a:r>
            <a:r>
              <a:rPr lang="en-US" dirty="0"/>
              <a:t>Processing in </a:t>
            </a:r>
            <a:r>
              <a:rPr lang="en-US" dirty="0" smtClean="0"/>
              <a:t>Web Application</a:t>
            </a:r>
          </a:p>
          <a:p>
            <a:r>
              <a:rPr lang="en-US" dirty="0" smtClean="0"/>
              <a:t>Web </a:t>
            </a:r>
            <a:r>
              <a:rPr lang="en-US" dirty="0"/>
              <a:t>Application </a:t>
            </a:r>
            <a:r>
              <a:rPr lang="en-US" dirty="0" smtClean="0"/>
              <a:t>Structure</a:t>
            </a:r>
          </a:p>
          <a:p>
            <a:r>
              <a:rPr lang="en-US" dirty="0" smtClean="0"/>
              <a:t>Web Containers</a:t>
            </a:r>
          </a:p>
          <a:p>
            <a:r>
              <a:rPr lang="en-US" dirty="0" smtClean="0"/>
              <a:t>Web </a:t>
            </a:r>
            <a:r>
              <a:rPr lang="en-IN" dirty="0" smtClean="0"/>
              <a:t>Architecture Models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516309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D9EBD5-1BAA-42E6-80F6-FEC346D38DC9}"/>
              </a:ext>
            </a:extLst>
          </p:cNvPr>
          <p:cNvSpPr>
            <a:spLocks noGrp="1"/>
          </p:cNvSpPr>
          <p:nvPr>
            <p:ph idx="1"/>
          </p:nvPr>
        </p:nvSpPr>
        <p:spPr/>
        <p:txBody>
          <a:bodyPr/>
          <a:lstStyle/>
          <a:p>
            <a:pPr marL="457200" indent="-457200">
              <a:buFont typeface="+mj-lt"/>
              <a:buAutoNum type="arabicPeriod"/>
            </a:pPr>
            <a:r>
              <a:rPr lang="en-IN" dirty="0"/>
              <a:t>When a client make a request for some servlet, he/she actually uses the Web browser in which request is written as a URL.</a:t>
            </a:r>
          </a:p>
          <a:p>
            <a:pPr marL="457200" indent="-457200">
              <a:buFont typeface="+mj-lt"/>
              <a:buAutoNum type="arabicPeriod"/>
            </a:pPr>
            <a:r>
              <a:rPr lang="en-IN" dirty="0"/>
              <a:t>The web browser then sends this request to Web server. The web server first finds the requested servlet.</a:t>
            </a:r>
          </a:p>
          <a:p>
            <a:pPr marL="457200" indent="-457200">
              <a:buFont typeface="+mj-lt"/>
              <a:buAutoNum type="arabicPeriod"/>
            </a:pPr>
            <a:r>
              <a:rPr lang="en-IN" dirty="0"/>
              <a:t>The obtained servlet gathers the relevant information in order to satisfy the client’s request and builds a web page accordingly.</a:t>
            </a:r>
          </a:p>
          <a:p>
            <a:pPr marL="457200" indent="-457200">
              <a:buFont typeface="+mj-lt"/>
              <a:buAutoNum type="arabicPeriod"/>
            </a:pPr>
            <a:r>
              <a:rPr lang="en-IN" dirty="0"/>
              <a:t>This web page is then displayed to the client. Thus request made by client gets satisfied by the servlet.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20</a:t>
            </a:fld>
            <a:endParaRPr lang="en-IN"/>
          </a:p>
        </p:txBody>
      </p:sp>
      <p:sp>
        <p:nvSpPr>
          <p:cNvPr id="5" name="Title 4"/>
          <p:cNvSpPr>
            <a:spLocks noGrp="1"/>
          </p:cNvSpPr>
          <p:nvPr>
            <p:ph type="title"/>
          </p:nvPr>
        </p:nvSpPr>
        <p:spPr/>
        <p:txBody>
          <a:bodyPr>
            <a:normAutofit/>
          </a:bodyPr>
          <a:lstStyle/>
          <a:p>
            <a:r>
              <a:rPr lang="en-IN" sz="2400" dirty="0"/>
              <a:t>REQUEST PROCESSING IN WEB APPLICATION </a:t>
            </a:r>
          </a:p>
        </p:txBody>
      </p:sp>
    </p:spTree>
    <p:custDataLst>
      <p:tags r:id="rId1"/>
    </p:custDataLst>
    <p:extLst>
      <p:ext uri="{BB962C8B-B14F-4D97-AF65-F5344CB8AC3E}">
        <p14:creationId xmlns:p14="http://schemas.microsoft.com/office/powerpoint/2010/main" val="398836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APPLICATION STRUCTURE</a:t>
            </a:r>
          </a:p>
        </p:txBody>
      </p:sp>
      <p:sp>
        <p:nvSpPr>
          <p:cNvPr id="3" name="Content Placeholder 2"/>
          <p:cNvSpPr>
            <a:spLocks noGrp="1"/>
          </p:cNvSpPr>
          <p:nvPr>
            <p:ph idx="1"/>
          </p:nvPr>
        </p:nvSpPr>
        <p:spPr>
          <a:xfrm>
            <a:off x="2504049" y="196948"/>
            <a:ext cx="9172136" cy="3300995"/>
          </a:xfrm>
        </p:spPr>
        <p:txBody>
          <a:bodyPr anchor="t"/>
          <a:lstStyle/>
          <a:p>
            <a:r>
              <a:rPr lang="en-US" dirty="0"/>
              <a:t>The directory structure of JSP based web application.</a:t>
            </a:r>
          </a:p>
          <a:p>
            <a:r>
              <a:rPr lang="en-US" dirty="0"/>
              <a:t>It contains the </a:t>
            </a:r>
            <a:r>
              <a:rPr lang="en-US" dirty="0" err="1"/>
              <a:t>jsp</a:t>
            </a:r>
            <a:r>
              <a:rPr lang="en-US" dirty="0"/>
              <a:t> page outside the WEB-INF folder or in any directory.</a:t>
            </a:r>
            <a:endParaRPr lang="en-IN" dirty="0"/>
          </a:p>
        </p:txBody>
      </p:sp>
      <p:pic>
        <p:nvPicPr>
          <p:cNvPr id="3074" name="Picture 2" descr="directory structure of jsp">
            <a:extLst>
              <a:ext uri="{FF2B5EF4-FFF2-40B4-BE49-F238E27FC236}">
                <a16:creationId xmlns:a16="http://schemas.microsoft.com/office/drawing/2014/main" xmlns="" id="{75F2CCE4-8BE4-45F3-BB54-05947BAB7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364" y="1439485"/>
            <a:ext cx="5533722" cy="52652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a:p>
        </p:txBody>
      </p:sp>
    </p:spTree>
    <p:custDataLst>
      <p:tags r:id="rId1"/>
    </p:custDataLst>
    <p:extLst>
      <p:ext uri="{BB962C8B-B14F-4D97-AF65-F5344CB8AC3E}">
        <p14:creationId xmlns:p14="http://schemas.microsoft.com/office/powerpoint/2010/main" val="3059423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CONTAINERS</a:t>
            </a:r>
          </a:p>
        </p:txBody>
      </p:sp>
      <p:sp>
        <p:nvSpPr>
          <p:cNvPr id="3" name="Content Placeholder 2"/>
          <p:cNvSpPr>
            <a:spLocks noGrp="1"/>
          </p:cNvSpPr>
          <p:nvPr>
            <p:ph idx="1"/>
          </p:nvPr>
        </p:nvSpPr>
        <p:spPr/>
        <p:txBody>
          <a:bodyPr/>
          <a:lstStyle/>
          <a:p>
            <a:r>
              <a:rPr lang="en-US" dirty="0"/>
              <a:t>A Web application runs within a Web container of a Web server. </a:t>
            </a:r>
          </a:p>
          <a:p>
            <a:r>
              <a:rPr lang="en-US" dirty="0"/>
              <a:t>The Web container provides the runtime environment.</a:t>
            </a:r>
          </a:p>
          <a:p>
            <a:r>
              <a:rPr lang="en-US" dirty="0"/>
              <a:t>Some Web servers may also provide additional services such as security and concurrency control. A Web server may work with an EJB server to provide some of those services. </a:t>
            </a:r>
          </a:p>
          <a:p>
            <a:r>
              <a:rPr lang="en-US" dirty="0"/>
              <a:t>A Web server, however, does not need to be located on the same machine.</a:t>
            </a:r>
          </a:p>
          <a:p>
            <a:r>
              <a:rPr lang="en-US" dirty="0"/>
              <a:t>Web applications are composed of web components and other data such as HTML pages. These components typically execute in a web server and may respond to HTTP requests from web clients.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a:p>
        </p:txBody>
      </p:sp>
    </p:spTree>
    <p:custDataLst>
      <p:tags r:id="rId1"/>
    </p:custDataLst>
    <p:extLst>
      <p:ext uri="{BB962C8B-B14F-4D97-AF65-F5344CB8AC3E}">
        <p14:creationId xmlns:p14="http://schemas.microsoft.com/office/powerpoint/2010/main" val="2123643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0F009-7DDF-40BA-94EF-BBEA715F456A}"/>
              </a:ext>
            </a:extLst>
          </p:cNvPr>
          <p:cNvSpPr>
            <a:spLocks noGrp="1"/>
          </p:cNvSpPr>
          <p:nvPr>
            <p:ph type="title"/>
          </p:nvPr>
        </p:nvSpPr>
        <p:spPr/>
        <p:txBody>
          <a:bodyPr/>
          <a:lstStyle/>
          <a:p>
            <a:r>
              <a:rPr lang="en-IN" dirty="0"/>
              <a:t>WEB ARCHITECTURE MODELS</a:t>
            </a:r>
          </a:p>
        </p:txBody>
      </p:sp>
      <p:sp>
        <p:nvSpPr>
          <p:cNvPr id="3" name="Content Placeholder 2">
            <a:extLst>
              <a:ext uri="{FF2B5EF4-FFF2-40B4-BE49-F238E27FC236}">
                <a16:creationId xmlns:a16="http://schemas.microsoft.com/office/drawing/2014/main" xmlns="" id="{133209E5-6D61-4C92-9875-B82FB46580F1}"/>
              </a:ext>
            </a:extLst>
          </p:cNvPr>
          <p:cNvSpPr>
            <a:spLocks noGrp="1"/>
          </p:cNvSpPr>
          <p:nvPr>
            <p:ph idx="1"/>
          </p:nvPr>
        </p:nvSpPr>
        <p:spPr/>
        <p:txBody>
          <a:bodyPr/>
          <a:lstStyle/>
          <a:p>
            <a:r>
              <a:rPr lang="en-US" dirty="0"/>
              <a:t>Before developing the web applications, we need to have idea about design models. There are two types of programming models</a:t>
            </a:r>
          </a:p>
          <a:p>
            <a:pPr marL="457200" indent="-457200">
              <a:buFont typeface="+mj-lt"/>
              <a:buAutoNum type="arabicPeriod"/>
            </a:pPr>
            <a:r>
              <a:rPr lang="en-IN" dirty="0"/>
              <a:t>Model 1 Architecture</a:t>
            </a:r>
          </a:p>
          <a:p>
            <a:pPr marL="457200" indent="-457200">
              <a:buFont typeface="+mj-lt"/>
              <a:buAutoNum type="arabicPeriod"/>
            </a:pPr>
            <a:r>
              <a:rPr lang="en-IN" dirty="0"/>
              <a:t>Model 2 (MVC) Architecture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a:p>
        </p:txBody>
      </p:sp>
    </p:spTree>
    <p:custDataLst>
      <p:tags r:id="rId1"/>
    </p:custDataLst>
    <p:extLst>
      <p:ext uri="{BB962C8B-B14F-4D97-AF65-F5344CB8AC3E}">
        <p14:creationId xmlns:p14="http://schemas.microsoft.com/office/powerpoint/2010/main" val="1395465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EEC13-BCA7-4432-97C8-5C0FBDF05D46}"/>
              </a:ext>
            </a:extLst>
          </p:cNvPr>
          <p:cNvSpPr>
            <a:spLocks noGrp="1"/>
          </p:cNvSpPr>
          <p:nvPr>
            <p:ph type="title"/>
          </p:nvPr>
        </p:nvSpPr>
        <p:spPr/>
        <p:txBody>
          <a:bodyPr/>
          <a:lstStyle/>
          <a:p>
            <a:r>
              <a:rPr lang="en-IN" dirty="0"/>
              <a:t>Model 1 Architecture</a:t>
            </a:r>
          </a:p>
        </p:txBody>
      </p:sp>
      <p:sp>
        <p:nvSpPr>
          <p:cNvPr id="3" name="Content Placeholder 2">
            <a:extLst>
              <a:ext uri="{FF2B5EF4-FFF2-40B4-BE49-F238E27FC236}">
                <a16:creationId xmlns:a16="http://schemas.microsoft.com/office/drawing/2014/main" xmlns="" id="{39FCD023-7525-40FC-A2FD-6527E4F96F0D}"/>
              </a:ext>
            </a:extLst>
          </p:cNvPr>
          <p:cNvSpPr>
            <a:spLocks noGrp="1"/>
          </p:cNvSpPr>
          <p:nvPr>
            <p:ph idx="1"/>
          </p:nvPr>
        </p:nvSpPr>
        <p:spPr>
          <a:xfrm>
            <a:off x="2505165" y="246742"/>
            <a:ext cx="9048206" cy="5384801"/>
          </a:xfrm>
        </p:spPr>
        <p:txBody>
          <a:bodyPr>
            <a:normAutofit/>
          </a:bodyPr>
          <a:lstStyle/>
          <a:p>
            <a:r>
              <a:rPr lang="en-US" dirty="0"/>
              <a:t>As you can see in the figure, there is picture which show the flow of the model1 architecture.</a:t>
            </a:r>
          </a:p>
          <a:p>
            <a:r>
              <a:rPr lang="en-US" dirty="0"/>
              <a:t>Browser sends request for the JSP page</a:t>
            </a:r>
          </a:p>
          <a:p>
            <a:r>
              <a:rPr lang="en-US" dirty="0"/>
              <a:t>JSP accesses Java Bean and invokes business logic</a:t>
            </a:r>
          </a:p>
          <a:p>
            <a:r>
              <a:rPr lang="en-US" dirty="0"/>
              <a:t>Java Bean connects to the database and get/save data</a:t>
            </a:r>
          </a:p>
          <a:p>
            <a:r>
              <a:rPr lang="en-US" dirty="0"/>
              <a:t>Response is sent to the browser which is generated by JSP</a:t>
            </a:r>
          </a:p>
          <a:p>
            <a:endParaRPr lang="en-IN" dirty="0"/>
          </a:p>
        </p:txBody>
      </p:sp>
      <p:pic>
        <p:nvPicPr>
          <p:cNvPr id="4098" name="Picture 2" descr="model 1 architecture">
            <a:extLst>
              <a:ext uri="{FF2B5EF4-FFF2-40B4-BE49-F238E27FC236}">
                <a16:creationId xmlns:a16="http://schemas.microsoft.com/office/drawing/2014/main" xmlns="" id="{44D1247C-D710-475A-8313-D9DDD7277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585" y="4588102"/>
            <a:ext cx="6405958" cy="21748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417477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56716C-CF2D-4821-B03C-49E2DBCA6C72}"/>
              </a:ext>
            </a:extLst>
          </p:cNvPr>
          <p:cNvSpPr>
            <a:spLocks noGrp="1"/>
          </p:cNvSpPr>
          <p:nvPr>
            <p:ph type="title"/>
          </p:nvPr>
        </p:nvSpPr>
        <p:spPr/>
        <p:txBody>
          <a:bodyPr/>
          <a:lstStyle/>
          <a:p>
            <a:r>
              <a:rPr lang="en-IN" dirty="0"/>
              <a:t>Model 2 (MVC) Architecture</a:t>
            </a:r>
          </a:p>
        </p:txBody>
      </p:sp>
      <p:pic>
        <p:nvPicPr>
          <p:cNvPr id="5124" name="Picture 4" descr="mvc architecture">
            <a:extLst>
              <a:ext uri="{FF2B5EF4-FFF2-40B4-BE49-F238E27FC236}">
                <a16:creationId xmlns:a16="http://schemas.microsoft.com/office/drawing/2014/main" xmlns="" id="{113D347F-515D-4328-9F96-200D4A955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614" y="4116552"/>
            <a:ext cx="4876702" cy="27414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a:p>
        </p:txBody>
      </p:sp>
      <p:sp>
        <p:nvSpPr>
          <p:cNvPr id="7" name="Content Placeholder 2">
            <a:extLst>
              <a:ext uri="{FF2B5EF4-FFF2-40B4-BE49-F238E27FC236}">
                <a16:creationId xmlns:a16="http://schemas.microsoft.com/office/drawing/2014/main" xmlns="" id="{E90C6C36-A9CA-429D-9B35-CA916104B100}"/>
              </a:ext>
            </a:extLst>
          </p:cNvPr>
          <p:cNvSpPr>
            <a:spLocks noGrp="1"/>
          </p:cNvSpPr>
          <p:nvPr>
            <p:ph idx="1"/>
          </p:nvPr>
        </p:nvSpPr>
        <p:spPr/>
        <p:txBody>
          <a:bodyPr anchor="t">
            <a:normAutofit/>
          </a:bodyPr>
          <a:lstStyle/>
          <a:p>
            <a:r>
              <a:rPr lang="en-US" dirty="0"/>
              <a:t>Model 2 is based on the MVC (Model View Controller) design pattern. The MVC design pattern consists of three modules model, view and controller.</a:t>
            </a:r>
          </a:p>
          <a:p>
            <a:r>
              <a:rPr lang="en-US" b="1" dirty="0"/>
              <a:t>Model</a:t>
            </a:r>
            <a:r>
              <a:rPr lang="en-US" dirty="0"/>
              <a:t> The model represents the state (data) and business logic of the application.</a:t>
            </a:r>
          </a:p>
          <a:p>
            <a:r>
              <a:rPr lang="en-US" b="1" dirty="0"/>
              <a:t>View</a:t>
            </a:r>
            <a:r>
              <a:rPr lang="en-US" dirty="0"/>
              <a:t> The view module is responsible to display data i.e. it represents the presentation.</a:t>
            </a:r>
          </a:p>
          <a:p>
            <a:r>
              <a:rPr lang="en-US" b="1" dirty="0"/>
              <a:t>Controller</a:t>
            </a:r>
            <a:r>
              <a:rPr lang="en-US" dirty="0"/>
              <a:t> The controller module acts as an interface between view and model. It intercepts all the requests i.e. receives input and commands to Model / View to change accordingly.</a:t>
            </a:r>
          </a:p>
          <a:p>
            <a:endParaRPr lang="en-IN" dirty="0"/>
          </a:p>
        </p:txBody>
      </p:sp>
    </p:spTree>
    <p:custDataLst>
      <p:tags r:id="rId1"/>
    </p:custDataLst>
    <p:extLst>
      <p:ext uri="{BB962C8B-B14F-4D97-AF65-F5344CB8AC3E}">
        <p14:creationId xmlns:p14="http://schemas.microsoft.com/office/powerpoint/2010/main" val="49962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a:t>JAVA PLATFORM</a:t>
            </a:r>
          </a:p>
          <a:p>
            <a:pPr marL="457200" indent="-457200">
              <a:buFont typeface="+mj-lt"/>
              <a:buAutoNum type="arabicPeriod"/>
            </a:pPr>
            <a:r>
              <a:rPr lang="en-IN" dirty="0"/>
              <a:t>J2EE ARCHITECTURE TYPES</a:t>
            </a:r>
          </a:p>
          <a:p>
            <a:pPr marL="457200" indent="-457200">
              <a:buFont typeface="+mj-lt"/>
              <a:buAutoNum type="arabicPeriod"/>
            </a:pPr>
            <a:r>
              <a:rPr lang="en-IN" dirty="0"/>
              <a:t>EXPLORE JAVA EE CONTAINERS</a:t>
            </a:r>
          </a:p>
          <a:p>
            <a:pPr marL="457200" indent="-457200">
              <a:buFont typeface="+mj-lt"/>
              <a:buAutoNum type="arabicPeriod"/>
            </a:pPr>
            <a:r>
              <a:rPr lang="en-IN" dirty="0"/>
              <a:t>TYPES OF SERVERS IN J2EE APPLICATION </a:t>
            </a:r>
          </a:p>
          <a:p>
            <a:pPr marL="457200" indent="-457200">
              <a:buFont typeface="+mj-lt"/>
              <a:buAutoNum type="arabicPeriod"/>
            </a:pPr>
            <a:r>
              <a:rPr lang="en-IN" dirty="0"/>
              <a:t>HTTP PROTOCOLS AND API</a:t>
            </a:r>
          </a:p>
          <a:p>
            <a:pPr marL="457200" indent="-457200">
              <a:buFont typeface="+mj-lt"/>
              <a:buAutoNum type="arabicPeriod"/>
            </a:pPr>
            <a:r>
              <a:rPr lang="en-IN" dirty="0"/>
              <a:t>REQUEST PROCESSING IN WEB APPLICATION </a:t>
            </a:r>
          </a:p>
          <a:p>
            <a:pPr marL="457200" indent="-457200">
              <a:buFont typeface="+mj-lt"/>
              <a:buAutoNum type="arabicPeriod"/>
            </a:pPr>
            <a:r>
              <a:rPr lang="en-IN" dirty="0"/>
              <a:t>WEB APPLICATION STRUCTURE</a:t>
            </a:r>
          </a:p>
          <a:p>
            <a:pPr marL="457200" indent="-457200">
              <a:buFont typeface="+mj-lt"/>
              <a:buAutoNum type="arabicPeriod"/>
            </a:pPr>
            <a:r>
              <a:rPr lang="en-IN" dirty="0"/>
              <a:t>WEB CONTAINERS AND WEB ARCHITECTURE MODELS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776538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t>
            </a:r>
            <a:r>
              <a:rPr lang="en-IN" dirty="0"/>
              <a:t>PLATFORM</a:t>
            </a:r>
          </a:p>
        </p:txBody>
      </p:sp>
      <p:sp>
        <p:nvSpPr>
          <p:cNvPr id="3" name="Content Placeholder 2"/>
          <p:cNvSpPr>
            <a:spLocks noGrp="1"/>
          </p:cNvSpPr>
          <p:nvPr>
            <p:ph idx="1"/>
          </p:nvPr>
        </p:nvSpPr>
        <p:spPr/>
        <p:txBody>
          <a:bodyPr/>
          <a:lstStyle/>
          <a:p>
            <a:pPr algn="just"/>
            <a:r>
              <a:rPr lang="en-US" dirty="0"/>
              <a:t>The </a:t>
            </a:r>
            <a:r>
              <a:rPr lang="en-US" b="1" dirty="0"/>
              <a:t>Java platform</a:t>
            </a:r>
            <a:r>
              <a:rPr lang="en-US" dirty="0"/>
              <a:t> is the name given to the computing platform from </a:t>
            </a:r>
            <a:r>
              <a:rPr lang="en-US" b="1" dirty="0"/>
              <a:t>Oracle</a:t>
            </a:r>
            <a:r>
              <a:rPr lang="en-US" dirty="0"/>
              <a:t> that helps users to </a:t>
            </a:r>
            <a:r>
              <a:rPr lang="en-US" i="1" dirty="0"/>
              <a:t>run</a:t>
            </a:r>
            <a:r>
              <a:rPr lang="en-US" dirty="0"/>
              <a:t> and </a:t>
            </a:r>
            <a:r>
              <a:rPr lang="en-US" i="1" dirty="0"/>
              <a:t>develop</a:t>
            </a:r>
            <a:r>
              <a:rPr lang="en-US" dirty="0"/>
              <a:t> Java applications. </a:t>
            </a:r>
          </a:p>
          <a:p>
            <a:pPr algn="just"/>
            <a:r>
              <a:rPr lang="en-US" dirty="0"/>
              <a:t>The </a:t>
            </a:r>
            <a:r>
              <a:rPr lang="en-US" b="1" dirty="0"/>
              <a:t>platform does not just enable a user to run and develop a Java application</a:t>
            </a:r>
            <a:r>
              <a:rPr lang="en-US" dirty="0"/>
              <a:t>, </a:t>
            </a:r>
            <a:r>
              <a:rPr lang="en-US" b="1" dirty="0"/>
              <a:t>but also features a wide variety of tools </a:t>
            </a:r>
            <a:r>
              <a:rPr lang="en-US" dirty="0"/>
              <a:t>that can help developers work efficiently with the Java programming language.</a:t>
            </a:r>
          </a:p>
          <a:p>
            <a:pPr algn="just"/>
            <a:r>
              <a:rPr lang="en-US" dirty="0"/>
              <a:t>The platform consists of two essential pieces of software:</a:t>
            </a:r>
          </a:p>
          <a:p>
            <a:pPr marL="457200" indent="-457200" algn="just">
              <a:buFont typeface="+mj-lt"/>
              <a:buAutoNum type="arabicPeriod"/>
            </a:pPr>
            <a:r>
              <a:rPr lang="en-US" dirty="0"/>
              <a:t>The </a:t>
            </a:r>
            <a:r>
              <a:rPr lang="en-US" b="1" dirty="0"/>
              <a:t>Java Runtime Environment (JRE)</a:t>
            </a:r>
            <a:r>
              <a:rPr lang="en-US" dirty="0"/>
              <a:t>, which is </a:t>
            </a:r>
            <a:r>
              <a:rPr lang="en-US" b="1" dirty="0"/>
              <a:t>needed to </a:t>
            </a:r>
            <a:r>
              <a:rPr lang="en-US" b="1" i="1" dirty="0"/>
              <a:t>run</a:t>
            </a:r>
            <a:r>
              <a:rPr lang="en-US" b="1" dirty="0"/>
              <a:t> </a:t>
            </a:r>
            <a:r>
              <a:rPr lang="en-US" dirty="0"/>
              <a:t>Java applications,</a:t>
            </a:r>
          </a:p>
          <a:p>
            <a:pPr marL="457200" indent="-457200" algn="just">
              <a:buFont typeface="+mj-lt"/>
              <a:buAutoNum type="arabicPeriod"/>
            </a:pPr>
            <a:r>
              <a:rPr lang="en-US" dirty="0"/>
              <a:t>The </a:t>
            </a:r>
            <a:r>
              <a:rPr lang="en-US" b="1" dirty="0"/>
              <a:t>Java Development Kit (JDK)</a:t>
            </a:r>
            <a:r>
              <a:rPr lang="en-US" dirty="0"/>
              <a:t>, which is </a:t>
            </a:r>
            <a:r>
              <a:rPr lang="en-US" b="1" dirty="0"/>
              <a:t>needed to </a:t>
            </a:r>
            <a:r>
              <a:rPr lang="en-US" b="1" i="1" dirty="0"/>
              <a:t>develop</a:t>
            </a:r>
            <a:r>
              <a:rPr lang="en-US" b="1" dirty="0"/>
              <a:t> </a:t>
            </a:r>
            <a:r>
              <a:rPr lang="en-US" dirty="0"/>
              <a:t>those Java applications . If you have installed the JDK, you should know that it comes equipped with a JRE as well.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a:p>
        </p:txBody>
      </p:sp>
    </p:spTree>
    <p:custDataLst>
      <p:tags r:id="rId1"/>
    </p:custDataLst>
    <p:extLst>
      <p:ext uri="{BB962C8B-B14F-4D97-AF65-F5344CB8AC3E}">
        <p14:creationId xmlns:p14="http://schemas.microsoft.com/office/powerpoint/2010/main" val="78106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JRE</a:t>
            </a:r>
            <a:endParaRPr lang="en-IN" dirty="0"/>
          </a:p>
        </p:txBody>
      </p:sp>
      <p:sp>
        <p:nvSpPr>
          <p:cNvPr id="3" name="Content Placeholder 2"/>
          <p:cNvSpPr>
            <a:spLocks noGrp="1"/>
          </p:cNvSpPr>
          <p:nvPr>
            <p:ph idx="1"/>
          </p:nvPr>
        </p:nvSpPr>
        <p:spPr/>
        <p:txBody>
          <a:bodyPr/>
          <a:lstStyle/>
          <a:p>
            <a:r>
              <a:rPr lang="en-US" dirty="0"/>
              <a:t>The Java Runtime Environment (JRE) is a </a:t>
            </a:r>
            <a:r>
              <a:rPr lang="en-US" b="1" dirty="0"/>
              <a:t>set of software tools</a:t>
            </a:r>
            <a:r>
              <a:rPr lang="en-US" dirty="0"/>
              <a:t> for development of Java applications. </a:t>
            </a:r>
            <a:r>
              <a:rPr lang="en-US" b="1" dirty="0"/>
              <a:t>It combines the Java Virtual Machine (JVM), platform core classes and supporting libraries</a:t>
            </a:r>
            <a:r>
              <a:rPr lang="en-US" dirty="0"/>
              <a:t>.</a:t>
            </a:r>
            <a:br>
              <a:rPr lang="en-US" dirty="0"/>
            </a:br>
            <a:r>
              <a:rPr lang="en-US" dirty="0"/>
              <a:t/>
            </a:r>
            <a:br>
              <a:rPr lang="en-US" dirty="0"/>
            </a:br>
            <a:r>
              <a:rPr lang="en-US" b="1" dirty="0"/>
              <a:t>JRE is part of the Java Development Kit (JDK),</a:t>
            </a:r>
            <a:r>
              <a:rPr lang="en-US" dirty="0"/>
              <a:t> but can be downloaded separately. </a:t>
            </a:r>
          </a:p>
          <a:p>
            <a:r>
              <a:rPr lang="en-US" b="1" dirty="0"/>
              <a:t>JRE </a:t>
            </a:r>
            <a:r>
              <a:rPr lang="en-US" dirty="0"/>
              <a:t>was originally </a:t>
            </a:r>
            <a:r>
              <a:rPr lang="en-US" b="1" dirty="0"/>
              <a:t>developed by Sun Microsystems Inc</a:t>
            </a:r>
            <a:r>
              <a:rPr lang="en-US" dirty="0"/>
              <a:t>., a wholly-owned subsidiary of Oracle Corporation. </a:t>
            </a:r>
            <a:br>
              <a:rPr lang="en-US" dirty="0"/>
            </a:br>
            <a:r>
              <a:rPr lang="en-US" dirty="0"/>
              <a:t/>
            </a:r>
            <a:br>
              <a:rPr lang="en-US" dirty="0"/>
            </a:br>
            <a:r>
              <a:rPr lang="en-US" dirty="0"/>
              <a:t>Also known as </a:t>
            </a:r>
            <a:r>
              <a:rPr lang="en-US" b="1" dirty="0"/>
              <a:t>Java runtime</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530131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JDK</a:t>
            </a:r>
            <a:endParaRPr lang="en-IN" dirty="0"/>
          </a:p>
        </p:txBody>
      </p:sp>
      <p:sp>
        <p:nvSpPr>
          <p:cNvPr id="3" name="Content Placeholder 2"/>
          <p:cNvSpPr>
            <a:spLocks noGrp="1"/>
          </p:cNvSpPr>
          <p:nvPr>
            <p:ph idx="1"/>
          </p:nvPr>
        </p:nvSpPr>
        <p:spPr/>
        <p:txBody>
          <a:bodyPr/>
          <a:lstStyle/>
          <a:p>
            <a:r>
              <a:rPr lang="en-US" dirty="0"/>
              <a:t>The </a:t>
            </a:r>
            <a:r>
              <a:rPr lang="en-US" b="1" dirty="0"/>
              <a:t>Java Development Kit</a:t>
            </a:r>
            <a:r>
              <a:rPr lang="en-US" dirty="0"/>
              <a:t>(</a:t>
            </a:r>
            <a:r>
              <a:rPr lang="en-US" b="1" dirty="0"/>
              <a:t>JDK</a:t>
            </a:r>
            <a:r>
              <a:rPr lang="en-US" dirty="0"/>
              <a:t>) is an </a:t>
            </a:r>
            <a:r>
              <a:rPr lang="en-US" b="1" dirty="0"/>
              <a:t>implementation </a:t>
            </a:r>
            <a:r>
              <a:rPr lang="en-US" dirty="0"/>
              <a:t>of either one </a:t>
            </a:r>
            <a:r>
              <a:rPr lang="en-US" b="1" dirty="0"/>
              <a:t>of the Java Platform</a:t>
            </a:r>
            <a:r>
              <a:rPr lang="en-US" dirty="0"/>
              <a:t>, </a:t>
            </a:r>
            <a:r>
              <a:rPr lang="en-US" b="1" dirty="0"/>
              <a:t>Standard Edition</a:t>
            </a:r>
            <a:r>
              <a:rPr lang="en-US" dirty="0"/>
              <a:t>,</a:t>
            </a:r>
            <a:r>
              <a:rPr lang="en-US" b="1" dirty="0"/>
              <a:t> Java Platform</a:t>
            </a:r>
            <a:r>
              <a:rPr lang="en-US" dirty="0"/>
              <a:t>, </a:t>
            </a:r>
            <a:r>
              <a:rPr lang="en-US" b="1" dirty="0"/>
              <a:t>Enterprise Edition</a:t>
            </a:r>
            <a:r>
              <a:rPr lang="en-US" dirty="0"/>
              <a:t>, or Java Platform, </a:t>
            </a:r>
            <a:r>
              <a:rPr lang="en-US" b="1" dirty="0"/>
              <a:t>Micro Edition</a:t>
            </a:r>
            <a:r>
              <a:rPr lang="en-US" dirty="0"/>
              <a:t> platforms</a:t>
            </a:r>
            <a:r>
              <a:rPr lang="en-US" baseline="30000" dirty="0"/>
              <a:t> </a:t>
            </a:r>
            <a:r>
              <a:rPr lang="en-US" b="1" dirty="0"/>
              <a:t>released</a:t>
            </a:r>
            <a:r>
              <a:rPr lang="en-US" dirty="0"/>
              <a:t> by </a:t>
            </a:r>
            <a:r>
              <a:rPr lang="en-US" b="1" dirty="0"/>
              <a:t>Oracle Corporation</a:t>
            </a:r>
            <a:r>
              <a:rPr lang="en-US" dirty="0"/>
              <a:t> in the form of a binary product aimed at Java developers on </a:t>
            </a:r>
            <a:r>
              <a:rPr lang="en-US" b="1" dirty="0"/>
              <a:t>Solaris, Linux, macOS or Windows</a:t>
            </a:r>
            <a:r>
              <a:rPr lang="en-US" dirty="0"/>
              <a:t>. </a:t>
            </a:r>
          </a:p>
          <a:p>
            <a:r>
              <a:rPr lang="en-US" dirty="0"/>
              <a:t>The JDK includes a private JVM and a few other resources to finish the development of a Java Application. </a:t>
            </a:r>
          </a:p>
          <a:p>
            <a:r>
              <a:rPr lang="en-US" dirty="0"/>
              <a:t>Since the introduction of the Java platform, it has been by far the most widely used Software Development Kit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a:p>
        </p:txBody>
      </p:sp>
    </p:spTree>
    <p:custDataLst>
      <p:tags r:id="rId1"/>
    </p:custDataLst>
    <p:extLst>
      <p:ext uri="{BB962C8B-B14F-4D97-AF65-F5344CB8AC3E}">
        <p14:creationId xmlns:p14="http://schemas.microsoft.com/office/powerpoint/2010/main" val="2110897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JDK contents</a:t>
            </a:r>
          </a:p>
        </p:txBody>
      </p:sp>
      <p:sp>
        <p:nvSpPr>
          <p:cNvPr id="3" name="Content Placeholder 2"/>
          <p:cNvSpPr>
            <a:spLocks noGrp="1"/>
          </p:cNvSpPr>
          <p:nvPr>
            <p:ph idx="1"/>
          </p:nvPr>
        </p:nvSpPr>
        <p:spPr/>
        <p:txBody>
          <a:bodyPr/>
          <a:lstStyle/>
          <a:p>
            <a:pPr algn="just"/>
            <a:r>
              <a:rPr lang="en-US" b="1" dirty="0"/>
              <a:t>appletviewer</a:t>
            </a:r>
            <a:r>
              <a:rPr lang="en-US" dirty="0"/>
              <a:t> – this tool can be used to run and debug Java applets without a web browser</a:t>
            </a:r>
          </a:p>
          <a:p>
            <a:pPr algn="just"/>
            <a:r>
              <a:rPr lang="en-US" b="1" dirty="0" err="1"/>
              <a:t>extcheck</a:t>
            </a:r>
            <a:r>
              <a:rPr lang="en-US" dirty="0"/>
              <a:t> – a utility that </a:t>
            </a:r>
            <a:r>
              <a:rPr lang="en-US" b="1" dirty="0"/>
              <a:t>detects JAR </a:t>
            </a:r>
            <a:r>
              <a:rPr lang="en-US" dirty="0"/>
              <a:t>file conflicts</a:t>
            </a:r>
          </a:p>
          <a:p>
            <a:pPr algn="just"/>
            <a:r>
              <a:rPr lang="en-US" b="1" dirty="0"/>
              <a:t>java</a:t>
            </a:r>
            <a:r>
              <a:rPr lang="en-US" dirty="0"/>
              <a:t> – </a:t>
            </a:r>
            <a:r>
              <a:rPr lang="en-US" b="1" dirty="0"/>
              <a:t>the loader</a:t>
            </a:r>
            <a:r>
              <a:rPr lang="en-US" dirty="0"/>
              <a:t> for Java applications. This tool is an interpreter and can interpret the class files generated by the javac compiler. </a:t>
            </a:r>
          </a:p>
          <a:p>
            <a:pPr algn="just"/>
            <a:r>
              <a:rPr lang="en-IN" b="1" dirty="0"/>
              <a:t>javac</a:t>
            </a:r>
            <a:r>
              <a:rPr lang="en-IN" dirty="0"/>
              <a:t> – the Java compiler, which converts source code into Java bytecode</a:t>
            </a:r>
            <a:endParaRPr lang="en-IN" b="1" dirty="0"/>
          </a:p>
          <a:p>
            <a:pPr algn="just"/>
            <a:r>
              <a:rPr lang="en-IN" b="1" dirty="0"/>
              <a:t>javadoc</a:t>
            </a:r>
            <a:r>
              <a:rPr lang="en-IN" dirty="0"/>
              <a:t> – the documentation generator, which automatically generates documentation from source code comments</a:t>
            </a:r>
          </a:p>
          <a:p>
            <a:pPr algn="just"/>
            <a:r>
              <a:rPr lang="en-IN" b="1" dirty="0" err="1"/>
              <a:t>jdb</a:t>
            </a:r>
            <a:r>
              <a:rPr lang="en-IN" dirty="0"/>
              <a:t> – the debugger</a:t>
            </a:r>
          </a:p>
          <a:p>
            <a:pPr algn="just"/>
            <a:r>
              <a:rPr lang="en-US" b="1" dirty="0" err="1"/>
              <a:t>jstack</a:t>
            </a:r>
            <a:r>
              <a:rPr lang="en-US" dirty="0"/>
              <a:t> – utility that prints Java stack traces of Java threads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a:p>
        </p:txBody>
      </p:sp>
    </p:spTree>
    <p:custDataLst>
      <p:tags r:id="rId1"/>
    </p:custDataLst>
    <p:extLst>
      <p:ext uri="{BB962C8B-B14F-4D97-AF65-F5344CB8AC3E}">
        <p14:creationId xmlns:p14="http://schemas.microsoft.com/office/powerpoint/2010/main" val="228666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3 DIFFERENT JAVA PLATFORM EDITIONS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b="1" dirty="0"/>
              <a:t>Java 2 Platform, Standard Edition (J2SE) </a:t>
            </a:r>
            <a:r>
              <a:rPr lang="en-IN" dirty="0"/>
              <a:t>:- J2SE is used to develop </a:t>
            </a:r>
            <a:r>
              <a:rPr lang="en-IN" b="1" dirty="0"/>
              <a:t>stand alone / desktop </a:t>
            </a:r>
            <a:r>
              <a:rPr lang="en-IN" dirty="0"/>
              <a:t>portable java applications. </a:t>
            </a:r>
            <a:r>
              <a:rPr lang="en-IN" b="1" dirty="0"/>
              <a:t>J2SE consists of two components. Core component and desktop component</a:t>
            </a:r>
            <a:r>
              <a:rPr lang="en-IN" dirty="0"/>
              <a:t>. </a:t>
            </a:r>
            <a:r>
              <a:rPr lang="en-IN" b="1" dirty="0"/>
              <a:t>Core component</a:t>
            </a:r>
            <a:r>
              <a:rPr lang="en-IN" dirty="0"/>
              <a:t> </a:t>
            </a:r>
            <a:r>
              <a:rPr lang="en-IN" b="1" dirty="0"/>
              <a:t>provides back end functionality. Desktop component provides GUI functionality.</a:t>
            </a:r>
          </a:p>
          <a:p>
            <a:pPr marL="457200" indent="-457200">
              <a:buFont typeface="+mj-lt"/>
              <a:buAutoNum type="arabicPeriod"/>
            </a:pPr>
            <a:r>
              <a:rPr lang="en-IN" b="1" dirty="0"/>
              <a:t>Java 2 Platform, Enterprise Edition (J2EE) </a:t>
            </a:r>
            <a:r>
              <a:rPr lang="en-IN" dirty="0"/>
              <a:t>:- </a:t>
            </a:r>
            <a:r>
              <a:rPr lang="en-US" dirty="0"/>
              <a:t>J2EE is a platform to develop </a:t>
            </a:r>
            <a:r>
              <a:rPr lang="en-US" b="1" dirty="0"/>
              <a:t>multi-tier enterprise applications</a:t>
            </a:r>
            <a:r>
              <a:rPr lang="en-US" dirty="0"/>
              <a:t>. JEE includes Servlets API, Java Server Pages and Enterprise Java Beans. It was built on J2SE technology.</a:t>
            </a:r>
            <a:endParaRPr lang="en-IN" dirty="0"/>
          </a:p>
          <a:p>
            <a:pPr marL="457200" indent="-457200">
              <a:buFont typeface="+mj-lt"/>
              <a:buAutoNum type="arabicPeriod"/>
            </a:pPr>
            <a:r>
              <a:rPr lang="en-IN" b="1" dirty="0"/>
              <a:t>Java 2 Platform, </a:t>
            </a:r>
            <a:r>
              <a:rPr lang="en-IN" b="1" dirty="0" err="1"/>
              <a:t>MicroEdition</a:t>
            </a:r>
            <a:r>
              <a:rPr lang="en-IN" b="1" dirty="0"/>
              <a:t> (J2ME)</a:t>
            </a:r>
            <a:r>
              <a:rPr lang="en-IN" dirty="0"/>
              <a:t> :- </a:t>
            </a:r>
            <a:r>
              <a:rPr lang="en-US" dirty="0"/>
              <a:t>JME is the technology for </a:t>
            </a:r>
            <a:r>
              <a:rPr lang="en-US" b="1" dirty="0"/>
              <a:t>micro electronic devices like PDAs, Mobile phones </a:t>
            </a:r>
            <a:r>
              <a:rPr lang="en-US" dirty="0"/>
              <a:t>etc. JME supports the flexibility for user interfaces, provides the security and uses the built-in network protocols for networked applications. </a:t>
            </a:r>
            <a:r>
              <a:rPr lang="en-US"/>
              <a:t>J2ME </a:t>
            </a:r>
            <a:r>
              <a:rPr lang="en-US" dirty="0"/>
              <a:t>applications can be ported across different devices.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a:p>
        </p:txBody>
      </p:sp>
    </p:spTree>
    <p:custDataLst>
      <p:tags r:id="rId1"/>
    </p:custDataLst>
    <p:extLst>
      <p:ext uri="{BB962C8B-B14F-4D97-AF65-F5344CB8AC3E}">
        <p14:creationId xmlns:p14="http://schemas.microsoft.com/office/powerpoint/2010/main" val="270858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J2EE </a:t>
            </a:r>
            <a:r>
              <a:rPr lang="en-US" sz="2000" dirty="0"/>
              <a:t>ARCHITECTURE TIER</a:t>
            </a:r>
            <a:endParaRPr lang="en-IN" sz="2000" dirty="0"/>
          </a:p>
        </p:txBody>
      </p:sp>
      <p:sp>
        <p:nvSpPr>
          <p:cNvPr id="3" name="Content Placeholder 2"/>
          <p:cNvSpPr>
            <a:spLocks noGrp="1"/>
          </p:cNvSpPr>
          <p:nvPr>
            <p:ph idx="1"/>
          </p:nvPr>
        </p:nvSpPr>
        <p:spPr>
          <a:xfrm>
            <a:off x="2409371" y="130629"/>
            <a:ext cx="9274629" cy="6487885"/>
          </a:xfrm>
        </p:spPr>
        <p:txBody>
          <a:bodyPr>
            <a:normAutofit fontScale="85000" lnSpcReduction="10000"/>
          </a:bodyPr>
          <a:lstStyle/>
          <a:p>
            <a:pPr>
              <a:lnSpc>
                <a:spcPct val="120000"/>
              </a:lnSpc>
            </a:pPr>
            <a:r>
              <a:rPr lang="en-US" dirty="0" smtClean="0"/>
              <a:t>The following are the tiers in J2EE application</a:t>
            </a:r>
          </a:p>
          <a:p>
            <a:pPr marL="0" indent="0">
              <a:lnSpc>
                <a:spcPct val="120000"/>
              </a:lnSpc>
              <a:buNone/>
            </a:pPr>
            <a:r>
              <a:rPr lang="en-US" b="1" dirty="0" smtClean="0"/>
              <a:t>Client </a:t>
            </a:r>
            <a:r>
              <a:rPr lang="en-US" b="1" dirty="0"/>
              <a:t>Tier :</a:t>
            </a:r>
            <a:r>
              <a:rPr lang="en-US" dirty="0"/>
              <a:t> </a:t>
            </a:r>
            <a:br>
              <a:rPr lang="en-US" dirty="0"/>
            </a:br>
            <a:r>
              <a:rPr lang="en-US" dirty="0"/>
              <a:t>- The client tier includes the web components such as Servlets, JSP or standalone Java Desktop applications. </a:t>
            </a:r>
            <a:br>
              <a:rPr lang="en-US" dirty="0"/>
            </a:br>
            <a:r>
              <a:rPr lang="en-US" dirty="0"/>
              <a:t>- This tier provides dynamic interfaces to the middle tier.</a:t>
            </a:r>
            <a:br>
              <a:rPr lang="en-US" dirty="0"/>
            </a:br>
            <a:r>
              <a:rPr lang="en-US" b="1" dirty="0" smtClean="0"/>
              <a:t>Middle </a:t>
            </a:r>
            <a:r>
              <a:rPr lang="en-US" b="1" dirty="0"/>
              <a:t>Tier: </a:t>
            </a:r>
            <a:r>
              <a:rPr lang="en-US" dirty="0"/>
              <a:t/>
            </a:r>
            <a:br>
              <a:rPr lang="en-US" dirty="0"/>
            </a:br>
            <a:r>
              <a:rPr lang="en-US" dirty="0"/>
              <a:t>- This is also called as the server tier. </a:t>
            </a:r>
            <a:br>
              <a:rPr lang="en-US" dirty="0"/>
            </a:br>
            <a:r>
              <a:rPr lang="en-US" dirty="0"/>
              <a:t>- In the middle tier enterprise beans and web services encapsulate distributable business logic for the applications which are reusable. </a:t>
            </a:r>
            <a:br>
              <a:rPr lang="en-US" dirty="0"/>
            </a:br>
            <a:r>
              <a:rPr lang="en-US" dirty="0"/>
              <a:t>- The JEE application server contains the server-tier components which provides the platform for these web components for actions to be performed and data to be stored / persisted</a:t>
            </a:r>
            <a:r>
              <a:rPr lang="en-US" dirty="0" smtClean="0"/>
              <a:t>.</a:t>
            </a:r>
            <a:r>
              <a:rPr lang="en-US" dirty="0"/>
              <a:t/>
            </a:r>
            <a:br>
              <a:rPr lang="en-US" dirty="0"/>
            </a:br>
            <a:r>
              <a:rPr lang="en-US" b="1" dirty="0"/>
              <a:t>Enterprise data tier :</a:t>
            </a:r>
            <a:r>
              <a:rPr lang="en-US" dirty="0"/>
              <a:t> </a:t>
            </a:r>
            <a:br>
              <a:rPr lang="en-US" dirty="0"/>
            </a:br>
            <a:r>
              <a:rPr lang="en-US" dirty="0"/>
              <a:t>- The enterprise level data is stored / persisted preferably or typically in a relational database. </a:t>
            </a:r>
            <a:br>
              <a:rPr lang="en-US" dirty="0"/>
            </a:br>
            <a:r>
              <a:rPr lang="en-US" dirty="0"/>
              <a:t>- In this tier, the JEE applications comprises of components, containers and services. </a:t>
            </a:r>
            <a:br>
              <a:rPr lang="en-US" dirty="0"/>
            </a:br>
            <a:r>
              <a:rPr lang="en-US" dirty="0"/>
              <a:t>- All the web components (Servlets, JSP) provide dynamic requests and responses from a web page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30733720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2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845</TotalTime>
  <Words>1062</Words>
  <Application>Microsoft Office PowerPoint</Application>
  <PresentationFormat>Custom</PresentationFormat>
  <Paragraphs>173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Frame</vt:lpstr>
      <vt:lpstr>PowerPoint Presentation</vt:lpstr>
      <vt:lpstr>Outline</vt:lpstr>
      <vt:lpstr>INDEX</vt:lpstr>
      <vt:lpstr>JAVA PLATFORM</vt:lpstr>
      <vt:lpstr>JRE</vt:lpstr>
      <vt:lpstr>JDK</vt:lpstr>
      <vt:lpstr>JDK contents</vt:lpstr>
      <vt:lpstr>THE 3 DIFFERENT JAVA PLATFORM EDITIONS</vt:lpstr>
      <vt:lpstr>J2EE ARCHITECTURE TIER</vt:lpstr>
      <vt:lpstr>EXPLORE JAVA EE CONTAINERS</vt:lpstr>
      <vt:lpstr>APPLICATION SERVERS IN J2EE</vt:lpstr>
      <vt:lpstr>TYPES OF SERVERS</vt:lpstr>
      <vt:lpstr>TYPES OF SERVERS</vt:lpstr>
      <vt:lpstr>HTTP PROTOCOLS</vt:lpstr>
      <vt:lpstr>Characteristics of HTTP</vt:lpstr>
      <vt:lpstr>The Basic Features of HTTP</vt:lpstr>
      <vt:lpstr>The Basic Architecture of HTTP (Hyper Text Transfer Protocol):</vt:lpstr>
      <vt:lpstr>HTTP Requests : Get vs Post</vt:lpstr>
      <vt:lpstr>REQUEST PROCESSING IN WEB APPLICATION </vt:lpstr>
      <vt:lpstr>REQUEST PROCESSING IN WEB APPLICATION </vt:lpstr>
      <vt:lpstr>WEB APPLICATION STRUCTURE</vt:lpstr>
      <vt:lpstr>WEB CONTAINERS</vt:lpstr>
      <vt:lpstr>WEB ARCHITECTURE MODELS</vt:lpstr>
      <vt:lpstr>Model 1 Architecture</vt:lpstr>
      <vt:lpstr>Model 2 (MVC)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115</cp:revision>
  <dcterms:created xsi:type="dcterms:W3CDTF">2019-05-12T04:30:40Z</dcterms:created>
  <dcterms:modified xsi:type="dcterms:W3CDTF">2022-08-08T05:48:03Z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