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4"/>
  </p:handoutMasterIdLst>
  <p:sldIdLst>
    <p:sldId id="320" r:id="rId2"/>
    <p:sldId id="258" r:id="rId3"/>
    <p:sldId id="321" r:id="rId4"/>
    <p:sldId id="322" r:id="rId5"/>
    <p:sldId id="323" r:id="rId6"/>
    <p:sldId id="259" r:id="rId7"/>
    <p:sldId id="260" r:id="rId8"/>
    <p:sldId id="261" r:id="rId9"/>
    <p:sldId id="262" r:id="rId10"/>
    <p:sldId id="32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18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25" r:id="rId34"/>
    <p:sldId id="326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27" r:id="rId45"/>
    <p:sldId id="328" r:id="rId46"/>
    <p:sldId id="293" r:id="rId47"/>
    <p:sldId id="294" r:id="rId48"/>
    <p:sldId id="295" r:id="rId49"/>
    <p:sldId id="329" r:id="rId50"/>
    <p:sldId id="330" r:id="rId51"/>
    <p:sldId id="296" r:id="rId52"/>
    <p:sldId id="297" r:id="rId53"/>
    <p:sldId id="331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</p:sldIdLst>
  <p:sldSz cx="12192000" cy="6858000"/>
  <p:notesSz cx="6858000" cy="9144000"/>
  <p:custDataLst>
    <p:tags r:id="rId7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1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1088-6963-4E0E-A38A-0AE373C7200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86B-D790-4D2A-82E8-850972CD9138}" type="slidenum">
              <a:rPr lang="en-IN" smtClean="0"/>
              <a:t>‹#›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767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" y="1104187"/>
            <a:ext cx="9067799" cy="88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 smtClean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Advance Networking</a:t>
            </a:r>
            <a:endParaRPr lang="en-IN" sz="6600" b="1" dirty="0">
              <a:ln w="28575">
                <a:solidFill>
                  <a:srgbClr val="002060"/>
                </a:solidFill>
              </a:ln>
              <a:solidFill>
                <a:schemeClr val="accent1"/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4959" y="1720622"/>
            <a:ext cx="29870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Networking</a:t>
            </a:r>
            <a:endParaRPr lang="en-IN" sz="3200" dirty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pic>
        <p:nvPicPr>
          <p:cNvPr id="1026" name="Picture 2" descr="E:\01 JRA Marwadi\05 ODD Sem 2022-23\AJP 2022-23\Slides\S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8" y="2093658"/>
            <a:ext cx="8713531" cy="26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50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-28606" y="5044440"/>
            <a:ext cx="9204958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6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Socket programming is used for </a:t>
            </a:r>
            <a:r>
              <a:rPr lang="en-US" b="1" u="sng" dirty="0"/>
              <a:t>communication between the applications</a:t>
            </a:r>
            <a:r>
              <a:rPr lang="en-US" b="1" dirty="0"/>
              <a:t> </a:t>
            </a:r>
            <a:r>
              <a:rPr lang="en-US" dirty="0"/>
              <a:t>running on different JRE.</a:t>
            </a:r>
          </a:p>
          <a:p>
            <a:pPr algn="just"/>
            <a:r>
              <a:rPr lang="en-US" dirty="0"/>
              <a:t>Java Socket programming </a:t>
            </a:r>
            <a:r>
              <a:rPr lang="en-US" b="1" u="sng" dirty="0"/>
              <a:t>can be connection-oriented or connection-less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Socket and </a:t>
            </a:r>
            <a:r>
              <a:rPr lang="en-US" b="1" dirty="0" err="1"/>
              <a:t>ServerSocket</a:t>
            </a:r>
            <a:r>
              <a:rPr lang="en-US" b="1" dirty="0"/>
              <a:t> classes </a:t>
            </a:r>
            <a:r>
              <a:rPr lang="en-US" dirty="0"/>
              <a:t>are used for connection-oriented socket programming and </a:t>
            </a:r>
            <a:r>
              <a:rPr lang="en-US" b="1" dirty="0" err="1"/>
              <a:t>DatagramSocket</a:t>
            </a:r>
            <a:r>
              <a:rPr lang="en-US" b="1" dirty="0"/>
              <a:t> and </a:t>
            </a:r>
            <a:r>
              <a:rPr lang="en-US" b="1" dirty="0" err="1"/>
              <a:t>DatagramPacket</a:t>
            </a:r>
            <a:r>
              <a:rPr lang="en-US" b="1" dirty="0"/>
              <a:t> </a:t>
            </a:r>
            <a:r>
              <a:rPr lang="en-US" dirty="0"/>
              <a:t>classes are used for connection-less socket programming.</a:t>
            </a:r>
          </a:p>
          <a:p>
            <a:pPr algn="just"/>
            <a:r>
              <a:rPr lang="en-US" dirty="0"/>
              <a:t>The client in socket programming must know two information: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IP Address of Server, and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Domain name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Domain Name system</a:t>
            </a:r>
            <a:r>
              <a:rPr lang="en-US" dirty="0"/>
              <a:t> (DNS) associates various sorts of information with so-called domain names.</a:t>
            </a:r>
          </a:p>
          <a:p>
            <a:r>
              <a:rPr lang="en-US" dirty="0"/>
              <a:t>Most importantly, it serves as the "phone book" for the Internet by translating human-readable computer hostnames, e.g. </a:t>
            </a:r>
            <a:r>
              <a:rPr lang="en-US" i="1" dirty="0"/>
              <a:t>www.example.com</a:t>
            </a:r>
            <a:r>
              <a:rPr lang="en-US" dirty="0"/>
              <a:t>, into the IP addresses, e.g. </a:t>
            </a:r>
            <a:r>
              <a:rPr lang="en-US" i="1" dirty="0"/>
              <a:t>208.77.188.166</a:t>
            </a:r>
            <a:r>
              <a:rPr lang="en-US" dirty="0"/>
              <a:t>, that networking equipment needs to deliver information.</a:t>
            </a:r>
          </a:p>
          <a:p>
            <a:r>
              <a:rPr lang="en-US" dirty="0"/>
              <a:t>It also stores other information such as the list of mail exchange servers that accept email for a given domain.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 and UDP protocols use </a:t>
            </a:r>
            <a:r>
              <a:rPr lang="en-US" i="1" dirty="0" smtClean="0"/>
              <a:t>ports </a:t>
            </a:r>
            <a:r>
              <a:rPr lang="en-US" dirty="0" smtClean="0"/>
              <a:t>to map incoming data to a particular </a:t>
            </a:r>
            <a:r>
              <a:rPr lang="en-US" i="1" dirty="0" smtClean="0"/>
              <a:t>process</a:t>
            </a:r>
            <a:r>
              <a:rPr lang="en-US" dirty="0" smtClean="0"/>
              <a:t> running on a computer.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1066800" cy="1197764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914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10800000">
            <a:off x="8574881" y="614578"/>
            <a:ext cx="1371600" cy="86365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8240712" y="949754"/>
            <a:ext cx="2092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9143999" y="488950"/>
            <a:ext cx="69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TCP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TCP or UDP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port#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Packet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0820400" y="685800"/>
            <a:ext cx="1066800" cy="119776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285750" indent="-285750">
              <a:spcBef>
                <a:spcPct val="50000"/>
              </a:spcBef>
              <a:buFont typeface="Wingdings" pitchFamily="2" charset="2"/>
              <a:buNone/>
              <a:defRPr b="1"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Client</a:t>
            </a:r>
          </a:p>
          <a:p>
            <a:endParaRPr lang="en-US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02108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Port is represented by a positive (16-bit) integer value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ports have been reserved to support common/well known services: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ftp    21/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telnet 23/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smtp</a:t>
            </a:r>
            <a:r>
              <a:rPr lang="en-US" sz="2400" dirty="0" smtClean="0"/>
              <a:t> 25/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login 513/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User level process/services generally use port number value &gt;= 1024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Sockets provide an interface for programming networks at the transport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communication using Sockets is very much similar to performing file I/O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fact, socket handle is treated like file handle.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streams used in file I/O operation are also applicable to socket-based I/O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Socket-based communication is programming language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That means, a socket program written in Java language can also communicate to a program written in Java or non-Java socket program.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(program) runs on a specific computer and has a socket that is bound to a specific port. The server waits and listens to the socket for a client to make a connection request.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0" y="415925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91700" y="476885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7" name="AutoShape 7"/>
          <p:cNvCxnSpPr>
            <a:cxnSpLocks noChangeShapeType="1"/>
            <a:stCxn id="6" idx="1"/>
          </p:cNvCxnSpPr>
          <p:nvPr/>
        </p:nvCxnSpPr>
        <p:spPr bwMode="auto">
          <a:xfrm rot="10800000">
            <a:off x="8420100" y="459105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5600700" y="4794250"/>
            <a:ext cx="419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72300" y="4413250"/>
            <a:ext cx="2382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 request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>
            <a:off x="4764881" y="456326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everything goes well, the server accepts the connection. Upon acceptance, the server gets a new socket bounds to a different port. It needs a new socket (consequently a different port number) so that it can continue to listen to the original socket for connection requests while serving the connected client.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3962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8800" y="50038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6" name="AutoShape 6"/>
          <p:cNvCxnSpPr>
            <a:cxnSpLocks noChangeShapeType="1"/>
            <a:stCxn id="5" idx="1"/>
          </p:cNvCxnSpPr>
          <p:nvPr/>
        </p:nvCxnSpPr>
        <p:spPr bwMode="auto">
          <a:xfrm rot="10800000">
            <a:off x="8077200" y="48260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0" y="5334000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498181" y="436641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343400" y="5257800"/>
            <a:ext cx="4572000" cy="927100"/>
          </a:xfrm>
          <a:custGeom>
            <a:avLst/>
            <a:gdLst>
              <a:gd name="T0" fmla="*/ 0 w 3216"/>
              <a:gd name="T1" fmla="*/ 2147483647 h 728"/>
              <a:gd name="T2" fmla="*/ 2147483647 w 3216"/>
              <a:gd name="T3" fmla="*/ 2147483647 h 728"/>
              <a:gd name="T4" fmla="*/ 2147483647 w 3216"/>
              <a:gd name="T5" fmla="*/ 2147483647 h 728"/>
              <a:gd name="T6" fmla="*/ 2147483647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733800" y="5257800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37013" y="5259388"/>
            <a:ext cx="617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8801100" y="4991100"/>
            <a:ext cx="8382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connection-based protocol that provides a reliable flow of data between two computers. </a:t>
            </a:r>
          </a:p>
          <a:p>
            <a:r>
              <a:rPr lang="en-US" sz="2600" dirty="0" smtClean="0"/>
              <a:t>Provides a point-to-point channel for applications that require reliable communications. </a:t>
            </a:r>
          </a:p>
          <a:p>
            <a:pPr lvl="1"/>
            <a:r>
              <a:rPr lang="en-US" sz="2200" dirty="0" smtClean="0"/>
              <a:t>The Hypertext Transfer Protocol (HTTP), File Transfer Protocol (FTP), and Telnet are all examples of applications that require a reliable communication channel </a:t>
            </a:r>
          </a:p>
          <a:p>
            <a:r>
              <a:rPr lang="en-US" sz="2600" dirty="0" smtClean="0"/>
              <a:t>Guarantees that data sent from one end of the connection actually gets to the other end and in the same order it was sent. Otherwise, an error is reported.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protocol that sends independent packets of data, called datagrams, from one computer to another with no guarantees about arrival. UDP is not connection-based like TCP and is not reliable: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Sender does not wait for acknowledgements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order is not guaranteed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is not guaranteed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when speed is essential, even in cost of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streaming media, games, Internet telephony,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transmitted over the Internet is accompanied by addressing information that identifies the computer and the port for which it is destined.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computer is identified by its 32-bit IP address, which IP uses to deliver data to the right computer on the network. Ports are identified by a 16-bit number, which TCP and UDP use to deliver the data to the right application.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pPr lvl="1"/>
            <a:r>
              <a:rPr lang="en-US" dirty="0"/>
              <a:t>TCP, UDP, Ports, DNS, Client-Server Model</a:t>
            </a:r>
          </a:p>
          <a:p>
            <a:r>
              <a:rPr lang="en-US" dirty="0"/>
              <a:t>TCP/IP in Java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The java classes: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URLConnection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Datagrams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– Cont.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numbers range from 0 to 65,535 (16-bit)</a:t>
            </a:r>
          </a:p>
          <a:p>
            <a:pPr lvl="1"/>
            <a:r>
              <a:rPr lang="en-US" dirty="0" smtClean="0"/>
              <a:t>Ports 0 - 1023 are called </a:t>
            </a:r>
            <a:r>
              <a:rPr lang="en-US" i="1" dirty="0" smtClean="0"/>
              <a:t>well-known ports.</a:t>
            </a:r>
            <a:r>
              <a:rPr lang="en-US" dirty="0" smtClean="0"/>
              <a:t> They are reserved for use by well-known services:</a:t>
            </a:r>
          </a:p>
          <a:p>
            <a:pPr lvl="2"/>
            <a:r>
              <a:rPr lang="en-US" sz="2600" dirty="0" smtClean="0"/>
              <a:t>20, 21: FTP</a:t>
            </a:r>
          </a:p>
          <a:p>
            <a:pPr lvl="2"/>
            <a:r>
              <a:rPr lang="en-US" sz="2600" dirty="0" smtClean="0"/>
              <a:t>23: TELNET</a:t>
            </a:r>
          </a:p>
          <a:p>
            <a:pPr lvl="2"/>
            <a:r>
              <a:rPr lang="en-US" sz="2600" dirty="0" smtClean="0"/>
              <a:t>25: SMTP</a:t>
            </a:r>
          </a:p>
          <a:p>
            <a:pPr lvl="2"/>
            <a:r>
              <a:rPr lang="en-US" sz="2600" dirty="0" smtClean="0"/>
              <a:t>110: POP3</a:t>
            </a:r>
          </a:p>
          <a:p>
            <a:pPr lvl="2"/>
            <a:r>
              <a:rPr lang="en-US" sz="2600" dirty="0" smtClean="0"/>
              <a:t>80: HTTP</a:t>
            </a:r>
          </a:p>
        </p:txBody>
      </p:sp>
      <p:pic>
        <p:nvPicPr>
          <p:cNvPr id="5" name="Picture 5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0" y="2917846"/>
            <a:ext cx="46085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90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classes in java.net, Java programs can use TCP or UDP to communicate over the Internet.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Socket,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/>
              <a:t> classes all use TCP to communicate over the network.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dirty="0" smtClean="0"/>
              <a:t> classes are for use with UDP.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/>
              <a:t>URL class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in Java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TCP/IP from Java is straightforward. The main functionality is in the following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java.net.InetAddress</a:t>
            </a:r>
            <a:r>
              <a:rPr lang="en-US" dirty="0" smtClean="0"/>
              <a:t> : Represents an IP address (either IPv4 or IPv6) and has methods for performing DNS lookup (next slide).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java.net.Socket</a:t>
            </a:r>
            <a:r>
              <a:rPr lang="en-US" dirty="0" smtClean="0"/>
              <a:t> : Represents a TCP socket.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java.net.ServerSocket</a:t>
            </a:r>
            <a:r>
              <a:rPr lang="en-US" dirty="0" smtClean="0"/>
              <a:t> : Represents a server socket which is capable of waiting for requests from clients.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InetAddress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is used to encapsulate both the numerical IP address and the domain name for that address. </a:t>
            </a:r>
          </a:p>
          <a:p>
            <a:r>
              <a:rPr lang="en-IN" dirty="0" smtClean="0"/>
              <a:t>We interact with this class by using the name of an IP host, which is more convenient and understandable than its IP address.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hides the number inside.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getLocalHost</a:t>
            </a:r>
            <a:r>
              <a:rPr lang="en-IN" dirty="0" smtClean="0"/>
              <a:t>( 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/>
              <a:t>	</a:t>
            </a:r>
            <a:r>
              <a:rPr lang="en-IN" i="1" dirty="0" smtClean="0"/>
              <a:t>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getByName</a:t>
            </a:r>
            <a:r>
              <a:rPr lang="en-IN" dirty="0" smtClean="0"/>
              <a:t>(String 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[ ] </a:t>
            </a:r>
            <a:r>
              <a:rPr lang="en-IN" dirty="0" err="1" smtClean="0"/>
              <a:t>getAllByName</a:t>
            </a:r>
            <a:r>
              <a:rPr lang="en-IN" dirty="0" smtClean="0"/>
              <a:t>(String 	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2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13760" y="655320"/>
            <a:ext cx="8778240" cy="582168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InetAddressTest1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	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Address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SW[]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InetAddress.getAllByName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("www.yahoo.com");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SW.length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(SW[i]);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Methods</a:t>
            </a:r>
            <a:endParaRPr lang="en-IN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864108"/>
            <a:ext cx="85648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InetAddressTest2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		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Address.isMulticastAddress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multicast address");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1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 and Java Socket Classes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A socket is an endpoint of a two-way communication link between two programs running on the network.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socket is bound to a port number so that the TCP layer can identify the application that data destined to be sent.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Java’s </a:t>
            </a:r>
            <a:r>
              <a:rPr lang="en-US" dirty="0" err="1" smtClean="0"/>
              <a:t>.net</a:t>
            </a:r>
            <a:r>
              <a:rPr lang="en-US" dirty="0" smtClean="0"/>
              <a:t> package provides two classes: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 – for implementing a client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r>
              <a:rPr lang="en-US" dirty="0" smtClean="0"/>
              <a:t> – for implementing a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Sockets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352244" y="1076896"/>
            <a:ext cx="8305800" cy="5468085"/>
            <a:chOff x="0" y="1139825"/>
            <a:chExt cx="9144000" cy="632283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038" y="1139825"/>
              <a:ext cx="4595812" cy="20780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1025" y="4441825"/>
              <a:ext cx="4679950" cy="1874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81899" y="1237115"/>
              <a:ext cx="2646028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latin typeface="+mj-lt"/>
                </a:rPr>
                <a:t>ServerSocket</a:t>
              </a:r>
              <a:r>
                <a:rPr lang="en-US" sz="2400" dirty="0">
                  <a:latin typeface="+mj-lt"/>
                </a:rPr>
                <a:t>(1234)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30055" y="5791364"/>
              <a:ext cx="4124587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Socket(“128.250.25.158”, 1234)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468563" y="1854200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60000">
              <a:off x="4321175" y="18859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056313" y="4727575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60000">
              <a:off x="4575175" y="46926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9500" y="3548063"/>
              <a:ext cx="1547813" cy="15636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08425" y="3190875"/>
              <a:ext cx="2822575" cy="17684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89250" y="2509838"/>
              <a:ext cx="646113" cy="952500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75088" y="2476500"/>
              <a:ext cx="985837" cy="663575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914400" y="4624388"/>
              <a:ext cx="619125" cy="463550"/>
            </a:xfrm>
            <a:prstGeom prst="parallelogram">
              <a:avLst>
                <a:gd name="adj" fmla="val 33384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 rot="60000">
              <a:off x="952500" y="5202238"/>
              <a:ext cx="682625" cy="465137"/>
            </a:xfrm>
            <a:prstGeom prst="parallelogram">
              <a:avLst>
                <a:gd name="adj" fmla="val 366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6537" y="4605534"/>
              <a:ext cx="2661756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Output/write stream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86537" y="5200284"/>
              <a:ext cx="2364646" cy="46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Input/read stream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200400" y="2754313"/>
              <a:ext cx="1195388" cy="1193800"/>
            </a:xfrm>
            <a:prstGeom prst="star16">
              <a:avLst>
                <a:gd name="adj" fmla="val 37500"/>
              </a:avLst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319713" y="6253948"/>
              <a:ext cx="1100137" cy="495700"/>
            </a:xfrm>
            <a:prstGeom prst="line">
              <a:avLst/>
            </a:prstGeom>
            <a:ln w="38100">
              <a:solidFill>
                <a:srgbClr val="FF0000"/>
              </a:solidFill>
              <a:headEnd/>
              <a:tailEnd type="arrow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57968" y="6501761"/>
              <a:ext cx="5037018" cy="9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It can be </a:t>
              </a:r>
              <a:r>
                <a:rPr lang="en-US" sz="2400" dirty="0" err="1">
                  <a:latin typeface="+mj-lt"/>
                </a:rPr>
                <a:t>host_name</a:t>
              </a:r>
              <a:r>
                <a:rPr lang="en-US" sz="2400" dirty="0">
                  <a:latin typeface="+mj-lt"/>
                </a:rPr>
                <a:t> like </a:t>
              </a:r>
              <a:endParaRPr lang="en-US" sz="2400" dirty="0" smtClean="0">
                <a:latin typeface="+mj-lt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>
                  <a:latin typeface="+mj-lt"/>
                </a:rPr>
                <a:t>books.google.com</a:t>
              </a:r>
              <a:r>
                <a:rPr lang="en-US" sz="2400" dirty="0" smtClean="0">
                  <a:latin typeface="+mj-lt"/>
                </a:rPr>
                <a:t>” or “</a:t>
              </a:r>
              <a:r>
                <a:rPr lang="en-US" sz="2400" dirty="0" err="1" smtClean="0">
                  <a:latin typeface="+mj-lt"/>
                </a:rPr>
                <a:t>localhost</a:t>
              </a:r>
              <a:r>
                <a:rPr lang="en-US" sz="2400" dirty="0" smtClean="0">
                  <a:latin typeface="+mj-lt"/>
                </a:rPr>
                <a:t>”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7410450" y="4572000"/>
              <a:ext cx="1733550" cy="1143000"/>
              <a:chOff x="108" y="1968"/>
              <a:chExt cx="1092" cy="720"/>
            </a:xfrm>
          </p:grpSpPr>
          <p:graphicFrame>
            <p:nvGraphicFramePr>
              <p:cNvPr id="28" name="Object 25"/>
              <p:cNvGraphicFramePr>
                <a:graphicFrameLocks/>
              </p:cNvGraphicFramePr>
              <p:nvPr/>
            </p:nvGraphicFramePr>
            <p:xfrm>
              <a:off x="108" y="1968"/>
              <a:ext cx="109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8" name="Microsoft ClipArt Gallery" r:id="rId4" imgW="4006850" imgH="3192463" progId="MS_ClipArt_Gallery">
                      <p:embed/>
                    </p:oleObj>
                  </mc:Choice>
                  <mc:Fallback>
                    <p:oleObj name="Microsoft ClipArt Gallery" r:id="rId4" imgW="4006850" imgH="3192463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" y="1968"/>
                            <a:ext cx="109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7" y="2056"/>
                <a:ext cx="312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FFFF00"/>
                    </a:solidFill>
                    <a:latin typeface="Times New Roman" pitchFamily="18" charset="0"/>
                  </a:rPr>
                  <a:t>Client</a:t>
                </a:r>
              </a:p>
            </p:txBody>
          </p:sp>
        </p:grp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0" y="1143000"/>
              <a:ext cx="1981200" cy="1447800"/>
              <a:chOff x="0" y="720"/>
              <a:chExt cx="1248" cy="912"/>
            </a:xfrm>
          </p:grpSpPr>
          <p:graphicFrame>
            <p:nvGraphicFramePr>
              <p:cNvPr id="26" name="Object 24"/>
              <p:cNvGraphicFramePr>
                <a:graphicFrameLocks/>
              </p:cNvGraphicFramePr>
              <p:nvPr/>
            </p:nvGraphicFramePr>
            <p:xfrm>
              <a:off x="0" y="720"/>
              <a:ext cx="124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" name="Microsoft ClipArt Gallery" r:id="rId6" imgW="4183063" imgH="3216275" progId="MS_ClipArt_Gallery">
                      <p:embed/>
                    </p:oleObj>
                  </mc:Choice>
                  <mc:Fallback>
                    <p:oleObj name="Microsoft ClipArt Gallery" r:id="rId6" imgW="4183063" imgH="3216275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0"/>
                            <a:ext cx="124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15" y="864"/>
                <a:ext cx="4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 dirty="0">
                    <a:solidFill>
                      <a:srgbClr val="FFFF00"/>
                    </a:solidFill>
                    <a:latin typeface="+mj-lt"/>
                  </a:rPr>
                  <a:t>Server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73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Networking is a </a:t>
            </a:r>
            <a:r>
              <a:rPr lang="en-US" b="1" u="sng" dirty="0"/>
              <a:t>concept of connecting two or more computing devices </a:t>
            </a:r>
            <a:r>
              <a:rPr lang="en-US" dirty="0"/>
              <a:t>together so that we can share resources.</a:t>
            </a:r>
          </a:p>
          <a:p>
            <a:r>
              <a:rPr lang="en-US" dirty="0"/>
              <a:t>Java </a:t>
            </a:r>
            <a:r>
              <a:rPr lang="en-US" b="1" u="sng" dirty="0"/>
              <a:t>socket programming </a:t>
            </a:r>
            <a:r>
              <a:rPr lang="en-US" dirty="0"/>
              <a:t>provides facility to share data between different computing devices.</a:t>
            </a:r>
          </a:p>
          <a:p>
            <a:r>
              <a:rPr lang="en-IN" dirty="0"/>
              <a:t>Advantage of Java Networking : </a:t>
            </a:r>
            <a:r>
              <a:rPr lang="en-US" dirty="0"/>
              <a:t>Sharing resources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763000" cy="5120640"/>
          </a:xfrm>
        </p:spPr>
        <p:txBody>
          <a:bodyPr/>
          <a:lstStyle/>
          <a:p>
            <a:pPr>
              <a:defRPr/>
            </a:pPr>
            <a:r>
              <a:rPr lang="en-US" dirty="0"/>
              <a:t>Java wraps OS sockets (over TCP) by the objects of class </a:t>
            </a:r>
            <a:r>
              <a:rPr lang="en-US" dirty="0" err="1">
                <a:cs typeface="Courier New" pitchFamily="49" charset="0"/>
              </a:rPr>
              <a:t>java.net.Socket</a:t>
            </a:r>
            <a:endParaRPr lang="en-US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Socket(String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remoteHost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dirty="0"/>
              <a:t>Creates a TCP socket and connects it to the remote host on the remote port (hand shake)</a:t>
            </a:r>
          </a:p>
          <a:p>
            <a:pPr>
              <a:defRPr/>
            </a:pPr>
            <a:r>
              <a:rPr lang="en-US" dirty="0"/>
              <a:t>Write and read using streams: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getInputStream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getOutputStream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Socket(String </a:t>
            </a:r>
            <a:r>
              <a:rPr lang="en-US" i="1" dirty="0" err="1">
                <a:cs typeface="Courier New" pitchFamily="49" charset="0"/>
              </a:rPr>
              <a:t>remoteHost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>
                <a:cs typeface="Courier New" pitchFamily="49" charset="0"/>
              </a:rPr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</a:t>
            </a:r>
            <a:r>
              <a:rPr lang="en-US" dirty="0" err="1" smtClean="0">
                <a:cs typeface="Courier New" pitchFamily="49" charset="0"/>
              </a:rPr>
              <a:t>InetAddress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getInetAddress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getLocalPort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getInputStream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getOutputStream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void close( )</a:t>
            </a:r>
          </a:p>
          <a:p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class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0A22B6D8-9073-4E8C-972E-50F620F31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22733"/>
              </p:ext>
            </p:extLst>
          </p:nvPr>
        </p:nvGraphicFramePr>
        <p:xfrm>
          <a:off x="3550920" y="863600"/>
          <a:ext cx="7894320" cy="462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7160">
                  <a:extLst>
                    <a:ext uri="{9D8B030D-6E8A-4147-A177-3AD203B41FA5}">
                      <a16:colId xmlns:a16="http://schemas.microsoft.com/office/drawing/2014/main" xmlns="" val="4148119606"/>
                    </a:ext>
                  </a:extLst>
                </a:gridCol>
                <a:gridCol w="3947160">
                  <a:extLst>
                    <a:ext uri="{9D8B030D-6E8A-4147-A177-3AD203B41FA5}">
                      <a16:colId xmlns:a16="http://schemas.microsoft.com/office/drawing/2014/main" xmlns="" val="2229028685"/>
                    </a:ext>
                  </a:extLst>
                </a:gridCol>
              </a:tblGrid>
              <a:tr h="7811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494029403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1) public </a:t>
                      </a:r>
                      <a:r>
                        <a:rPr lang="en-IN" sz="2800" dirty="0" err="1">
                          <a:effectLst/>
                        </a:rPr>
                        <a:t>InputStream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getInputStream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InputStream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3295108235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2) public </a:t>
                      </a:r>
                      <a:r>
                        <a:rPr lang="en-IN" sz="2800" dirty="0" err="1">
                          <a:effectLst/>
                        </a:rPr>
                        <a:t>OutputStream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getOutputStream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OutputStream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4188004682"/>
                  </a:ext>
                </a:extLst>
              </a:tr>
              <a:tr h="114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3) public synchronized void close()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this socket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535505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socket is simply an endpoint for communications</a:t>
            </a:r>
            <a:r>
              <a:rPr lang="en-US" dirty="0"/>
              <a:t> between the machines. The Socket class can be used to create a socket.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ServerSocket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 err="1"/>
              <a:t>ServerSocket</a:t>
            </a:r>
            <a:r>
              <a:rPr lang="en-US" b="1" u="sng" dirty="0"/>
              <a:t> class can be used to create a server socket</a:t>
            </a:r>
            <a:r>
              <a:rPr lang="en-US" dirty="0"/>
              <a:t>. </a:t>
            </a:r>
          </a:p>
          <a:p>
            <a:r>
              <a:rPr lang="en-US" dirty="0"/>
              <a:t>This object is used to establish communication with the clients.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3A511582-0FFE-4E4B-8EF0-728CE85CB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2510"/>
              </p:ext>
            </p:extLst>
          </p:nvPr>
        </p:nvGraphicFramePr>
        <p:xfrm>
          <a:off x="3581400" y="863600"/>
          <a:ext cx="8077200" cy="4485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4094094059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xmlns="" val="162500616"/>
                    </a:ext>
                  </a:extLst>
                </a:gridCol>
              </a:tblGrid>
              <a:tr h="10646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727081214"/>
                  </a:ext>
                </a:extLst>
              </a:tr>
              <a:tr h="23066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effectLst/>
                        </a:rPr>
                        <a:t>1) public Socket accept()</a:t>
                      </a:r>
                      <a:endParaRPr lang="en-IN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socket and establish a connection between server and client.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836399312"/>
                  </a:ext>
                </a:extLst>
              </a:tr>
              <a:tr h="1114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effectLst/>
                        </a:rPr>
                        <a:t>2) public synchronized void close()</a:t>
                      </a:r>
                      <a:endParaRPr lang="en-US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the server socket.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6731965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26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Client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987452" cy="51206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1. Create a Socket Object: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client = new Socket( server, </a:t>
            </a:r>
            <a:r>
              <a:rPr lang="en-US" sz="2400" dirty="0" err="1" smtClean="0">
                <a:latin typeface="Courier New" pitchFamily="49" charset="0"/>
              </a:rPr>
              <a:t>port_id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2. Create I/O streams for communicating with the server.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is = new </a:t>
            </a:r>
            <a:r>
              <a:rPr lang="en-US" sz="1800" dirty="0" err="1" smtClean="0">
                <a:latin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client.getInputStream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os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DataOutputStream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client.getOutputStream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3. Perform I/O or communication with the server: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Receive data from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String line = </a:t>
            </a:r>
            <a:r>
              <a:rPr lang="en-US" sz="2400" dirty="0" err="1" smtClean="0">
                <a:latin typeface="Courier New" pitchFamily="49" charset="0"/>
              </a:rPr>
              <a:t>is.readLine</a:t>
            </a:r>
            <a:r>
              <a:rPr lang="en-US" sz="2400" dirty="0" smtClean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Send data to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os.writeBytes</a:t>
            </a:r>
            <a:r>
              <a:rPr lang="en-US" sz="2400" dirty="0" smtClean="0">
                <a:latin typeface="Courier New" pitchFamily="49" charset="0"/>
              </a:rPr>
              <a:t>("Hello\n");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4. Close the socket when done: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client.close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b="1" dirty="0" err="1"/>
              <a:t>Whois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09372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Whois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  ]) throws Exception {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Socket s = new Socket("internic.net", 43);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="www.google.com";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()) != -1) 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7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Time server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class Daytime{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) throws Exception 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Socket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new Socket("time.nist.gov", 13);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theSocket.getInputStream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time = new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timeStream.read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)) != -1)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time.append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).trim( );  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" +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+ " at " + "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ServerSocket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r>
              <a:rPr lang="en-US" dirty="0" smtClean="0"/>
              <a:t>A server socket is technically not a socket: when a client connects to a server socket, a TCP connection is made, and a (normal) socket is created for each end point.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port)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maxQueue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960" y="864108"/>
            <a:ext cx="8244840" cy="5120640"/>
          </a:xfrm>
        </p:spPr>
        <p:txBody>
          <a:bodyPr/>
          <a:lstStyle/>
          <a:p>
            <a:pPr algn="just"/>
            <a:r>
              <a:rPr lang="en-US" dirty="0"/>
              <a:t>The widely used java networking terminologies are given below: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IP Address</a:t>
            </a:r>
            <a:r>
              <a:rPr lang="en-US" b="1" dirty="0"/>
              <a:t> :</a:t>
            </a:r>
            <a:r>
              <a:rPr lang="en-US" dirty="0"/>
              <a:t> IP address is a unique number assigned to a node of a network e.g. 192.168.0.1 . It is composed of octets that range from 0 to 255. It is a logical address that can be changed.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Protocol</a:t>
            </a:r>
            <a:r>
              <a:rPr lang="en-US" b="1" dirty="0"/>
              <a:t> :</a:t>
            </a:r>
            <a:r>
              <a:rPr lang="en-US" dirty="0"/>
              <a:t> A protocol is a set of rules basically that is followed for communication. For example: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TCP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FTP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Telnet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SMTP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POP etc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6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Server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3642360" y="864108"/>
            <a:ext cx="8549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Open the Server Socket: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PORT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Wait for the Client Request: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Socket client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server.accept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Create I/O streams for communicating to the client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Perform communication with client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+mj-lt"/>
              </a:rPr>
              <a:t>	Receive </a:t>
            </a:r>
            <a:r>
              <a:rPr lang="en-US" sz="2000" dirty="0">
                <a:latin typeface="+mj-lt"/>
              </a:rPr>
              <a:t>from client: 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ring line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		Send to client: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("Hello\n");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Close sockets: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Connections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Usually, the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method is executed within an infinite loop</a:t>
            </a:r>
          </a:p>
          <a:p>
            <a:pPr lvl="1">
              <a:defRPr/>
            </a:pPr>
            <a:r>
              <a:rPr lang="en-US" dirty="0"/>
              <a:t>i.e., </a:t>
            </a:r>
            <a:r>
              <a:rPr lang="en-US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pPr>
              <a:defRPr/>
            </a:pPr>
            <a:r>
              <a:rPr lang="en-US" dirty="0"/>
              <a:t>The accept method returns a new socket (with a new port) for the new channel. It blocks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until connection is </a:t>
            </a:r>
            <a:r>
              <a:rPr lang="en-US" dirty="0" smtClean="0"/>
              <a:t>made.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Syntax: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Socket accept() throws </a:t>
            </a:r>
            <a:r>
              <a:rPr lang="en-US" dirty="0" err="1" smtClean="0">
                <a:latin typeface="+mj-lt"/>
              </a:rPr>
              <a:t>IOException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7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Interaction via TCP</a:t>
            </a:r>
            <a:endParaRPr lang="en-IN" b="1" dirty="0" smtClean="0"/>
          </a:p>
        </p:txBody>
      </p:sp>
      <p:pic>
        <p:nvPicPr>
          <p:cNvPr id="5" name="Picture 2" descr="C:\Users\Tushar\Desktop\client ser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12312"/>
            <a:ext cx="7315200" cy="48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EchoServer</a:t>
            </a:r>
            <a:endParaRPr lang="en-US" dirty="0"/>
          </a:p>
          <a:p>
            <a:r>
              <a:rPr lang="en-US" dirty="0" err="1" smtClean="0"/>
              <a:t>EchoClient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5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F8411-4398-481F-8237-1FA6A6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E5D5D9-5990-4083-96F8-7167991DDF96}"/>
              </a:ext>
            </a:extLst>
          </p:cNvPr>
          <p:cNvSpPr/>
          <p:nvPr/>
        </p:nvSpPr>
        <p:spPr>
          <a:xfrm>
            <a:off x="3444240" y="133417"/>
            <a:ext cx="8747760" cy="6598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/>
              <a:t> </a:t>
            </a:r>
            <a:r>
              <a:rPr lang="en-US" sz="2400" dirty="0" err="1" smtClean="0"/>
              <a:t>EchoServer</a:t>
            </a:r>
            <a:r>
              <a:rPr lang="en-US" sz="2400" dirty="0" smtClean="0"/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("Client says=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6C8FC72-69A2-4A2B-BF11-365292130EB4}"/>
              </a:ext>
            </a:extLst>
          </p:cNvPr>
          <p:cNvSpPr/>
          <p:nvPr/>
        </p:nvSpPr>
        <p:spPr>
          <a:xfrm>
            <a:off x="57664" y="87697"/>
            <a:ext cx="2914136" cy="58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EchoServer.java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4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27335-884C-4B99-BFAB-9FE67C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39B26C-C8FD-4F8B-9AD9-B7E47E10C0BC}"/>
              </a:ext>
            </a:extLst>
          </p:cNvPr>
          <p:cNvSpPr/>
          <p:nvPr/>
        </p:nvSpPr>
        <p:spPr>
          <a:xfrm>
            <a:off x="3436576" y="368779"/>
            <a:ext cx="8755424" cy="6352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EchoClient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5CF51055-DF11-4C16-B202-2C98D02890D8}"/>
              </a:ext>
            </a:extLst>
          </p:cNvPr>
          <p:cNvSpPr/>
          <p:nvPr/>
        </p:nvSpPr>
        <p:spPr>
          <a:xfrm>
            <a:off x="204094" y="80021"/>
            <a:ext cx="2950586" cy="577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EchoClient.java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- </a:t>
            </a:r>
            <a:r>
              <a:rPr lang="en-US" i="1" dirty="0"/>
              <a:t>Uniform Resource Locator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033172" cy="512064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600" dirty="0" smtClean="0"/>
              <a:t>URL is a reference (an address) to a resource on the Internet.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resource can be a file, a database query and more.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URLs are just a subset of the more general concept of Uniform Resource Identifiers (URIs) which are meant to describe all points in the information space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smtClean="0"/>
              <a:t>http://www.java.com:80/javaintro/index.html#Network</a:t>
            </a:r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2897188" y="4111625"/>
            <a:ext cx="801688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</a:t>
            </a:r>
            <a:endParaRPr lang="en-IN" dirty="0"/>
          </a:p>
        </p:txBody>
      </p:sp>
      <p:sp>
        <p:nvSpPr>
          <p:cNvPr id="6" name="AutoShape 84"/>
          <p:cNvSpPr>
            <a:spLocks/>
          </p:cNvSpPr>
          <p:nvPr/>
        </p:nvSpPr>
        <p:spPr bwMode="auto">
          <a:xfrm>
            <a:off x="2955926" y="5026025"/>
            <a:ext cx="1377950" cy="609600"/>
          </a:xfrm>
          <a:prstGeom prst="borderCallout1">
            <a:avLst>
              <a:gd name="adj1" fmla="val -3750"/>
              <a:gd name="adj2" fmla="val 24575"/>
              <a:gd name="adj3" fmla="val -63958"/>
              <a:gd name="adj4" fmla="val 24135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779838" y="4111625"/>
            <a:ext cx="258762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www.java.com:</a:t>
            </a:r>
            <a:endParaRPr lang="en-IN" dirty="0"/>
          </a:p>
        </p:txBody>
      </p:sp>
      <p:sp>
        <p:nvSpPr>
          <p:cNvPr id="8" name="AutoShape 87"/>
          <p:cNvSpPr>
            <a:spLocks/>
          </p:cNvSpPr>
          <p:nvPr/>
        </p:nvSpPr>
        <p:spPr bwMode="auto">
          <a:xfrm>
            <a:off x="3530601" y="5788025"/>
            <a:ext cx="1114425" cy="914400"/>
          </a:xfrm>
          <a:prstGeom prst="borderCallout1">
            <a:avLst>
              <a:gd name="adj1" fmla="val 5833"/>
              <a:gd name="adj2" fmla="val 84750"/>
              <a:gd name="adj3" fmla="val -125000"/>
              <a:gd name="adj4" fmla="val 112349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Host Name</a:t>
            </a:r>
          </a:p>
        </p:txBody>
      </p:sp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6372226" y="4117975"/>
            <a:ext cx="414337" cy="592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80	</a:t>
            </a:r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0" name="AutoShape 90"/>
          <p:cNvSpPr>
            <a:spLocks/>
          </p:cNvSpPr>
          <p:nvPr/>
        </p:nvSpPr>
        <p:spPr bwMode="auto">
          <a:xfrm>
            <a:off x="4826001" y="5768975"/>
            <a:ext cx="1368425" cy="887412"/>
          </a:xfrm>
          <a:prstGeom prst="borderCallout1">
            <a:avLst>
              <a:gd name="adj1" fmla="val -2576"/>
              <a:gd name="adj2" fmla="val 81068"/>
              <a:gd name="adj3" fmla="val -129729"/>
              <a:gd name="adj4" fmla="val 127798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Port Number</a:t>
            </a:r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6811963" y="4113212"/>
            <a:ext cx="235267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2" name="AutoShape 93"/>
          <p:cNvSpPr>
            <a:spLocks/>
          </p:cNvSpPr>
          <p:nvPr/>
        </p:nvSpPr>
        <p:spPr bwMode="auto">
          <a:xfrm>
            <a:off x="6410326" y="5789612"/>
            <a:ext cx="1834514" cy="914400"/>
          </a:xfrm>
          <a:prstGeom prst="borderCallout1">
            <a:avLst>
              <a:gd name="adj1" fmla="val 833"/>
              <a:gd name="adj2" fmla="val 75295"/>
              <a:gd name="adj3" fmla="val -123439"/>
              <a:gd name="adj4" fmla="val 82417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Path </a:t>
            </a:r>
            <a:r>
              <a:rPr lang="en-US" sz="2400" dirty="0" smtClean="0">
                <a:solidFill>
                  <a:srgbClr val="CC0000"/>
                </a:solidFill>
                <a:latin typeface="Comic Sans MS" pitchFamily="66" charset="0"/>
              </a:rPr>
              <a:t>&amp; File Name</a:t>
            </a:r>
            <a:endParaRPr lang="en-US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9501188" y="4111625"/>
            <a:ext cx="1905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/>
              <a:t>#</a:t>
            </a:r>
            <a:r>
              <a:rPr lang="en-US" sz="2300" dirty="0" smtClean="0"/>
              <a:t>Network</a:t>
            </a:r>
            <a:endParaRPr lang="en-US" sz="2300" dirty="0"/>
          </a:p>
        </p:txBody>
      </p:sp>
      <p:sp>
        <p:nvSpPr>
          <p:cNvPr id="14" name="AutoShape 96"/>
          <p:cNvSpPr>
            <a:spLocks/>
          </p:cNvSpPr>
          <p:nvPr/>
        </p:nvSpPr>
        <p:spPr bwMode="auto">
          <a:xfrm>
            <a:off x="8766176" y="5902642"/>
            <a:ext cx="2640012" cy="609600"/>
          </a:xfrm>
          <a:prstGeom prst="borderCallout1">
            <a:avLst>
              <a:gd name="adj1" fmla="val -1250"/>
              <a:gd name="adj2" fmla="val 85118"/>
              <a:gd name="adj3" fmla="val -205000"/>
              <a:gd name="adj4" fmla="val 84382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URL represents a Uniform Resource Locator, a pointer to a "resource" on the World Wide Web. </a:t>
            </a:r>
          </a:p>
          <a:p>
            <a:r>
              <a:rPr lang="en-US" dirty="0" smtClean="0"/>
              <a:t>We distinguish between:</a:t>
            </a:r>
          </a:p>
          <a:p>
            <a:pPr lvl="1"/>
            <a:r>
              <a:rPr lang="en-US" dirty="0" smtClean="0"/>
              <a:t>Absolute URL - contains all of the information necessary to reach the resource.</a:t>
            </a:r>
          </a:p>
          <a:p>
            <a:pPr lvl="1"/>
            <a:r>
              <a:rPr lang="en-US" dirty="0" smtClean="0"/>
              <a:t>Relative URL - contains only enough information to reach the resource relative to (or in the context of) another URL. 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URL(String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URL(URL </a:t>
            </a:r>
            <a:r>
              <a:rPr lang="en-US" dirty="0" err="1" smtClean="0"/>
              <a:t>urlObj</a:t>
            </a:r>
            <a:r>
              <a:rPr lang="en-US" dirty="0" smtClean="0"/>
              <a:t>, 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port, String path)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String path)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Java URL class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D3BE46D-D4B7-4773-A089-B318D590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724667"/>
              </p:ext>
            </p:extLst>
          </p:nvPr>
        </p:nvGraphicFramePr>
        <p:xfrm>
          <a:off x="3535680" y="863600"/>
          <a:ext cx="8214360" cy="40379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07180">
                  <a:extLst>
                    <a:ext uri="{9D8B030D-6E8A-4147-A177-3AD203B41FA5}">
                      <a16:colId xmlns:a16="http://schemas.microsoft.com/office/drawing/2014/main" xmlns="" val="4170491539"/>
                    </a:ext>
                  </a:extLst>
                </a:gridCol>
                <a:gridCol w="4107180">
                  <a:extLst>
                    <a:ext uri="{9D8B030D-6E8A-4147-A177-3AD203B41FA5}">
                      <a16:colId xmlns:a16="http://schemas.microsoft.com/office/drawing/2014/main" xmlns="" val="509871682"/>
                    </a:ext>
                  </a:extLst>
                </a:gridCol>
              </a:tblGrid>
              <a:tr h="6429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Method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extLst>
                  <a:ext uri="{0D108BD9-81ED-4DB2-BD59-A6C34878D82A}">
                    <a16:rowId xmlns:a16="http://schemas.microsoft.com/office/drawing/2014/main" xmlns="" val="1470494853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getProtocol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protocol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2639377761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getHost()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host name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2613002052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getPort()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Port Number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4086398249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getFile()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file name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2813433476"/>
                  </a:ext>
                </a:extLst>
              </a:tr>
              <a:tr h="9600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URLConnection openConnection()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instance of </a:t>
                      </a:r>
                      <a:r>
                        <a:rPr lang="en-US" sz="2000" dirty="0" err="1">
                          <a:effectLst/>
                        </a:rPr>
                        <a:t>URLConnection</a:t>
                      </a:r>
                      <a:r>
                        <a:rPr lang="en-US" sz="2000" dirty="0">
                          <a:effectLst/>
                        </a:rPr>
                        <a:t> i.e. associated with this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215424004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83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321040" cy="5120640"/>
          </a:xfrm>
        </p:spPr>
        <p:txBody>
          <a:bodyPr>
            <a:normAutofit fontScale="92500" lnSpcReduction="10000"/>
          </a:bodyPr>
          <a:lstStyle/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Port Number</a:t>
            </a:r>
            <a:r>
              <a:rPr lang="en-US" b="1" dirty="0"/>
              <a:t> :</a:t>
            </a:r>
            <a:r>
              <a:rPr lang="en-US" dirty="0"/>
              <a:t> The port number is used to uniquely identify different applications. It acts as a communication endpoint between applications. The port number is associated with the IP address for communication between two applications.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MAC Address</a:t>
            </a:r>
            <a:r>
              <a:rPr lang="en-US" b="1" dirty="0"/>
              <a:t> :</a:t>
            </a:r>
            <a:r>
              <a:rPr lang="en-US" dirty="0"/>
              <a:t> MAC (Media Access Control) Address is a unique identifier of NIC (Network Interface Controller). A network node can have multiple NIC but each with </a:t>
            </a:r>
            <a:r>
              <a:rPr lang="en-US" dirty="0" smtClean="0"/>
              <a:t>unique MAC.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Connection-oriented And Connection-less Protocol</a:t>
            </a:r>
            <a:r>
              <a:rPr lang="en-US" b="1" dirty="0" smtClean="0"/>
              <a:t> :</a:t>
            </a:r>
            <a:r>
              <a:rPr lang="en-US" dirty="0" smtClean="0"/>
              <a:t> In connection-oriented protocol, acknowledgement is sent by the receiver. So it is reliable but slow. The example of connection-oriented protocol is TCP. But, in connection-less protocol, acknowledgement is not sent by the receiver. So it is not reliable but fast. The example of connection-less protocol is UDP.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Socket</a:t>
            </a:r>
            <a:r>
              <a:rPr lang="en-US" dirty="0" smtClean="0"/>
              <a:t> </a:t>
            </a:r>
            <a:r>
              <a:rPr lang="en-US" dirty="0"/>
              <a:t>: A socket is an endpoint between two way </a:t>
            </a:r>
            <a:r>
              <a:rPr lang="en-US" dirty="0" smtClean="0"/>
              <a:t>communication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0ABD8-37E8-47B1-89AC-8884239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D265A-8343-4C45-8DD2-C61D7837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05" y="695099"/>
            <a:ext cx="8808496" cy="6056221"/>
          </a:xfrm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main(String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URL("http://srpec.org.in/contacts");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("Protocol: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url.getProtocol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("Host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("Port Number: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("File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url.getFile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(e);}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9960" y="777240"/>
            <a:ext cx="8702040" cy="52075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URL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URL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http://content-ind.cricinfo.com/ci/content/current/story/news.html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System.out.println("Protocol: " + hp.getProtocol());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System.out.println("Port: " + hp.getPort());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System.out.println("Host: " + hp.getHost());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hp.getFile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("Ext:"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hp.toExternalForm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Protocol: http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Port: -1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Host: content-ind.cricinfo.com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File: 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Ext:http</a:t>
            </a:r>
            <a:r>
              <a:rPr lang="en-US" dirty="0" smtClean="0"/>
              <a:t>://content-ind.cricinfo.com/ci/content/current/story/news.html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415B6-04DC-4E6C-BA81-A8BFF5E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URLConnection</a:t>
            </a:r>
            <a:r>
              <a:rPr lang="en-IN" dirty="0" smtClean="0"/>
              <a:t> </a:t>
            </a:r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76138A-B6FA-4F83-95E8-D45135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457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</a:t>
            </a:r>
            <a:r>
              <a:rPr lang="en-US" sz="2400" b="1" dirty="0" err="1"/>
              <a:t>URLConnection</a:t>
            </a:r>
            <a:r>
              <a:rPr lang="en-US" sz="2400" dirty="0"/>
              <a:t> class represents a communication link between the URL and the application.</a:t>
            </a:r>
          </a:p>
          <a:p>
            <a:pPr algn="just"/>
            <a:r>
              <a:rPr lang="en-US" sz="2400" dirty="0"/>
              <a:t>This class can be used to read and write data to the specified resource referred by the URL.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openConnection</a:t>
            </a:r>
            <a:r>
              <a:rPr lang="en-US" sz="2400" b="1" dirty="0"/>
              <a:t>()</a:t>
            </a:r>
            <a:r>
              <a:rPr lang="en-US" sz="2400" dirty="0"/>
              <a:t> method of URL class returns the object of </a:t>
            </a:r>
            <a:r>
              <a:rPr lang="en-US" sz="2400" dirty="0" err="1"/>
              <a:t>URLConnection</a:t>
            </a:r>
            <a:r>
              <a:rPr lang="en-US" sz="2400" dirty="0"/>
              <a:t>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1732" cy="5323332"/>
          </a:xfrm>
        </p:spPr>
        <p:txBody>
          <a:bodyPr/>
          <a:lstStyle/>
          <a:p>
            <a:r>
              <a:rPr lang="en-US" sz="2400" dirty="0" err="1" smtClean="0"/>
              <a:t>URLConnection</a:t>
            </a:r>
            <a:r>
              <a:rPr lang="en-US" sz="2400" dirty="0" smtClean="0"/>
              <a:t> is an abstract class that represents an active connection to a resource specified by a URL.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class has two different but related purposes. First, it provides more control over the interaction with a server (especially an HTTP server) than the URL class. With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, we can inspect the header sent by the server and respond accordingly. We can set the header fields used in the client request. We can use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download binary files. </a:t>
            </a:r>
          </a:p>
          <a:p>
            <a:r>
              <a:rPr lang="en-US" sz="2400" dirty="0" smtClean="0"/>
              <a:t>Finally,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lets us send data back to a web server with POST or PUT and use other HTTP request methods.</a:t>
            </a:r>
            <a:endParaRPr lang="en-I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Construct a URL object.</a:t>
            </a:r>
            <a:endParaRPr lang="en-IN" sz="2800" dirty="0" smtClean="0"/>
          </a:p>
          <a:p>
            <a:r>
              <a:rPr lang="en-US" sz="2800" dirty="0" smtClean="0"/>
              <a:t>Invoke the URL object's </a:t>
            </a:r>
            <a:r>
              <a:rPr lang="en-US" sz="2800" dirty="0" err="1" smtClean="0"/>
              <a:t>openConnection</a:t>
            </a:r>
            <a:r>
              <a:rPr lang="en-US" sz="2800" dirty="0" smtClean="0"/>
              <a:t>( ) method to retrieve a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 object for that URL.</a:t>
            </a:r>
            <a:endParaRPr lang="en-IN" sz="2800" dirty="0" smtClean="0"/>
          </a:p>
          <a:p>
            <a:r>
              <a:rPr lang="en-US" sz="2800" dirty="0" smtClean="0"/>
              <a:t>Configure the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r>
              <a:rPr lang="en-US" sz="2800" dirty="0" smtClean="0"/>
              <a:t>Read the header fields.</a:t>
            </a:r>
            <a:endParaRPr lang="en-IN" sz="2800" dirty="0" smtClean="0"/>
          </a:p>
          <a:p>
            <a:r>
              <a:rPr lang="en-US" sz="2800" dirty="0" smtClean="0"/>
              <a:t>Get an input stream and read data.</a:t>
            </a:r>
            <a:endParaRPr lang="en-IN" sz="2800" dirty="0" smtClean="0"/>
          </a:p>
          <a:p>
            <a:r>
              <a:rPr lang="en-US" sz="2800" dirty="0" smtClean="0"/>
              <a:t>Get an output stream and write data.</a:t>
            </a:r>
            <a:endParaRPr lang="en-IN" sz="2800" dirty="0" smtClean="0"/>
          </a:p>
          <a:p>
            <a:r>
              <a:rPr lang="en-US" sz="2800" dirty="0" smtClean="0"/>
              <a:t>Close the connection.</a:t>
            </a:r>
            <a:endParaRPr lang="en-IN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Server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Construct a URL object.</a:t>
            </a:r>
            <a:endParaRPr lang="en-IN" sz="2600" dirty="0" smtClean="0"/>
          </a:p>
          <a:p>
            <a:r>
              <a:rPr lang="en-US" sz="2600" dirty="0" smtClean="0"/>
              <a:t>Invoke the URL object's </a:t>
            </a:r>
            <a:r>
              <a:rPr lang="en-US" sz="2600" dirty="0" err="1" smtClean="0"/>
              <a:t>openConnection</a:t>
            </a:r>
            <a:r>
              <a:rPr lang="en-US" sz="2600" dirty="0" smtClean="0"/>
              <a:t>( ) method to retrieve a </a:t>
            </a:r>
            <a:r>
              <a:rPr lang="en-US" sz="2600" dirty="0" err="1" smtClean="0"/>
              <a:t>URLConnection</a:t>
            </a:r>
            <a:r>
              <a:rPr lang="en-US" sz="2600" dirty="0" smtClean="0"/>
              <a:t> object for that URL.</a:t>
            </a:r>
            <a:endParaRPr lang="en-IN" sz="2600" dirty="0" smtClean="0"/>
          </a:p>
          <a:p>
            <a:r>
              <a:rPr lang="en-US" sz="2600" dirty="0" smtClean="0"/>
              <a:t>Invoke the </a:t>
            </a:r>
            <a:r>
              <a:rPr lang="en-US" sz="2600" dirty="0" err="1" smtClean="0"/>
              <a:t>URLConnection's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 method.</a:t>
            </a:r>
            <a:endParaRPr lang="en-IN" sz="2600" dirty="0" smtClean="0"/>
          </a:p>
          <a:p>
            <a:r>
              <a:rPr lang="en-US" sz="2600" dirty="0" smtClean="0"/>
              <a:t>Read from the input stream using the usual stream API.</a:t>
            </a:r>
            <a:endParaRPr lang="en-IN" sz="2600" dirty="0" smtClean="0"/>
          </a:p>
          <a:p>
            <a:r>
              <a:rPr lang="en-US" sz="2600" dirty="0" smtClean="0"/>
              <a:t>The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() method returns a generic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that lets you read and parse the data that the server sends.</a:t>
            </a:r>
            <a:endParaRPr lang="en-IN" sz="2600" dirty="0" smtClean="0"/>
          </a:p>
          <a:p>
            <a:r>
              <a:rPr lang="en-US" sz="2600" dirty="0" smtClean="0"/>
              <a:t>public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</a:t>
            </a:r>
            <a:endParaRPr lang="en-IN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432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1"/>
            <a:ext cx="873252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SourceViewer2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try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//Open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for reading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URL u = new URL(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raw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buffer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(raw);      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chain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a Reader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Reader 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(buffer);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while ((c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)) != -1)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((char) c);     }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[0]+" is not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URL");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//  end if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 // end main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 // end SourceViewer2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94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139852" cy="5120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java.net.*;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URL yahoo = new URL("http://www.yahoo.com/");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yahoo.openConnection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yc.getInputStream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!= null)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9142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Difference between URL and </a:t>
            </a:r>
            <a:r>
              <a:rPr lang="en-US" sz="3200" b="1" dirty="0" err="1" smtClean="0"/>
              <a:t>URLConnection</a:t>
            </a:r>
            <a:endParaRPr lang="en-IN" sz="32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provides access to the HTTP header.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configure the request parameters sent to the server.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write data to the server as well as read data from the server.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6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 is Computer</a:t>
            </a:r>
            <a:endParaRPr lang="en-US" dirty="0"/>
          </a:p>
        </p:txBody>
      </p:sp>
      <p:graphicFrame>
        <p:nvGraphicFramePr>
          <p:cNvPr id="4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59055"/>
              </p:ext>
            </p:extLst>
          </p:nvPr>
        </p:nvGraphicFramePr>
        <p:xfrm>
          <a:off x="3456256" y="3915569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56" y="3915569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9" descr="j02975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81" y="797719"/>
            <a:ext cx="1195388" cy="18240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38556"/>
              </p:ext>
            </p:extLst>
          </p:nvPr>
        </p:nvGraphicFramePr>
        <p:xfrm>
          <a:off x="3348306" y="2229644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6" y="2229644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3"/>
          <p:cNvSpPr>
            <a:spLocks/>
          </p:cNvSpPr>
          <p:nvPr/>
        </p:nvSpPr>
        <p:spPr bwMode="auto">
          <a:xfrm>
            <a:off x="5832744" y="3623469"/>
            <a:ext cx="1328737" cy="668338"/>
          </a:xfrm>
          <a:custGeom>
            <a:avLst/>
            <a:gdLst>
              <a:gd name="T0" fmla="*/ 2147483647 w 24843"/>
              <a:gd name="T1" fmla="*/ 0 h 21652"/>
              <a:gd name="T2" fmla="*/ 0 w 24843"/>
              <a:gd name="T3" fmla="*/ 2147483647 h 21652"/>
              <a:gd name="T4" fmla="*/ 2147483647 w 24843"/>
              <a:gd name="T5" fmla="*/ 1457028172 h 21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223394" y="2267744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35774"/>
              </p:ext>
            </p:extLst>
          </p:nvPr>
        </p:nvGraphicFramePr>
        <p:xfrm>
          <a:off x="10061844" y="1674019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44" y="1674019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6181"/>
              </p:ext>
            </p:extLst>
          </p:nvPr>
        </p:nvGraphicFramePr>
        <p:xfrm>
          <a:off x="10976244" y="3147219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244" y="3147219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4381"/>
              </p:ext>
            </p:extLst>
          </p:nvPr>
        </p:nvGraphicFramePr>
        <p:xfrm>
          <a:off x="8842644" y="3845719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44" y="3845719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 rot="11340000">
            <a:off x="5337444" y="4137819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94644" y="2461419"/>
            <a:ext cx="1447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Internet Server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36481" y="1254919"/>
            <a:ext cx="12827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PC client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96581" y="3299619"/>
            <a:ext cx="205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rgbClr val="FC0128"/>
                </a:solidFill>
                <a:latin typeface="+mj-lt"/>
              </a:rPr>
              <a:t>Local Area Network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5183"/>
              </p:ext>
            </p:extLst>
          </p:nvPr>
        </p:nvGraphicFramePr>
        <p:xfrm>
          <a:off x="6540769" y="2872582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769" y="2872582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83281" y="2550319"/>
            <a:ext cx="1782763" cy="1981200"/>
            <a:chOff x="352" y="1806"/>
            <a:chExt cx="951" cy="111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909444" y="5055394"/>
            <a:ext cx="1114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n-lt"/>
              </a:rPr>
              <a:t>PDA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48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HTTP/1.1 200 OK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Date: Mon, 18 Oct 1999 20:06:48 GMT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Server: Apache/1.3.4 (Unix) PHP/3.0.6 </a:t>
            </a:r>
            <a:r>
              <a:rPr lang="en-US" sz="2400" dirty="0" err="1"/>
              <a:t>mod_perl</a:t>
            </a:r>
            <a:r>
              <a:rPr lang="en-US" sz="2400" dirty="0"/>
              <a:t>/1.17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Last-Modified: Mon, 18 Oct 1999 12:58:21 GMT</a:t>
            </a:r>
            <a:endParaRPr lang="en-IN" sz="2400" dirty="0"/>
          </a:p>
          <a:p>
            <a:pPr>
              <a:defRPr/>
            </a:pPr>
            <a:r>
              <a:rPr lang="en-US" sz="2400" dirty="0" err="1"/>
              <a:t>ETag</a:t>
            </a:r>
            <a:r>
              <a:rPr lang="en-US" sz="2400" dirty="0"/>
              <a:t>: "1e05f2-89bb-380b196d"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Accept-Ranges: bytes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Content-Length: 35259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Connection: close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Content-Type: text/html</a:t>
            </a:r>
            <a:endParaRPr lang="en-IN" sz="2400" dirty="0"/>
          </a:p>
          <a:p>
            <a:pPr marL="0" indent="0">
              <a:buFont typeface="Arial" charset="0"/>
              <a:buNone/>
              <a:defRPr/>
            </a:pP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0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getContentType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getContentLength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getDate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getExpiration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getLastModified</a:t>
            </a:r>
            <a:r>
              <a:rPr lang="en-US" dirty="0" smtClean="0"/>
              <a:t>( 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25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5551" y="769125"/>
            <a:ext cx="480060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HeaderViewer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 = new URL("http://www.rediffmail.com/index.html");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("Content-type: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("Content-encoding: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("Date: " + 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("Last modified: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uc.getLastModified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("Expiration date: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uc.getExpiration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("Content-length: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6150" y="372885"/>
            <a:ext cx="39958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can't understand this URL...");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);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// end main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HeaderViewer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361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/>
              <a:t>Sample output:</a:t>
            </a:r>
            <a:endParaRPr lang="en-IN" sz="2800" dirty="0"/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text/</a:t>
            </a:r>
            <a:r>
              <a:rPr lang="en-US" sz="2800" dirty="0" err="1" smtClean="0"/>
              <a:t>htmlContent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13:54:52 PDT 1999Last modified: Sat Oct 16 07:54:02 PDT 1999Expiration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-</a:t>
            </a:r>
            <a:r>
              <a:rPr lang="en-US" sz="2800" dirty="0" smtClean="0"/>
              <a:t>1</a:t>
            </a:r>
            <a:endParaRPr lang="en-IN" sz="2800" dirty="0"/>
          </a:p>
          <a:p>
            <a:pPr>
              <a:defRPr/>
            </a:pPr>
            <a:r>
              <a:rPr lang="en-US" sz="2800" b="1" dirty="0" smtClean="0"/>
              <a:t>Sample output for: http://www.oreilly.com/graphics/space.gif</a:t>
            </a:r>
            <a:r>
              <a:rPr lang="en-US" sz="2800" dirty="0" smtClean="0"/>
              <a:t> </a:t>
            </a:r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image/</a:t>
            </a:r>
            <a:r>
              <a:rPr lang="en-US" sz="2800" dirty="0" err="1" smtClean="0"/>
              <a:t>gifContent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14:00:07 PDT 1999Last modified: Thu Jan 09 12:05:11 PST 1997Expiration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</a:t>
            </a:r>
            <a:r>
              <a:rPr lang="en-US" sz="2800" dirty="0" smtClean="0"/>
              <a:t>57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75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Retrieving Header field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26492" cy="5521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String </a:t>
            </a:r>
            <a:r>
              <a:rPr lang="en-US" sz="2800" dirty="0" err="1" smtClean="0"/>
              <a:t>getHeaderField</a:t>
            </a:r>
            <a:r>
              <a:rPr lang="en-US" sz="2800" dirty="0" smtClean="0"/>
              <a:t>(String name)</a:t>
            </a:r>
            <a:endParaRPr lang="en-IN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("content-type");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contentEncoding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("content-encoding"));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("date");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expires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("expires");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("Content-length");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3599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datagram</a:t>
            </a:r>
            <a:r>
              <a:rPr lang="en-US" dirty="0" smtClean="0"/>
              <a:t> is an independent, self-contained message sent over the network whose arrival, arrival time, and content are not guaranteed. 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latin typeface="+mj-lt"/>
                <a:cs typeface="Courier New" pitchFamily="49" charset="0"/>
              </a:rPr>
              <a:t>java.net</a:t>
            </a:r>
            <a:r>
              <a:rPr lang="en-US" dirty="0" smtClean="0">
                <a:latin typeface="+mj-lt"/>
              </a:rPr>
              <a:t> package contains three classes to help you write Java programs that use datagrams to send and receive packets over the network: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DatagramSocket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DatagramPacket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1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vs. UDP</a:t>
            </a:r>
            <a:endParaRPr lang="en-IN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17" y="775696"/>
            <a:ext cx="8231693" cy="49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3095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  <a:p>
            <a:r>
              <a:rPr lang="en-US" dirty="0" err="1"/>
              <a:t>DatagramSocket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39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Receiving </a:t>
            </a:r>
            <a:r>
              <a:rPr lang="en-US" b="1" dirty="0" err="1" smtClean="0"/>
              <a:t>DatagramPacket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87452" cy="512064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length) 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Example: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buffer = new byte[8192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094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Datagrams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port)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port)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94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Increased demand for Internet applications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This created a huge demand for software designers with skills to create new Internet-enabled applications or migrate existing/legacy applications on the Internet platform.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Object-oriented Java technologies—Sockets, threads, RMI, clustering, Web services-- have emerged as leading solutions for creating portable, efficient, and maintainable large and complex Internet applications.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DatagramSocket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 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interface)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469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and Receiving Packets 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send(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receive(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8361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UDPServer</a:t>
            </a:r>
            <a:endParaRPr lang="en-US" dirty="0"/>
          </a:p>
          <a:p>
            <a:r>
              <a:rPr lang="en-US" dirty="0" err="1"/>
              <a:t>UDPClient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7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C-S Computing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926626" y="2957502"/>
            <a:ext cx="1792287" cy="1392238"/>
          </a:xfrm>
          <a:custGeom>
            <a:avLst/>
            <a:gdLst>
              <a:gd name="T0" fmla="*/ 2147483647 w 1129"/>
              <a:gd name="T1" fmla="*/ 2147483647 h 877"/>
              <a:gd name="T2" fmla="*/ 2147483647 w 1129"/>
              <a:gd name="T3" fmla="*/ 2147483647 h 877"/>
              <a:gd name="T4" fmla="*/ 2147483647 w 1129"/>
              <a:gd name="T5" fmla="*/ 2147483647 h 877"/>
              <a:gd name="T6" fmla="*/ 2147483647 w 1129"/>
              <a:gd name="T7" fmla="*/ 2147483647 h 877"/>
              <a:gd name="T8" fmla="*/ 2147483647 w 1129"/>
              <a:gd name="T9" fmla="*/ 2147483647 h 877"/>
              <a:gd name="T10" fmla="*/ 2147483647 w 1129"/>
              <a:gd name="T11" fmla="*/ 2147483647 h 877"/>
              <a:gd name="T12" fmla="*/ 2147483647 w 1129"/>
              <a:gd name="T13" fmla="*/ 0 h 877"/>
              <a:gd name="T14" fmla="*/ 2147483647 w 1129"/>
              <a:gd name="T15" fmla="*/ 2147483647 h 877"/>
              <a:gd name="T16" fmla="*/ 2147483647 w 1129"/>
              <a:gd name="T17" fmla="*/ 2147483647 h 877"/>
              <a:gd name="T18" fmla="*/ 2147483647 w 1129"/>
              <a:gd name="T19" fmla="*/ 2147483647 h 877"/>
              <a:gd name="T20" fmla="*/ 2147483647 w 1129"/>
              <a:gd name="T21" fmla="*/ 2147483647 h 877"/>
              <a:gd name="T22" fmla="*/ 2147483647 w 1129"/>
              <a:gd name="T23" fmla="*/ 2147483647 h 877"/>
              <a:gd name="T24" fmla="*/ 2147483647 w 1129"/>
              <a:gd name="T25" fmla="*/ 2147483647 h 877"/>
              <a:gd name="T26" fmla="*/ 2147483647 w 1129"/>
              <a:gd name="T27" fmla="*/ 2147483647 h 877"/>
              <a:gd name="T28" fmla="*/ 2147483647 w 1129"/>
              <a:gd name="T29" fmla="*/ 2147483647 h 877"/>
              <a:gd name="T30" fmla="*/ 2147483647 w 1129"/>
              <a:gd name="T31" fmla="*/ 2147483647 h 877"/>
              <a:gd name="T32" fmla="*/ 2147483647 w 1129"/>
              <a:gd name="T33" fmla="*/ 2147483647 h 877"/>
              <a:gd name="T34" fmla="*/ 2147483647 w 1129"/>
              <a:gd name="T35" fmla="*/ 2147483647 h 877"/>
              <a:gd name="T36" fmla="*/ 2147483647 w 1129"/>
              <a:gd name="T37" fmla="*/ 2147483647 h 877"/>
              <a:gd name="T38" fmla="*/ 2147483647 w 1129"/>
              <a:gd name="T39" fmla="*/ 2147483647 h 877"/>
              <a:gd name="T40" fmla="*/ 2147483647 w 1129"/>
              <a:gd name="T41" fmla="*/ 2147483647 h 877"/>
              <a:gd name="T42" fmla="*/ 2147483647 w 1129"/>
              <a:gd name="T43" fmla="*/ 2147483647 h 877"/>
              <a:gd name="T44" fmla="*/ 2147483647 w 1129"/>
              <a:gd name="T45" fmla="*/ 2147483647 h 877"/>
              <a:gd name="T46" fmla="*/ 2147483647 w 1129"/>
              <a:gd name="T47" fmla="*/ 2147483647 h 877"/>
              <a:gd name="T48" fmla="*/ 2147483647 w 1129"/>
              <a:gd name="T49" fmla="*/ 2147483647 h 877"/>
              <a:gd name="T50" fmla="*/ 2147483647 w 1129"/>
              <a:gd name="T51" fmla="*/ 2147483647 h 877"/>
              <a:gd name="T52" fmla="*/ 2147483647 w 1129"/>
              <a:gd name="T53" fmla="*/ 2147483647 h 877"/>
              <a:gd name="T54" fmla="*/ 2147483647 w 1129"/>
              <a:gd name="T55" fmla="*/ 2147483647 h 877"/>
              <a:gd name="T56" fmla="*/ 2147483647 w 1129"/>
              <a:gd name="T57" fmla="*/ 2147483647 h 877"/>
              <a:gd name="T58" fmla="*/ 2147483647 w 1129"/>
              <a:gd name="T59" fmla="*/ 2147483647 h 877"/>
              <a:gd name="T60" fmla="*/ 2147483647 w 1129"/>
              <a:gd name="T61" fmla="*/ 2147483647 h 877"/>
              <a:gd name="T62" fmla="*/ 2147483647 w 1129"/>
              <a:gd name="T63" fmla="*/ 2147483647 h 877"/>
              <a:gd name="T64" fmla="*/ 2147483647 w 1129"/>
              <a:gd name="T65" fmla="*/ 2147483647 h 877"/>
              <a:gd name="T66" fmla="*/ 2147483647 w 1129"/>
              <a:gd name="T67" fmla="*/ 2147483647 h 877"/>
              <a:gd name="T68" fmla="*/ 2147483647 w 1129"/>
              <a:gd name="T69" fmla="*/ 2147483647 h 877"/>
              <a:gd name="T70" fmla="*/ 2147483647 w 1129"/>
              <a:gd name="T71" fmla="*/ 2147483647 h 877"/>
              <a:gd name="T72" fmla="*/ 2147483647 w 1129"/>
              <a:gd name="T73" fmla="*/ 2147483647 h 877"/>
              <a:gd name="T74" fmla="*/ 2147483647 w 1129"/>
              <a:gd name="T75" fmla="*/ 2147483647 h 877"/>
              <a:gd name="T76" fmla="*/ 0 w 1129"/>
              <a:gd name="T77" fmla="*/ 2147483647 h 877"/>
              <a:gd name="T78" fmla="*/ 2147483647 w 1129"/>
              <a:gd name="T79" fmla="*/ 2147483647 h 8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29" h="877">
                <a:moveTo>
                  <a:pt x="36" y="192"/>
                </a:moveTo>
                <a:lnTo>
                  <a:pt x="48" y="156"/>
                </a:lnTo>
                <a:lnTo>
                  <a:pt x="60" y="120"/>
                </a:lnTo>
                <a:lnTo>
                  <a:pt x="72" y="84"/>
                </a:lnTo>
                <a:lnTo>
                  <a:pt x="108" y="60"/>
                </a:lnTo>
                <a:lnTo>
                  <a:pt x="144" y="36"/>
                </a:lnTo>
                <a:lnTo>
                  <a:pt x="180" y="24"/>
                </a:lnTo>
                <a:lnTo>
                  <a:pt x="216" y="24"/>
                </a:lnTo>
                <a:lnTo>
                  <a:pt x="264" y="12"/>
                </a:lnTo>
                <a:lnTo>
                  <a:pt x="300" y="12"/>
                </a:lnTo>
                <a:lnTo>
                  <a:pt x="336" y="12"/>
                </a:lnTo>
                <a:lnTo>
                  <a:pt x="384" y="12"/>
                </a:lnTo>
                <a:lnTo>
                  <a:pt x="420" y="0"/>
                </a:lnTo>
                <a:lnTo>
                  <a:pt x="456" y="0"/>
                </a:lnTo>
                <a:lnTo>
                  <a:pt x="492" y="0"/>
                </a:lnTo>
                <a:lnTo>
                  <a:pt x="516" y="36"/>
                </a:lnTo>
                <a:lnTo>
                  <a:pt x="552" y="48"/>
                </a:lnTo>
                <a:lnTo>
                  <a:pt x="588" y="72"/>
                </a:lnTo>
                <a:lnTo>
                  <a:pt x="624" y="72"/>
                </a:lnTo>
                <a:lnTo>
                  <a:pt x="660" y="84"/>
                </a:lnTo>
                <a:lnTo>
                  <a:pt x="696" y="84"/>
                </a:lnTo>
                <a:lnTo>
                  <a:pt x="732" y="96"/>
                </a:lnTo>
                <a:lnTo>
                  <a:pt x="768" y="96"/>
                </a:lnTo>
                <a:lnTo>
                  <a:pt x="804" y="120"/>
                </a:lnTo>
                <a:lnTo>
                  <a:pt x="828" y="156"/>
                </a:lnTo>
                <a:lnTo>
                  <a:pt x="864" y="180"/>
                </a:lnTo>
                <a:lnTo>
                  <a:pt x="900" y="192"/>
                </a:lnTo>
                <a:lnTo>
                  <a:pt x="936" y="192"/>
                </a:lnTo>
                <a:lnTo>
                  <a:pt x="984" y="192"/>
                </a:lnTo>
                <a:lnTo>
                  <a:pt x="1020" y="204"/>
                </a:lnTo>
                <a:lnTo>
                  <a:pt x="1056" y="216"/>
                </a:lnTo>
                <a:lnTo>
                  <a:pt x="1080" y="252"/>
                </a:lnTo>
                <a:lnTo>
                  <a:pt x="1104" y="288"/>
                </a:lnTo>
                <a:lnTo>
                  <a:pt x="1116" y="324"/>
                </a:lnTo>
                <a:lnTo>
                  <a:pt x="1128" y="360"/>
                </a:lnTo>
                <a:lnTo>
                  <a:pt x="1128" y="396"/>
                </a:lnTo>
                <a:lnTo>
                  <a:pt x="1128" y="432"/>
                </a:lnTo>
                <a:lnTo>
                  <a:pt x="1128" y="468"/>
                </a:lnTo>
                <a:lnTo>
                  <a:pt x="1128" y="504"/>
                </a:lnTo>
                <a:lnTo>
                  <a:pt x="1128" y="540"/>
                </a:lnTo>
                <a:lnTo>
                  <a:pt x="1116" y="576"/>
                </a:lnTo>
                <a:lnTo>
                  <a:pt x="1104" y="612"/>
                </a:lnTo>
                <a:lnTo>
                  <a:pt x="1092" y="648"/>
                </a:lnTo>
                <a:lnTo>
                  <a:pt x="1080" y="684"/>
                </a:lnTo>
                <a:lnTo>
                  <a:pt x="1056" y="720"/>
                </a:lnTo>
                <a:lnTo>
                  <a:pt x="1032" y="756"/>
                </a:lnTo>
                <a:lnTo>
                  <a:pt x="996" y="780"/>
                </a:lnTo>
                <a:lnTo>
                  <a:pt x="984" y="816"/>
                </a:lnTo>
                <a:lnTo>
                  <a:pt x="948" y="840"/>
                </a:lnTo>
                <a:lnTo>
                  <a:pt x="912" y="864"/>
                </a:lnTo>
                <a:lnTo>
                  <a:pt x="876" y="864"/>
                </a:lnTo>
                <a:lnTo>
                  <a:pt x="804" y="876"/>
                </a:lnTo>
                <a:lnTo>
                  <a:pt x="756" y="876"/>
                </a:lnTo>
                <a:lnTo>
                  <a:pt x="720" y="876"/>
                </a:lnTo>
                <a:lnTo>
                  <a:pt x="672" y="876"/>
                </a:lnTo>
                <a:lnTo>
                  <a:pt x="588" y="876"/>
                </a:lnTo>
                <a:lnTo>
                  <a:pt x="552" y="864"/>
                </a:lnTo>
                <a:lnTo>
                  <a:pt x="516" y="864"/>
                </a:lnTo>
                <a:lnTo>
                  <a:pt x="480" y="852"/>
                </a:lnTo>
                <a:lnTo>
                  <a:pt x="444" y="840"/>
                </a:lnTo>
                <a:lnTo>
                  <a:pt x="408" y="828"/>
                </a:lnTo>
                <a:lnTo>
                  <a:pt x="360" y="804"/>
                </a:lnTo>
                <a:lnTo>
                  <a:pt x="324" y="780"/>
                </a:lnTo>
                <a:lnTo>
                  <a:pt x="288" y="768"/>
                </a:lnTo>
                <a:lnTo>
                  <a:pt x="252" y="744"/>
                </a:lnTo>
                <a:lnTo>
                  <a:pt x="216" y="720"/>
                </a:lnTo>
                <a:lnTo>
                  <a:pt x="180" y="696"/>
                </a:lnTo>
                <a:lnTo>
                  <a:pt x="144" y="672"/>
                </a:lnTo>
                <a:lnTo>
                  <a:pt x="108" y="636"/>
                </a:lnTo>
                <a:lnTo>
                  <a:pt x="72" y="600"/>
                </a:lnTo>
                <a:lnTo>
                  <a:pt x="48" y="564"/>
                </a:lnTo>
                <a:lnTo>
                  <a:pt x="36" y="528"/>
                </a:lnTo>
                <a:lnTo>
                  <a:pt x="24" y="492"/>
                </a:lnTo>
                <a:lnTo>
                  <a:pt x="12" y="456"/>
                </a:lnTo>
                <a:lnTo>
                  <a:pt x="12" y="420"/>
                </a:lnTo>
                <a:lnTo>
                  <a:pt x="12" y="384"/>
                </a:lnTo>
                <a:lnTo>
                  <a:pt x="0" y="348"/>
                </a:lnTo>
                <a:lnTo>
                  <a:pt x="0" y="312"/>
                </a:lnTo>
                <a:lnTo>
                  <a:pt x="0" y="276"/>
                </a:lnTo>
                <a:lnTo>
                  <a:pt x="12" y="240"/>
                </a:lnTo>
                <a:lnTo>
                  <a:pt x="36" y="204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4C4C4C"/>
              </a:gs>
            </a:gsLst>
            <a:path path="rect">
              <a:fillToRect r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212126" y="3262302"/>
            <a:ext cx="180975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250226" y="3662352"/>
            <a:ext cx="1695450" cy="323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717326" y="3433752"/>
            <a:ext cx="93345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698276" y="3852852"/>
            <a:ext cx="93345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58401" y="3436927"/>
            <a:ext cx="12890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+mj-lt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8840000">
            <a:off x="6122557" y="2372509"/>
            <a:ext cx="941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2580000">
            <a:off x="6280513" y="3992552"/>
            <a:ext cx="760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Result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05801" y="1295390"/>
            <a:ext cx="455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folHlink"/>
                </a:solidFill>
                <a:latin typeface="+mj-lt"/>
              </a:rPr>
              <a:t>a client, a server, and network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12294"/>
              </p:ext>
            </p:extLst>
          </p:nvPr>
        </p:nvGraphicFramePr>
        <p:xfrm>
          <a:off x="9422176" y="2751127"/>
          <a:ext cx="25384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Microsoft ClipArt Gallery" r:id="rId4" imgW="4183063" imgH="3216275" progId="MS_ClipArt_Gallery">
                  <p:embed/>
                </p:oleObj>
              </mc:Choice>
              <mc:Fallback>
                <p:oleObj name="Microsoft ClipArt Gallery" r:id="rId4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176" y="2751127"/>
                        <a:ext cx="25384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92548"/>
              </p:ext>
            </p:extLst>
          </p:nvPr>
        </p:nvGraphicFramePr>
        <p:xfrm>
          <a:off x="3288076" y="2538402"/>
          <a:ext cx="23177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Microsoft ClipArt Gallery" r:id="rId6" imgW="4006850" imgH="3192463" progId="MS_ClipArt_Gallery">
                  <p:embed/>
                </p:oleObj>
              </mc:Choice>
              <mc:Fallback>
                <p:oleObj name="Microsoft ClipArt Gallery" r:id="rId6" imgW="4006850" imgH="3192463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76" y="2538402"/>
                        <a:ext cx="23177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15151" y="2789227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87351" y="3074977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Server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38901" y="4560877"/>
            <a:ext cx="2082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Client machine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8201" y="4884727"/>
            <a:ext cx="2163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Server machine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46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Computers running on the Internet communicate with each other using either the Transmission Control Protocol (TCP) or the User Datagram Protocol (UDP) </a:t>
            </a:r>
          </a:p>
          <a:p>
            <a:endParaRPr lang="en-US" dirty="0"/>
          </a:p>
        </p:txBody>
      </p:sp>
      <p:pic>
        <p:nvPicPr>
          <p:cNvPr id="4" name="Picture 5" descr="1ne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3826192"/>
            <a:ext cx="2436864" cy="28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70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NETWORKING" val="WXnQ0qm0"/>
  <p:tag name="ARTICULATE_SLIDE_COUNT" val="7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ing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</Template>
  <TotalTime>186</TotalTime>
  <Words>3299</Words>
  <Application>Microsoft Office PowerPoint</Application>
  <PresentationFormat>Custom</PresentationFormat>
  <Paragraphs>583</Paragraphs>
  <Slides>72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networking</vt:lpstr>
      <vt:lpstr>Microsoft ClipArt Gallery</vt:lpstr>
      <vt:lpstr>CorelDRAW!</vt:lpstr>
      <vt:lpstr>PowerPoint Presentation</vt:lpstr>
      <vt:lpstr>Agenda</vt:lpstr>
      <vt:lpstr>JAVA NETWORKING</vt:lpstr>
      <vt:lpstr>Java Networking Terminology</vt:lpstr>
      <vt:lpstr>Java Networking Terminology</vt:lpstr>
      <vt:lpstr>The Network is Computer</vt:lpstr>
      <vt:lpstr>Increased demand for Internet applications</vt:lpstr>
      <vt:lpstr>Elements of C-S Computing</vt:lpstr>
      <vt:lpstr>Networking Basics </vt:lpstr>
      <vt:lpstr>Java Socket Programming</vt:lpstr>
      <vt:lpstr>DNS - Domain name system </vt:lpstr>
      <vt:lpstr>Understanding Ports</vt:lpstr>
      <vt:lpstr>Understanding Ports</vt:lpstr>
      <vt:lpstr>Sockets</vt:lpstr>
      <vt:lpstr>Socket Communication</vt:lpstr>
      <vt:lpstr>Socket Communication</vt:lpstr>
      <vt:lpstr>Transmission Control Protocol</vt:lpstr>
      <vt:lpstr>User Datagram Protocol</vt:lpstr>
      <vt:lpstr>Ports</vt:lpstr>
      <vt:lpstr>Ports – Cont.</vt:lpstr>
      <vt:lpstr>Networking Classes in the JDK</vt:lpstr>
      <vt:lpstr>Networking Classes in the JDK</vt:lpstr>
      <vt:lpstr>TCP/IP in Java</vt:lpstr>
      <vt:lpstr>InetAddress</vt:lpstr>
      <vt:lpstr>Factory Methods</vt:lpstr>
      <vt:lpstr>Example:</vt:lpstr>
      <vt:lpstr>Instance Methods</vt:lpstr>
      <vt:lpstr>Sockets and Java Socket Classes</vt:lpstr>
      <vt:lpstr>Java Sockets</vt:lpstr>
      <vt:lpstr>Client Sockets</vt:lpstr>
      <vt:lpstr>Constructors</vt:lpstr>
      <vt:lpstr>Instance Methods</vt:lpstr>
      <vt:lpstr>Socket class</vt:lpstr>
      <vt:lpstr>ServerSocket class</vt:lpstr>
      <vt:lpstr>Implementing a Client</vt:lpstr>
      <vt:lpstr>Example: Whois server</vt:lpstr>
      <vt:lpstr>Example: Time server</vt:lpstr>
      <vt:lpstr>ServerSocket</vt:lpstr>
      <vt:lpstr>Constructors</vt:lpstr>
      <vt:lpstr>Implementing a Server</vt:lpstr>
      <vt:lpstr>Accepting Connections</vt:lpstr>
      <vt:lpstr>Client-Server Interaction via TCP</vt:lpstr>
      <vt:lpstr>Examples</vt:lpstr>
      <vt:lpstr>Program 1: Sending data from client to server </vt:lpstr>
      <vt:lpstr>Program 1: Sending data from client to server </vt:lpstr>
      <vt:lpstr>URL - Uniform Resource Locator </vt:lpstr>
      <vt:lpstr>Class URL</vt:lpstr>
      <vt:lpstr>Constructors</vt:lpstr>
      <vt:lpstr>Commonly used methods of Java URL class</vt:lpstr>
      <vt:lpstr>Example of Java URL class</vt:lpstr>
      <vt:lpstr>Example</vt:lpstr>
      <vt:lpstr>Output</vt:lpstr>
      <vt:lpstr>URLConnection class</vt:lpstr>
      <vt:lpstr>URLConnection class</vt:lpstr>
      <vt:lpstr>Process</vt:lpstr>
      <vt:lpstr>Reading Data from Server</vt:lpstr>
      <vt:lpstr>Example</vt:lpstr>
      <vt:lpstr>URLConnection Example</vt:lpstr>
      <vt:lpstr>Difference between URL and URLConnection</vt:lpstr>
      <vt:lpstr>Header Information</vt:lpstr>
      <vt:lpstr>Methods</vt:lpstr>
      <vt:lpstr>Example</vt:lpstr>
      <vt:lpstr>Sample Output</vt:lpstr>
      <vt:lpstr>Retrieving Header field</vt:lpstr>
      <vt:lpstr>Datagrams</vt:lpstr>
      <vt:lpstr>TCP vs. UDP</vt:lpstr>
      <vt:lpstr>UDP in Java</vt:lpstr>
      <vt:lpstr>Receiving DatagramPacket</vt:lpstr>
      <vt:lpstr>Sending Datagrams</vt:lpstr>
      <vt:lpstr>DatagramSocket</vt:lpstr>
      <vt:lpstr>Sending and Receiving Packets </vt:lpstr>
      <vt:lpstr>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harshsir</dc:creator>
  <cp:lastModifiedBy>ADMIN</cp:lastModifiedBy>
  <cp:revision>35</cp:revision>
  <dcterms:created xsi:type="dcterms:W3CDTF">2020-06-15T16:18:40Z</dcterms:created>
  <dcterms:modified xsi:type="dcterms:W3CDTF">2022-07-05T07:17:25Z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19182E22-2C68-4F8E-8830-2F9FBB1D74D6</vt:lpwstr>
  </property>
  <property fmtid="{D5CDD505-2E9C-101B-9397-08002B2CF9AE}" pid="3" name="ArticulatePath">
    <vt:lpwstr>AJP - Unit 1 - Java Networking</vt:lpwstr>
  </property>
</Properties>
</file>