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74"/>
  </p:handoutMasterIdLst>
  <p:sldIdLst>
    <p:sldId id="320" r:id="rId2"/>
    <p:sldId id="258" r:id="rId3"/>
    <p:sldId id="321" r:id="rId4"/>
    <p:sldId id="322" r:id="rId5"/>
    <p:sldId id="323" r:id="rId6"/>
    <p:sldId id="259" r:id="rId7"/>
    <p:sldId id="260" r:id="rId8"/>
    <p:sldId id="261" r:id="rId9"/>
    <p:sldId id="262" r:id="rId10"/>
    <p:sldId id="324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318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325" r:id="rId34"/>
    <p:sldId id="326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327" r:id="rId45"/>
    <p:sldId id="328" r:id="rId46"/>
    <p:sldId id="293" r:id="rId47"/>
    <p:sldId id="294" r:id="rId48"/>
    <p:sldId id="295" r:id="rId49"/>
    <p:sldId id="329" r:id="rId50"/>
    <p:sldId id="330" r:id="rId51"/>
    <p:sldId id="296" r:id="rId52"/>
    <p:sldId id="297" r:id="rId53"/>
    <p:sldId id="331" r:id="rId54"/>
    <p:sldId id="298" r:id="rId55"/>
    <p:sldId id="299" r:id="rId56"/>
    <p:sldId id="300" r:id="rId57"/>
    <p:sldId id="301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09" r:id="rId66"/>
    <p:sldId id="310" r:id="rId67"/>
    <p:sldId id="311" r:id="rId68"/>
    <p:sldId id="312" r:id="rId69"/>
    <p:sldId id="313" r:id="rId70"/>
    <p:sldId id="314" r:id="rId71"/>
    <p:sldId id="315" r:id="rId72"/>
    <p:sldId id="316" r:id="rId73"/>
  </p:sldIdLst>
  <p:sldSz cx="12192000" cy="6858000"/>
  <p:notesSz cx="6858000" cy="9144000"/>
  <p:custDataLst>
    <p:tags r:id="rId7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1BBAF"/>
    <a:srgbClr val="FFCA4F"/>
    <a:srgbClr val="854F89"/>
    <a:srgbClr val="FFE152"/>
    <a:srgbClr val="DD00FF"/>
    <a:srgbClr val="D8D5ED"/>
    <a:srgbClr val="B5FCFF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91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71088-6963-4E0E-A38A-0AE373C72001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1A86B-D790-4D2A-82E8-850972CD9138}" type="slidenum">
              <a:rPr lang="en-IN" smtClean="0"/>
              <a:t>‹#›</a:t>
            </a:fld>
            <a:endParaRPr lang="en-IN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097675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639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04-07-2022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52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04-07-2022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3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10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72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04-07-2022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000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04-07-2022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99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04-07-2022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916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75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04-07-2022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04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04-07-2022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B6E4831-481F-4AF1-9D8E-170CD6E1C3F5}" type="datetimeFigureOut">
              <a:rPr lang="en-IN" smtClean="0"/>
              <a:pPr/>
              <a:t>04-07-2022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10899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wmf"/><Relationship Id="rId2" Type="http://schemas.openxmlformats.org/officeDocument/2006/relationships/tags" Target="../tags/tag4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wmf"/><Relationship Id="rId2" Type="http://schemas.openxmlformats.org/officeDocument/2006/relationships/tags" Target="../tags/tag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Relationship Id="rId14" Type="http://schemas.openxmlformats.org/officeDocument/2006/relationships/image" Target="../media/image6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wmf"/><Relationship Id="rId2" Type="http://schemas.openxmlformats.org/officeDocument/2006/relationships/tags" Target="../tags/tag2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" y="1104187"/>
            <a:ext cx="9067799" cy="8828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6600" b="1" dirty="0" smtClean="0">
                <a:ln w="28575">
                  <a:solidFill>
                    <a:srgbClr val="002060"/>
                  </a:solidFill>
                </a:ln>
                <a:solidFill>
                  <a:schemeClr val="accent1"/>
                </a:solidFill>
                <a:latin typeface="Roboto Black" pitchFamily="2" charset="0"/>
                <a:ea typeface="Roboto Black" pitchFamily="2" charset="0"/>
                <a:cs typeface="Roboto Black" pitchFamily="2" charset="0"/>
              </a:rPr>
              <a:t>Advance Networking</a:t>
            </a:r>
            <a:endParaRPr lang="en-IN" sz="6600" b="1" dirty="0">
              <a:ln w="28575">
                <a:solidFill>
                  <a:srgbClr val="002060"/>
                </a:solidFill>
              </a:ln>
              <a:solidFill>
                <a:schemeClr val="accent1"/>
              </a:solidFill>
              <a:latin typeface="Roboto Black" pitchFamily="2" charset="0"/>
              <a:ea typeface="Roboto Black" pitchFamily="2" charset="0"/>
              <a:cs typeface="Roboto Black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4959" y="1720622"/>
            <a:ext cx="298704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SUBJECT: </a:t>
            </a:r>
          </a:p>
          <a:p>
            <a:pPr algn="ctr"/>
            <a:r>
              <a:rPr lang="en-IN" sz="2800" dirty="0" smtClean="0">
                <a:solidFill>
                  <a:srgbClr val="002060"/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Advanced Java Programming</a:t>
            </a:r>
          </a:p>
          <a:p>
            <a:pPr algn="ctr"/>
            <a:endParaRPr lang="en-IN" sz="3200" i="1" dirty="0" smtClean="0">
              <a:solidFill>
                <a:srgbClr val="002060"/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algn="ctr"/>
            <a:endParaRPr lang="en-IN" sz="3200" i="1" dirty="0" smtClean="0">
              <a:solidFill>
                <a:srgbClr val="002060"/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algn="ctr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TOPIC: </a:t>
            </a:r>
          </a:p>
          <a:p>
            <a:pPr algn="ctr"/>
            <a:r>
              <a:rPr lang="en-IN" sz="3200" dirty="0" smtClean="0">
                <a:solidFill>
                  <a:srgbClr val="002060"/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Advance </a:t>
            </a:r>
            <a:r>
              <a:rPr lang="en-IN" sz="3200" dirty="0" smtClean="0">
                <a:solidFill>
                  <a:srgbClr val="002060"/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Networking</a:t>
            </a:r>
            <a:endParaRPr lang="en-IN" sz="3200" dirty="0">
              <a:solidFill>
                <a:srgbClr val="002060"/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</p:txBody>
      </p:sp>
      <p:pic>
        <p:nvPicPr>
          <p:cNvPr id="1026" name="Picture 2" descr="E:\01 JRA Marwadi\05 ODD Sem 2022-23\AJP 2022-23\Slides\Sock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08" y="2093658"/>
            <a:ext cx="8713531" cy="260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892301" y="6192551"/>
            <a:ext cx="1016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This work is licensed under a Creative Commons Attribution-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NonCommercial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ShareAlike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 4.0 International License.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You are free to use, distribute and modify it, for noncommercial purposes only, provided you acknowledge the source.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https://lh6.googleusercontent.com/Lp8iKuiTnGpl9iPxyGvBYF3QgETINAgcWKgbn_K6AYGA--fdOsIxebCc_cLxU80DN3JTFhWaqhIQlDG4nk3GF_OvA1xQxQBB5KVxDqGSWwlMj5QbJMJQhENWSL9HuNDnCrsHLvBNjF8EN53Mw3Afu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8" y="6195059"/>
            <a:ext cx="1629534" cy="57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-28606" y="5044440"/>
            <a:ext cx="9204958" cy="7431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800" b="1" dirty="0" err="1" smtClean="0">
                <a:ln w="28575">
                  <a:solidFill>
                    <a:srgbClr val="002060"/>
                  </a:solidFill>
                </a:ln>
                <a:solidFill>
                  <a:schemeClr val="bg1"/>
                </a:solidFill>
              </a:rPr>
              <a:t>Jatin</a:t>
            </a:r>
            <a:r>
              <a:rPr lang="en-IN" sz="4800" b="1" dirty="0" smtClean="0">
                <a:ln w="28575">
                  <a:solidFill>
                    <a:srgbClr val="002060"/>
                  </a:solidFill>
                </a:ln>
                <a:solidFill>
                  <a:schemeClr val="bg1"/>
                </a:solidFill>
              </a:rPr>
              <a:t> Ambasana</a:t>
            </a:r>
            <a:endParaRPr lang="en-IN" sz="4800" b="1" dirty="0">
              <a:ln w="28575">
                <a:solidFill>
                  <a:srgbClr val="002060"/>
                </a:solidFill>
              </a:ln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465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Socket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Java Socket programming is used for </a:t>
            </a:r>
            <a:r>
              <a:rPr lang="en-US" b="1" u="sng" dirty="0"/>
              <a:t>communication between the applications</a:t>
            </a:r>
            <a:r>
              <a:rPr lang="en-US" b="1" dirty="0"/>
              <a:t> </a:t>
            </a:r>
            <a:r>
              <a:rPr lang="en-US" dirty="0"/>
              <a:t>running on different JRE.</a:t>
            </a:r>
          </a:p>
          <a:p>
            <a:pPr algn="just"/>
            <a:r>
              <a:rPr lang="en-US" dirty="0"/>
              <a:t>Java Socket programming </a:t>
            </a:r>
            <a:r>
              <a:rPr lang="en-US" b="1" u="sng" dirty="0"/>
              <a:t>can be connection-oriented or connection-less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Socket and </a:t>
            </a:r>
            <a:r>
              <a:rPr lang="en-US" b="1" dirty="0" err="1"/>
              <a:t>ServerSocket</a:t>
            </a:r>
            <a:r>
              <a:rPr lang="en-US" b="1" dirty="0"/>
              <a:t> classes </a:t>
            </a:r>
            <a:r>
              <a:rPr lang="en-US" dirty="0"/>
              <a:t>are used for connection-oriented socket programming and </a:t>
            </a:r>
            <a:r>
              <a:rPr lang="en-US" b="1" dirty="0" err="1"/>
              <a:t>DatagramSocket</a:t>
            </a:r>
            <a:r>
              <a:rPr lang="en-US" b="1" dirty="0"/>
              <a:t> and </a:t>
            </a:r>
            <a:r>
              <a:rPr lang="en-US" b="1" dirty="0" err="1"/>
              <a:t>DatagramPacket</a:t>
            </a:r>
            <a:r>
              <a:rPr lang="en-US" b="1" dirty="0"/>
              <a:t> </a:t>
            </a:r>
            <a:r>
              <a:rPr lang="en-US" dirty="0"/>
              <a:t>classes are used for connection-less socket programming.</a:t>
            </a:r>
          </a:p>
          <a:p>
            <a:pPr algn="just"/>
            <a:r>
              <a:rPr lang="en-US" dirty="0"/>
              <a:t>The client in socket programming must know two information:</a:t>
            </a:r>
          </a:p>
          <a:p>
            <a:pPr lvl="1" algn="just">
              <a:buFont typeface="+mj-lt"/>
              <a:buAutoNum type="arabicPeriod"/>
            </a:pPr>
            <a:r>
              <a:rPr lang="en-US" dirty="0"/>
              <a:t>IP Address of Server, and</a:t>
            </a:r>
          </a:p>
          <a:p>
            <a:pPr lvl="1" algn="just">
              <a:buFont typeface="+mj-lt"/>
              <a:buAutoNum type="arabicPeriod"/>
            </a:pPr>
            <a:r>
              <a:rPr lang="en-US" dirty="0"/>
              <a:t>Port </a:t>
            </a:r>
            <a:r>
              <a:rPr lang="en-US" dirty="0" smtClean="0"/>
              <a:t>number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5438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- Domain name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Domain Name system</a:t>
            </a:r>
            <a:r>
              <a:rPr lang="en-US" dirty="0"/>
              <a:t> (DNS) associates various sorts of information with so-called domain names.</a:t>
            </a:r>
          </a:p>
          <a:p>
            <a:r>
              <a:rPr lang="en-US" dirty="0"/>
              <a:t>Most importantly, it serves as the "phone book" for the Internet by translating human-readable computer hostnames, e.g. </a:t>
            </a:r>
            <a:r>
              <a:rPr lang="en-US" i="1" dirty="0"/>
              <a:t>www.example.com</a:t>
            </a:r>
            <a:r>
              <a:rPr lang="en-US" dirty="0"/>
              <a:t>, into the IP addresses, e.g. </a:t>
            </a:r>
            <a:r>
              <a:rPr lang="en-US" i="1" dirty="0"/>
              <a:t>208.77.188.166</a:t>
            </a:r>
            <a:r>
              <a:rPr lang="en-US" dirty="0"/>
              <a:t>, that networking equipment needs to deliver information.</a:t>
            </a:r>
          </a:p>
          <a:p>
            <a:r>
              <a:rPr lang="en-US" dirty="0"/>
              <a:t>It also stores other information such as the list of mail exchange servers that accept email for a given domain. 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960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Ports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TCP and UDP protocols use </a:t>
            </a:r>
            <a:r>
              <a:rPr lang="en-US" i="1" dirty="0" smtClean="0"/>
              <a:t>ports </a:t>
            </a:r>
            <a:r>
              <a:rPr lang="en-US" dirty="0" smtClean="0"/>
              <a:t>to map incoming data to a particular </a:t>
            </a:r>
            <a:r>
              <a:rPr lang="en-US" i="1" dirty="0" smtClean="0"/>
              <a:t>process</a:t>
            </a:r>
            <a:r>
              <a:rPr lang="en-US" dirty="0" smtClean="0"/>
              <a:t> running on a computer.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6705600" y="685800"/>
            <a:ext cx="1066800" cy="1197764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 dirty="0" smtClean="0"/>
              <a:t>Server</a:t>
            </a:r>
            <a:endParaRPr lang="en-US" b="1" dirty="0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391400" y="797148"/>
            <a:ext cx="849313" cy="305212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400" b="1" dirty="0"/>
              <a:t>    </a:t>
            </a:r>
            <a:r>
              <a:rPr lang="en-US" sz="1400" b="1" dirty="0" smtClean="0"/>
              <a:t>Port</a:t>
            </a:r>
            <a:endParaRPr lang="en-US" sz="1400" b="1" dirty="0"/>
          </a:p>
        </p:txBody>
      </p:sp>
      <p:cxnSp>
        <p:nvCxnSpPr>
          <p:cNvPr id="8" name="AutoShape 16"/>
          <p:cNvCxnSpPr>
            <a:cxnSpLocks noChangeShapeType="1"/>
          </p:cNvCxnSpPr>
          <p:nvPr/>
        </p:nvCxnSpPr>
        <p:spPr bwMode="auto">
          <a:xfrm rot="10800000">
            <a:off x="8574881" y="614578"/>
            <a:ext cx="1371600" cy="863651"/>
          </a:xfrm>
          <a:prstGeom prst="curvedConnector3">
            <a:avLst>
              <a:gd name="adj1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Line 23"/>
          <p:cNvSpPr>
            <a:spLocks noChangeShapeType="1"/>
          </p:cNvSpPr>
          <p:nvPr/>
        </p:nvSpPr>
        <p:spPr bwMode="auto">
          <a:xfrm flipH="1" flipV="1">
            <a:off x="8240712" y="949754"/>
            <a:ext cx="20920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9143999" y="488950"/>
            <a:ext cx="6905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dirty="0"/>
              <a:t>TCP</a:t>
            </a: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2971800" y="5562600"/>
            <a:ext cx="3957638" cy="4572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TCP or UDP</a:t>
            </a: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31289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41195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4" name="Rectangle 32"/>
          <p:cNvSpPr>
            <a:spLocks noChangeArrowheads="1"/>
          </p:cNvSpPr>
          <p:nvPr/>
        </p:nvSpPr>
        <p:spPr bwMode="auto">
          <a:xfrm>
            <a:off x="50339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5" name="Rectangle 33"/>
          <p:cNvSpPr>
            <a:spLocks noChangeArrowheads="1"/>
          </p:cNvSpPr>
          <p:nvPr/>
        </p:nvSpPr>
        <p:spPr bwMode="auto">
          <a:xfrm>
            <a:off x="60245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31242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app</a:t>
            </a: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41148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app</a:t>
            </a:r>
          </a:p>
        </p:txBody>
      </p:sp>
      <p:sp>
        <p:nvSpPr>
          <p:cNvPr id="18" name="Rectangle 37"/>
          <p:cNvSpPr>
            <a:spLocks noChangeArrowheads="1"/>
          </p:cNvSpPr>
          <p:nvPr/>
        </p:nvSpPr>
        <p:spPr bwMode="auto">
          <a:xfrm>
            <a:off x="50292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app</a:t>
            </a:r>
          </a:p>
        </p:txBody>
      </p:sp>
      <p:sp>
        <p:nvSpPr>
          <p:cNvPr id="19" name="Rectangle 38"/>
          <p:cNvSpPr>
            <a:spLocks noChangeArrowheads="1"/>
          </p:cNvSpPr>
          <p:nvPr/>
        </p:nvSpPr>
        <p:spPr bwMode="auto">
          <a:xfrm>
            <a:off x="60198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app</a:t>
            </a:r>
          </a:p>
        </p:txBody>
      </p:sp>
      <p:sp>
        <p:nvSpPr>
          <p:cNvPr id="20" name="Line 39"/>
          <p:cNvSpPr>
            <a:spLocks noChangeShapeType="1"/>
          </p:cNvSpPr>
          <p:nvPr/>
        </p:nvSpPr>
        <p:spPr bwMode="auto">
          <a:xfrm flipV="1">
            <a:off x="34290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1" name="Line 40"/>
          <p:cNvSpPr>
            <a:spLocks noChangeShapeType="1"/>
          </p:cNvSpPr>
          <p:nvPr/>
        </p:nvSpPr>
        <p:spPr bwMode="auto">
          <a:xfrm flipV="1">
            <a:off x="44958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2" name="Line 41"/>
          <p:cNvSpPr>
            <a:spLocks noChangeShapeType="1"/>
          </p:cNvSpPr>
          <p:nvPr/>
        </p:nvSpPr>
        <p:spPr bwMode="auto">
          <a:xfrm flipV="1">
            <a:off x="54102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3" name="Line 42"/>
          <p:cNvSpPr>
            <a:spLocks noChangeShapeType="1"/>
          </p:cNvSpPr>
          <p:nvPr/>
        </p:nvSpPr>
        <p:spPr bwMode="auto">
          <a:xfrm flipV="1">
            <a:off x="63246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4" name="Rectangle 43"/>
          <p:cNvSpPr>
            <a:spLocks noChangeArrowheads="1"/>
          </p:cNvSpPr>
          <p:nvPr/>
        </p:nvSpPr>
        <p:spPr bwMode="auto">
          <a:xfrm>
            <a:off x="7396163" y="6248400"/>
            <a:ext cx="833437" cy="4572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port#</a:t>
            </a:r>
          </a:p>
        </p:txBody>
      </p:sp>
      <p:sp>
        <p:nvSpPr>
          <p:cNvPr id="25" name="Rectangle 44"/>
          <p:cNvSpPr>
            <a:spLocks noChangeArrowheads="1"/>
          </p:cNvSpPr>
          <p:nvPr/>
        </p:nvSpPr>
        <p:spPr bwMode="auto">
          <a:xfrm>
            <a:off x="8158163" y="6248400"/>
            <a:ext cx="833437" cy="4572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data</a:t>
            </a:r>
          </a:p>
        </p:txBody>
      </p:sp>
      <p:sp>
        <p:nvSpPr>
          <p:cNvPr id="26" name="Line 45"/>
          <p:cNvSpPr>
            <a:spLocks noChangeShapeType="1"/>
          </p:cNvSpPr>
          <p:nvPr/>
        </p:nvSpPr>
        <p:spPr bwMode="auto">
          <a:xfrm flipH="1" flipV="1">
            <a:off x="4876800" y="6096000"/>
            <a:ext cx="2514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7" name="Text Box 46"/>
          <p:cNvSpPr txBox="1">
            <a:spLocks noChangeArrowheads="1"/>
          </p:cNvSpPr>
          <p:nvPr/>
        </p:nvSpPr>
        <p:spPr bwMode="auto">
          <a:xfrm>
            <a:off x="5715000" y="6235700"/>
            <a:ext cx="717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Data</a:t>
            </a:r>
          </a:p>
        </p:txBody>
      </p:sp>
      <p:sp>
        <p:nvSpPr>
          <p:cNvPr id="28" name="Text Box 47"/>
          <p:cNvSpPr txBox="1">
            <a:spLocks noChangeArrowheads="1"/>
          </p:cNvSpPr>
          <p:nvPr/>
        </p:nvSpPr>
        <p:spPr bwMode="auto">
          <a:xfrm>
            <a:off x="7283450" y="5867400"/>
            <a:ext cx="957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Packet</a:t>
            </a: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10820400" y="685800"/>
            <a:ext cx="1066800" cy="1197764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marL="285750" indent="-285750">
              <a:spcBef>
                <a:spcPct val="50000"/>
              </a:spcBef>
              <a:buFont typeface="Wingdings" pitchFamily="2" charset="2"/>
              <a:buNone/>
              <a:defRPr b="1"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Client</a:t>
            </a:r>
          </a:p>
          <a:p>
            <a:endParaRPr lang="en-US" dirty="0"/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10210800" y="797148"/>
            <a:ext cx="849313" cy="305212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400" b="1" dirty="0"/>
              <a:t>    </a:t>
            </a:r>
            <a:r>
              <a:rPr lang="en-US" sz="1400" b="1" dirty="0" smtClean="0"/>
              <a:t>Port</a:t>
            </a:r>
            <a:endParaRPr lang="en-US" sz="1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8543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Ports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Port is represented by a positive (16-bit) integer value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Some ports have been reserved to support common/well known services: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ftp    21/</a:t>
            </a:r>
            <a:r>
              <a:rPr lang="en-US" sz="2400" dirty="0" err="1" smtClean="0"/>
              <a:t>tcp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telnet 23/</a:t>
            </a:r>
            <a:r>
              <a:rPr lang="en-US" sz="2400" dirty="0" err="1" smtClean="0"/>
              <a:t>tcp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smtp</a:t>
            </a:r>
            <a:r>
              <a:rPr lang="en-US" sz="2400" dirty="0" smtClean="0"/>
              <a:t> 25/</a:t>
            </a:r>
            <a:r>
              <a:rPr lang="en-US" sz="2400" dirty="0" err="1" smtClean="0"/>
              <a:t>tcp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login 513/</a:t>
            </a:r>
            <a:r>
              <a:rPr lang="en-US" sz="2400" dirty="0" err="1" smtClean="0"/>
              <a:t>tcp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User level process/services generally use port number value &gt;= 1024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8463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Sockets provide an interface for programming networks at the transport layer.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Network communication using Sockets is very much similar to performing file I/O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In fact, socket handle is treated like file handle.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The streams used in file I/O operation are also applicable to socket-based I/O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Socket-based communication is programming language independent.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That means, a socket program written in Java language can also communicate to a program written in Java or non-Java socket program.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1584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Communication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server (program) runs on a specific computer and has a socket that is bound to a specific port. The server waits and listens to the socket for a client to make a connection request.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076700" y="4159250"/>
            <a:ext cx="1066800" cy="13208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 dirty="0"/>
              <a:t>server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791700" y="4768850"/>
            <a:ext cx="1219200" cy="4064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/>
              <a:t>Client</a:t>
            </a:r>
          </a:p>
        </p:txBody>
      </p:sp>
      <p:cxnSp>
        <p:nvCxnSpPr>
          <p:cNvPr id="7" name="AutoShape 7"/>
          <p:cNvCxnSpPr>
            <a:cxnSpLocks noChangeShapeType="1"/>
            <a:stCxn id="6" idx="1"/>
          </p:cNvCxnSpPr>
          <p:nvPr/>
        </p:nvCxnSpPr>
        <p:spPr bwMode="auto">
          <a:xfrm rot="10800000">
            <a:off x="8420100" y="4591050"/>
            <a:ext cx="1371600" cy="381000"/>
          </a:xfrm>
          <a:prstGeom prst="curvedConnector5">
            <a:avLst>
              <a:gd name="adj1" fmla="val 250000"/>
              <a:gd name="adj2" fmla="val 193333"/>
              <a:gd name="adj3" fmla="val -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5600700" y="4794250"/>
            <a:ext cx="4191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972300" y="4413250"/>
            <a:ext cx="238283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Connection request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 rot="5400000">
            <a:off x="4764881" y="4563269"/>
            <a:ext cx="1214438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6301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If everything goes well, the server accepts the connection. Upon acceptance, the server gets a new socket bounds to a different port. It needs a new socket (consequently a different port number) so that it can continue to listen to the original socket for connection requests while serving the connected client.</a:t>
            </a: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10000" y="3962400"/>
            <a:ext cx="1066800" cy="13208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 dirty="0"/>
              <a:t>server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448800" y="5003800"/>
            <a:ext cx="1219200" cy="4064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/>
              <a:t>Client</a:t>
            </a:r>
          </a:p>
        </p:txBody>
      </p:sp>
      <p:cxnSp>
        <p:nvCxnSpPr>
          <p:cNvPr id="6" name="AutoShape 6"/>
          <p:cNvCxnSpPr>
            <a:cxnSpLocks noChangeShapeType="1"/>
            <a:stCxn id="5" idx="1"/>
          </p:cNvCxnSpPr>
          <p:nvPr/>
        </p:nvCxnSpPr>
        <p:spPr bwMode="auto">
          <a:xfrm rot="10800000">
            <a:off x="8077200" y="4826000"/>
            <a:ext cx="1371600" cy="381000"/>
          </a:xfrm>
          <a:prstGeom prst="curvedConnector5">
            <a:avLst>
              <a:gd name="adj1" fmla="val 250000"/>
              <a:gd name="adj2" fmla="val 193333"/>
              <a:gd name="adj3" fmla="val -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096000" y="5334000"/>
            <a:ext cx="14668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Connection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 rot="5400000">
            <a:off x="4498181" y="4366419"/>
            <a:ext cx="1214438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>
            <a:off x="4343400" y="5257800"/>
            <a:ext cx="4572000" cy="927100"/>
          </a:xfrm>
          <a:custGeom>
            <a:avLst/>
            <a:gdLst>
              <a:gd name="T0" fmla="*/ 0 w 3216"/>
              <a:gd name="T1" fmla="*/ 2147483647 h 728"/>
              <a:gd name="T2" fmla="*/ 2147483647 w 3216"/>
              <a:gd name="T3" fmla="*/ 2147483647 h 728"/>
              <a:gd name="T4" fmla="*/ 2147483647 w 3216"/>
              <a:gd name="T5" fmla="*/ 2147483647 h 728"/>
              <a:gd name="T6" fmla="*/ 2147483647 w 3216"/>
              <a:gd name="T7" fmla="*/ 0 h 7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16" h="728">
                <a:moveTo>
                  <a:pt x="0" y="384"/>
                </a:moveTo>
                <a:cubicBezTo>
                  <a:pt x="104" y="484"/>
                  <a:pt x="208" y="584"/>
                  <a:pt x="480" y="624"/>
                </a:cubicBezTo>
                <a:cubicBezTo>
                  <a:pt x="752" y="664"/>
                  <a:pt x="1176" y="728"/>
                  <a:pt x="1632" y="624"/>
                </a:cubicBezTo>
                <a:cubicBezTo>
                  <a:pt x="2088" y="520"/>
                  <a:pt x="2976" y="88"/>
                  <a:pt x="3216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 rot="10800000">
            <a:off x="3733800" y="5257800"/>
            <a:ext cx="1214438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0488" tIns="44450" rIns="90488" bIns="44450" anchor="ctr"/>
          <a:lstStyle/>
          <a:p>
            <a:endParaRPr lang="en-US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037013" y="5259388"/>
            <a:ext cx="6175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 rot="16200000">
            <a:off x="8801100" y="4991100"/>
            <a:ext cx="838200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7965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Control Protocol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A connection-based protocol that provides a reliable flow of data between two computers. </a:t>
            </a:r>
          </a:p>
          <a:p>
            <a:r>
              <a:rPr lang="en-US" sz="2600" dirty="0" smtClean="0"/>
              <a:t>Provides a point-to-point channel for applications that require reliable communications. </a:t>
            </a:r>
          </a:p>
          <a:p>
            <a:pPr lvl="1"/>
            <a:r>
              <a:rPr lang="en-US" sz="2200" dirty="0" smtClean="0"/>
              <a:t>The Hypertext Transfer Protocol (HTTP), File Transfer Protocol (FTP), and Telnet are all examples of applications that require a reliable communication channel </a:t>
            </a:r>
          </a:p>
          <a:p>
            <a:r>
              <a:rPr lang="en-US" sz="2600" dirty="0" smtClean="0"/>
              <a:t>Guarantees that data sent from one end of the connection actually gets to the other end and in the same order it was sent. Otherwise, an error is reported.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4566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Datagram Protocol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A protocol that sends independent packets of data, called datagrams, from one computer to another with no guarantees about arrival. UDP is not connection-based like TCP and is not reliable: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Sender does not wait for acknowledgements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Arrival order is not guaranteed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Arrival is not guaranteed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Used when speed is essential, even in cost of reliability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e.g. streaming media, games, Internet telephony, etc.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0372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Data transmitted over the Internet is accompanied by addressing information that identifies the computer and the port for which it is destined.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computer is identified by its 32-bit IP address, which IP uses to deliver data to the right computer on the network. Ports are identified by a 16-bit number, which TCP and UDP use to deliver the data to the right application.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567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Basics</a:t>
            </a:r>
          </a:p>
          <a:p>
            <a:pPr lvl="1"/>
            <a:r>
              <a:rPr lang="en-US" dirty="0"/>
              <a:t>TCP, UDP, Ports, DNS, Client-Server Model</a:t>
            </a:r>
          </a:p>
          <a:p>
            <a:r>
              <a:rPr lang="en-US" dirty="0"/>
              <a:t>TCP/IP in Java</a:t>
            </a:r>
          </a:p>
          <a:p>
            <a:r>
              <a:rPr lang="en-US" dirty="0"/>
              <a:t>Sockets</a:t>
            </a:r>
          </a:p>
          <a:p>
            <a:r>
              <a:rPr lang="en-US" dirty="0"/>
              <a:t>URL</a:t>
            </a:r>
          </a:p>
          <a:p>
            <a:pPr lvl="1"/>
            <a:r>
              <a:rPr lang="en-US" dirty="0"/>
              <a:t>The java classes: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URL,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URLConnection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Datagrams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6991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 – Cont.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 numbers range from 0 to 65,535 (16-bit)</a:t>
            </a:r>
          </a:p>
          <a:p>
            <a:pPr lvl="1"/>
            <a:r>
              <a:rPr lang="en-US" dirty="0" smtClean="0"/>
              <a:t>Ports 0 - 1023 are called </a:t>
            </a:r>
            <a:r>
              <a:rPr lang="en-US" i="1" dirty="0" smtClean="0"/>
              <a:t>well-known ports.</a:t>
            </a:r>
            <a:r>
              <a:rPr lang="en-US" dirty="0" smtClean="0"/>
              <a:t> They are reserved for use by well-known services:</a:t>
            </a:r>
          </a:p>
          <a:p>
            <a:pPr lvl="2"/>
            <a:r>
              <a:rPr lang="en-US" sz="2600" dirty="0" smtClean="0"/>
              <a:t>20, 21: FTP</a:t>
            </a:r>
          </a:p>
          <a:p>
            <a:pPr lvl="2"/>
            <a:r>
              <a:rPr lang="en-US" sz="2600" dirty="0" smtClean="0"/>
              <a:t>23: TELNET</a:t>
            </a:r>
          </a:p>
          <a:p>
            <a:pPr lvl="2"/>
            <a:r>
              <a:rPr lang="en-US" sz="2600" dirty="0" smtClean="0"/>
              <a:t>25: SMTP</a:t>
            </a:r>
          </a:p>
          <a:p>
            <a:pPr lvl="2"/>
            <a:r>
              <a:rPr lang="en-US" sz="2600" dirty="0" smtClean="0"/>
              <a:t>110: POP3</a:t>
            </a:r>
          </a:p>
          <a:p>
            <a:pPr lvl="2"/>
            <a:r>
              <a:rPr lang="en-US" sz="2600" dirty="0" smtClean="0"/>
              <a:t>80: HTTP</a:t>
            </a:r>
          </a:p>
        </p:txBody>
      </p:sp>
      <p:pic>
        <p:nvPicPr>
          <p:cNvPr id="5" name="Picture 5" descr="3tcpud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760" y="2917846"/>
            <a:ext cx="4608513" cy="23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19022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Classes in the JDK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 the classes in java.net, Java programs can use TCP or UDP to communicate over the Internet.</a:t>
            </a:r>
          </a:p>
          <a:p>
            <a:pPr lvl="1"/>
            <a:r>
              <a:rPr lang="en-US" dirty="0" smtClean="0"/>
              <a:t>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URL,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Socket,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dirty="0" smtClean="0"/>
              <a:t> classes all use TCP to communicate over the network.</a:t>
            </a:r>
          </a:p>
          <a:p>
            <a:pPr lvl="1"/>
            <a:r>
              <a:rPr lang="en-US" dirty="0" smtClean="0"/>
              <a:t>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US" dirty="0" smtClean="0"/>
              <a:t>,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MulticastSocket</a:t>
            </a:r>
            <a:r>
              <a:rPr lang="en-US" dirty="0" smtClean="0"/>
              <a:t> classes are for use with UDP.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7633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Classes in the JDK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InetAddress</a:t>
            </a:r>
            <a:endParaRPr lang="en-US" dirty="0"/>
          </a:p>
          <a:p>
            <a:r>
              <a:rPr lang="en-US" dirty="0"/>
              <a:t>Socket and </a:t>
            </a:r>
            <a:r>
              <a:rPr lang="en-US" dirty="0" err="1"/>
              <a:t>ServerSocket</a:t>
            </a:r>
            <a:r>
              <a:rPr lang="en-US" dirty="0"/>
              <a:t> Class</a:t>
            </a:r>
          </a:p>
          <a:p>
            <a:r>
              <a:rPr lang="en-US"/>
              <a:t>URL class</a:t>
            </a:r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4636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in Java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TCP/IP from Java is straightforward. The main functionality is in the following classes: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java.net.InetAddress</a:t>
            </a:r>
            <a:r>
              <a:rPr lang="en-US" dirty="0" smtClean="0"/>
              <a:t> : Represents an IP address (either IPv4 or IPv6) and has methods for performing DNS lookup (next slide).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java.net.Socket</a:t>
            </a:r>
            <a:r>
              <a:rPr lang="en-US" dirty="0" smtClean="0"/>
              <a:t> : Represents a TCP socket.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java.net.ServerSocket</a:t>
            </a:r>
            <a:r>
              <a:rPr lang="en-US" dirty="0" smtClean="0"/>
              <a:t> : Represents a server socket which is capable of waiting for requests from clients.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8636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InetAddress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 err="1" smtClean="0"/>
              <a:t>InetAddress</a:t>
            </a:r>
            <a:r>
              <a:rPr lang="en-IN" dirty="0" smtClean="0"/>
              <a:t> class is used to encapsulate both the numerical IP address and the domain name for that address. </a:t>
            </a:r>
          </a:p>
          <a:p>
            <a:r>
              <a:rPr lang="en-IN" dirty="0" smtClean="0"/>
              <a:t>We interact with this class by using the name of an IP host, which is more convenient and understandable than its IP address. </a:t>
            </a:r>
          </a:p>
          <a:p>
            <a:r>
              <a:rPr lang="en-IN" dirty="0" smtClean="0"/>
              <a:t>The </a:t>
            </a:r>
            <a:r>
              <a:rPr lang="en-IN" dirty="0" err="1" smtClean="0"/>
              <a:t>InetAddress</a:t>
            </a:r>
            <a:r>
              <a:rPr lang="en-IN" dirty="0" smtClean="0"/>
              <a:t> class hides the number inside.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6592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static </a:t>
            </a:r>
            <a:r>
              <a:rPr lang="en-IN" dirty="0" err="1" smtClean="0"/>
              <a:t>InetAddress</a:t>
            </a:r>
            <a:r>
              <a:rPr lang="en-IN" dirty="0" smtClean="0"/>
              <a:t> </a:t>
            </a:r>
            <a:r>
              <a:rPr lang="en-IN" dirty="0" err="1" smtClean="0"/>
              <a:t>getLocalHost</a:t>
            </a:r>
            <a:r>
              <a:rPr lang="en-IN" dirty="0" smtClean="0"/>
              <a:t>( )</a:t>
            </a:r>
          </a:p>
          <a:p>
            <a:pPr marL="0" indent="0">
              <a:buFont typeface="Arial" charset="0"/>
              <a:buNone/>
              <a:defRPr/>
            </a:pPr>
            <a:r>
              <a:rPr lang="en-IN" dirty="0" smtClean="0"/>
              <a:t>	</a:t>
            </a:r>
            <a:r>
              <a:rPr lang="en-IN" i="1" dirty="0" smtClean="0"/>
              <a:t>throws </a:t>
            </a:r>
            <a:r>
              <a:rPr lang="en-IN" i="1" dirty="0" err="1" smtClean="0"/>
              <a:t>UnknownHostException</a:t>
            </a:r>
            <a:endParaRPr lang="en-IN" i="1" dirty="0" smtClean="0"/>
          </a:p>
          <a:p>
            <a:pPr>
              <a:defRPr/>
            </a:pPr>
            <a:r>
              <a:rPr lang="en-IN" dirty="0" smtClean="0"/>
              <a:t>static </a:t>
            </a:r>
            <a:r>
              <a:rPr lang="en-IN" dirty="0" err="1" smtClean="0"/>
              <a:t>InetAddress</a:t>
            </a:r>
            <a:r>
              <a:rPr lang="en-IN" dirty="0" smtClean="0"/>
              <a:t> </a:t>
            </a:r>
            <a:r>
              <a:rPr lang="en-IN" dirty="0" err="1" smtClean="0"/>
              <a:t>getByName</a:t>
            </a:r>
            <a:r>
              <a:rPr lang="en-IN" dirty="0" smtClean="0"/>
              <a:t>(String </a:t>
            </a:r>
            <a:r>
              <a:rPr lang="en-IN" dirty="0" err="1" smtClean="0"/>
              <a:t>hostName</a:t>
            </a:r>
            <a:r>
              <a:rPr lang="en-IN" dirty="0" smtClean="0"/>
              <a:t>)</a:t>
            </a:r>
          </a:p>
          <a:p>
            <a:pPr marL="0" indent="0">
              <a:buFont typeface="Arial" charset="0"/>
              <a:buNone/>
              <a:defRPr/>
            </a:pPr>
            <a:r>
              <a:rPr lang="en-IN" i="1" dirty="0" smtClean="0"/>
              <a:t>	throws </a:t>
            </a:r>
            <a:r>
              <a:rPr lang="en-IN" i="1" dirty="0" err="1" smtClean="0"/>
              <a:t>UnknownHostException</a:t>
            </a:r>
            <a:endParaRPr lang="en-IN" i="1" dirty="0" smtClean="0"/>
          </a:p>
          <a:p>
            <a:pPr>
              <a:defRPr/>
            </a:pPr>
            <a:r>
              <a:rPr lang="en-IN" dirty="0" smtClean="0"/>
              <a:t>static </a:t>
            </a:r>
            <a:r>
              <a:rPr lang="en-IN" dirty="0" err="1" smtClean="0"/>
              <a:t>InetAddress</a:t>
            </a:r>
            <a:r>
              <a:rPr lang="en-IN" dirty="0" smtClean="0"/>
              <a:t>[ ] </a:t>
            </a:r>
            <a:r>
              <a:rPr lang="en-IN" dirty="0" err="1" smtClean="0"/>
              <a:t>getAllByName</a:t>
            </a:r>
            <a:r>
              <a:rPr lang="en-IN" dirty="0" smtClean="0"/>
              <a:t>(String 	</a:t>
            </a:r>
            <a:r>
              <a:rPr lang="en-IN" dirty="0" err="1" smtClean="0"/>
              <a:t>hostName</a:t>
            </a:r>
            <a:r>
              <a:rPr lang="en-IN" dirty="0" smtClean="0"/>
              <a:t>)</a:t>
            </a:r>
          </a:p>
          <a:p>
            <a:pPr marL="0" indent="0">
              <a:buFont typeface="Arial" charset="0"/>
              <a:buNone/>
              <a:defRPr/>
            </a:pPr>
            <a:r>
              <a:rPr lang="en-IN" i="1" dirty="0" smtClean="0"/>
              <a:t>	throws </a:t>
            </a:r>
            <a:r>
              <a:rPr lang="en-IN" i="1" dirty="0" err="1" smtClean="0"/>
              <a:t>UnknownHostException</a:t>
            </a:r>
            <a:endParaRPr lang="en-IN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4285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13760" y="655320"/>
            <a:ext cx="8778240" cy="582168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InetAddressTest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Arial" charset="0"/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static void main(String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	throws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UnknownHostException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Address =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InetAddress.getLocalHost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Address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= 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InetAddress.getByName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www.google.com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SW[] = 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InetAddress.getAllByName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("www.yahoo.com");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i=0; i&lt;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SW.length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(SW[i]);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1369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Instance Methods</a:t>
            </a:r>
            <a:endParaRPr lang="en-IN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59480" y="864108"/>
            <a:ext cx="8564880" cy="512064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class InetAddressTest1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static void main(String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 throws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UnknownHostException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{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Address = 		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InetAddress.getByName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("www.google.com");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Address.getHostAddress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Address.getHostName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Address.isMulticastAddress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("It is multicast address");</a:t>
            </a:r>
          </a:p>
          <a:p>
            <a:pPr marL="0" indent="0">
              <a:buFont typeface="Arial" charset="0"/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5137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Sockets and Java Socket Classes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dirty="0" smtClean="0"/>
              <a:t>A socket is an endpoint of a two-way communication link between two programs running on the network.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socket is bound to a port number so that the TCP layer can identify the application that data destined to be sent.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Java’s </a:t>
            </a:r>
            <a:r>
              <a:rPr lang="en-US" dirty="0" err="1" smtClean="0"/>
              <a:t>.net</a:t>
            </a:r>
            <a:r>
              <a:rPr lang="en-US" dirty="0" smtClean="0"/>
              <a:t> package provides two classes: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Socket</a:t>
            </a:r>
            <a:r>
              <a:rPr lang="en-US" dirty="0" smtClean="0"/>
              <a:t> – for implementing a client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solidFill>
                  <a:srgbClr val="FF0000"/>
                </a:solidFill>
              </a:rPr>
              <a:t>ServerSocket</a:t>
            </a:r>
            <a:r>
              <a:rPr lang="en-US" dirty="0" smtClean="0"/>
              <a:t> – for implementing a server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3421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Sockets</a:t>
            </a:r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3352244" y="1076896"/>
            <a:ext cx="8305800" cy="5468085"/>
            <a:chOff x="0" y="1139825"/>
            <a:chExt cx="9144000" cy="6322831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824038" y="1139825"/>
              <a:ext cx="4595812" cy="20780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391025" y="4441825"/>
              <a:ext cx="4679950" cy="18748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981899" y="1237115"/>
              <a:ext cx="2646028" cy="462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400" dirty="0" err="1">
                  <a:latin typeface="+mj-lt"/>
                </a:rPr>
                <a:t>ServerSocket</a:t>
              </a:r>
              <a:r>
                <a:rPr lang="en-US" sz="2400" dirty="0">
                  <a:latin typeface="+mj-lt"/>
                </a:rPr>
                <a:t>(1234)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530055" y="5791364"/>
              <a:ext cx="4124587" cy="462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400" dirty="0">
                  <a:latin typeface="+mj-lt"/>
                </a:rPr>
                <a:t>Socket(“128.250.25.158”, 1234)</a:t>
              </a: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2468563" y="1854200"/>
              <a:ext cx="1041400" cy="803275"/>
            </a:xfrm>
            <a:prstGeom prst="parallelogram">
              <a:avLst>
                <a:gd name="adj" fmla="val 32405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 rot="60000">
              <a:off x="4321175" y="1885950"/>
              <a:ext cx="1044575" cy="803275"/>
            </a:xfrm>
            <a:prstGeom prst="parallelogram">
              <a:avLst>
                <a:gd name="adj" fmla="val 3250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6056313" y="4727575"/>
              <a:ext cx="1041400" cy="803275"/>
            </a:xfrm>
            <a:prstGeom prst="parallelogram">
              <a:avLst>
                <a:gd name="adj" fmla="val 32405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 rot="60000">
              <a:off x="4575175" y="4692650"/>
              <a:ext cx="1044575" cy="803275"/>
            </a:xfrm>
            <a:prstGeom prst="parallelogram">
              <a:avLst>
                <a:gd name="adj" fmla="val 3250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619500" y="3548063"/>
              <a:ext cx="1547813" cy="1563687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oval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 flipV="1">
              <a:off x="3908425" y="3190875"/>
              <a:ext cx="2822575" cy="1768475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oval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889250" y="2509838"/>
              <a:ext cx="646113" cy="952500"/>
            </a:xfrm>
            <a:prstGeom prst="line">
              <a:avLst/>
            </a:prstGeom>
            <a:noFill/>
            <a:ln w="50800">
              <a:solidFill>
                <a:srgbClr val="7030A0"/>
              </a:solidFill>
              <a:round/>
              <a:headEnd type="oval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3875088" y="2476500"/>
              <a:ext cx="985837" cy="663575"/>
            </a:xfrm>
            <a:prstGeom prst="line">
              <a:avLst/>
            </a:prstGeom>
            <a:noFill/>
            <a:ln w="50800">
              <a:solidFill>
                <a:srgbClr val="7030A0"/>
              </a:solidFill>
              <a:round/>
              <a:headEnd type="oval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15"/>
            <p:cNvSpPr>
              <a:spLocks noChangeArrowheads="1"/>
            </p:cNvSpPr>
            <p:nvPr/>
          </p:nvSpPr>
          <p:spPr bwMode="auto">
            <a:xfrm>
              <a:off x="914400" y="4624388"/>
              <a:ext cx="619125" cy="463550"/>
            </a:xfrm>
            <a:prstGeom prst="parallelogram">
              <a:avLst>
                <a:gd name="adj" fmla="val 33384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AutoShape 16"/>
            <p:cNvSpPr>
              <a:spLocks noChangeArrowheads="1"/>
            </p:cNvSpPr>
            <p:nvPr/>
          </p:nvSpPr>
          <p:spPr bwMode="auto">
            <a:xfrm rot="60000">
              <a:off x="952500" y="5202238"/>
              <a:ext cx="682625" cy="465137"/>
            </a:xfrm>
            <a:prstGeom prst="parallelogram">
              <a:avLst>
                <a:gd name="adj" fmla="val 3668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686537" y="4605534"/>
              <a:ext cx="2661756" cy="462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000" b="1" dirty="0">
                  <a:latin typeface="+mj-lt"/>
                </a:rPr>
                <a:t>Output/write stream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686537" y="5200284"/>
              <a:ext cx="2364646" cy="464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000" b="1" dirty="0">
                  <a:latin typeface="+mj-lt"/>
                </a:rPr>
                <a:t>Input/read stream</a:t>
              </a:r>
            </a:p>
          </p:txBody>
        </p:sp>
        <p:sp>
          <p:nvSpPr>
            <p:cNvPr id="21" name="AutoShape 19"/>
            <p:cNvSpPr>
              <a:spLocks noChangeArrowheads="1"/>
            </p:cNvSpPr>
            <p:nvPr/>
          </p:nvSpPr>
          <p:spPr bwMode="auto">
            <a:xfrm>
              <a:off x="3200400" y="2754313"/>
              <a:ext cx="1195388" cy="1193800"/>
            </a:xfrm>
            <a:prstGeom prst="star16">
              <a:avLst>
                <a:gd name="adj" fmla="val 37500"/>
              </a:avLst>
            </a:prstGeom>
            <a:solidFill>
              <a:schemeClr val="accent1">
                <a:alpha val="50195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V="1">
              <a:off x="5319713" y="6253948"/>
              <a:ext cx="1100137" cy="495700"/>
            </a:xfrm>
            <a:prstGeom prst="line">
              <a:avLst/>
            </a:prstGeom>
            <a:ln w="38100">
              <a:solidFill>
                <a:srgbClr val="FF0000"/>
              </a:solidFill>
              <a:headEnd/>
              <a:tailEnd type="arrow" w="med" len="med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357968" y="6501761"/>
              <a:ext cx="5037018" cy="960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 dirty="0">
                  <a:latin typeface="+mj-lt"/>
                </a:rPr>
                <a:t>It can be </a:t>
              </a:r>
              <a:r>
                <a:rPr lang="en-US" sz="2400" dirty="0" err="1">
                  <a:latin typeface="+mj-lt"/>
                </a:rPr>
                <a:t>host_name</a:t>
              </a:r>
              <a:r>
                <a:rPr lang="en-US" sz="2400" dirty="0">
                  <a:latin typeface="+mj-lt"/>
                </a:rPr>
                <a:t> like </a:t>
              </a:r>
              <a:endParaRPr lang="en-US" sz="2400" dirty="0" smtClean="0">
                <a:latin typeface="+mj-lt"/>
              </a:endParaRPr>
            </a:p>
            <a:p>
              <a:pPr eaLnBrk="0" hangingPunct="0">
                <a:defRPr/>
              </a:pPr>
              <a:r>
                <a:rPr lang="en-US" sz="2400" dirty="0" smtClean="0">
                  <a:latin typeface="+mj-lt"/>
                </a:rPr>
                <a:t>“</a:t>
              </a:r>
              <a:r>
                <a:rPr lang="en-US" sz="2400" dirty="0">
                  <a:latin typeface="+mj-lt"/>
                </a:rPr>
                <a:t>books.google.com</a:t>
              </a:r>
              <a:r>
                <a:rPr lang="en-US" sz="2400" dirty="0" smtClean="0">
                  <a:latin typeface="+mj-lt"/>
                </a:rPr>
                <a:t>” or </a:t>
              </a:r>
              <a:r>
                <a:rPr lang="en-US" sz="2400" dirty="0" smtClean="0">
                  <a:latin typeface="+mj-lt"/>
                </a:rPr>
                <a:t>“</a:t>
              </a:r>
              <a:r>
                <a:rPr lang="en-US" sz="2400" dirty="0" err="1" smtClean="0">
                  <a:latin typeface="+mj-lt"/>
                </a:rPr>
                <a:t>localhost</a:t>
              </a:r>
              <a:r>
                <a:rPr lang="en-US" sz="2400" dirty="0" smtClean="0">
                  <a:latin typeface="+mj-lt"/>
                </a:rPr>
                <a:t>”</a:t>
              </a:r>
              <a:endParaRPr lang="en-US" sz="2400" dirty="0">
                <a:latin typeface="+mj-lt"/>
              </a:endParaRPr>
            </a:p>
          </p:txBody>
        </p:sp>
        <p:grpSp>
          <p:nvGrpSpPr>
            <p:cNvPr id="24" name="Group 29"/>
            <p:cNvGrpSpPr>
              <a:grpSpLocks/>
            </p:cNvGrpSpPr>
            <p:nvPr/>
          </p:nvGrpSpPr>
          <p:grpSpPr bwMode="auto">
            <a:xfrm>
              <a:off x="7410450" y="4572000"/>
              <a:ext cx="1733550" cy="1143000"/>
              <a:chOff x="108" y="1968"/>
              <a:chExt cx="1092" cy="720"/>
            </a:xfrm>
          </p:grpSpPr>
          <p:graphicFrame>
            <p:nvGraphicFramePr>
              <p:cNvPr id="28" name="Object 25"/>
              <p:cNvGraphicFramePr>
                <a:graphicFrameLocks/>
              </p:cNvGraphicFramePr>
              <p:nvPr/>
            </p:nvGraphicFramePr>
            <p:xfrm>
              <a:off x="108" y="1968"/>
              <a:ext cx="1092" cy="7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8" name="Microsoft ClipArt Gallery" r:id="rId4" imgW="4006850" imgH="3192463" progId="MS_ClipArt_Gallery">
                      <p:embed/>
                    </p:oleObj>
                  </mc:Choice>
                  <mc:Fallback>
                    <p:oleObj name="Microsoft ClipArt Gallery" r:id="rId4" imgW="4006850" imgH="3192463" progId="MS_ClipArt_Gallery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8" y="1968"/>
                            <a:ext cx="1092" cy="7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" name="Rectangle 26"/>
              <p:cNvSpPr>
                <a:spLocks noChangeArrowheads="1"/>
              </p:cNvSpPr>
              <p:nvPr/>
            </p:nvSpPr>
            <p:spPr bwMode="auto">
              <a:xfrm>
                <a:off x="507" y="2056"/>
                <a:ext cx="312" cy="1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000">
                    <a:solidFill>
                      <a:srgbClr val="FFFF00"/>
                    </a:solidFill>
                    <a:latin typeface="Times New Roman" pitchFamily="18" charset="0"/>
                  </a:rPr>
                  <a:t>Client</a:t>
                </a:r>
              </a:p>
            </p:txBody>
          </p:sp>
        </p:grpSp>
        <p:grpSp>
          <p:nvGrpSpPr>
            <p:cNvPr id="25" name="Group 28"/>
            <p:cNvGrpSpPr>
              <a:grpSpLocks/>
            </p:cNvGrpSpPr>
            <p:nvPr/>
          </p:nvGrpSpPr>
          <p:grpSpPr bwMode="auto">
            <a:xfrm>
              <a:off x="0" y="1143000"/>
              <a:ext cx="1981200" cy="1447800"/>
              <a:chOff x="0" y="720"/>
              <a:chExt cx="1248" cy="912"/>
            </a:xfrm>
          </p:grpSpPr>
          <p:graphicFrame>
            <p:nvGraphicFramePr>
              <p:cNvPr id="26" name="Object 24"/>
              <p:cNvGraphicFramePr>
                <a:graphicFrameLocks/>
              </p:cNvGraphicFramePr>
              <p:nvPr/>
            </p:nvGraphicFramePr>
            <p:xfrm>
              <a:off x="0" y="720"/>
              <a:ext cx="1248" cy="9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9" name="Microsoft ClipArt Gallery" r:id="rId6" imgW="4183063" imgH="3216275" progId="MS_ClipArt_Gallery">
                      <p:embed/>
                    </p:oleObj>
                  </mc:Choice>
                  <mc:Fallback>
                    <p:oleObj name="Microsoft ClipArt Gallery" r:id="rId6" imgW="4183063" imgH="3216275" progId="MS_ClipArt_Gallery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720"/>
                            <a:ext cx="1248" cy="9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415" y="864"/>
                <a:ext cx="456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 dirty="0">
                    <a:solidFill>
                      <a:srgbClr val="FFFF00"/>
                    </a:solidFill>
                    <a:latin typeface="+mj-lt"/>
                  </a:rPr>
                  <a:t>Server</a:t>
                </a:r>
              </a:p>
            </p:txBody>
          </p: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7360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30361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JAVA NETWORKING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Networking is a </a:t>
            </a:r>
            <a:r>
              <a:rPr lang="en-US" b="1" u="sng" dirty="0"/>
              <a:t>concept of connecting two or more computing devices </a:t>
            </a:r>
            <a:r>
              <a:rPr lang="en-US" dirty="0"/>
              <a:t>together so that we can share resources.</a:t>
            </a:r>
          </a:p>
          <a:p>
            <a:r>
              <a:rPr lang="en-US" dirty="0"/>
              <a:t>Java </a:t>
            </a:r>
            <a:r>
              <a:rPr lang="en-US" b="1" u="sng" dirty="0"/>
              <a:t>socket programming </a:t>
            </a:r>
            <a:r>
              <a:rPr lang="en-US" dirty="0"/>
              <a:t>provides facility to share data between different computing devices.</a:t>
            </a:r>
          </a:p>
          <a:p>
            <a:r>
              <a:rPr lang="en-IN" dirty="0"/>
              <a:t>Advantage of Java Networking : </a:t>
            </a:r>
            <a:r>
              <a:rPr lang="en-US" dirty="0"/>
              <a:t>Sharing resources</a:t>
            </a:r>
          </a:p>
          <a:p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8634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Client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864108"/>
            <a:ext cx="8763000" cy="5120640"/>
          </a:xfrm>
        </p:spPr>
        <p:txBody>
          <a:bodyPr/>
          <a:lstStyle/>
          <a:p>
            <a:pPr>
              <a:defRPr/>
            </a:pPr>
            <a:r>
              <a:rPr lang="en-US" dirty="0"/>
              <a:t>Java wraps OS sockets (over TCP) by the objects of class </a:t>
            </a:r>
            <a:r>
              <a:rPr lang="en-US" dirty="0" err="1">
                <a:cs typeface="Courier New" pitchFamily="49" charset="0"/>
              </a:rPr>
              <a:t>java.net.Socket</a:t>
            </a:r>
            <a:endParaRPr lang="en-US" dirty="0"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Socket(String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remoteHost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,int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remotePort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</a:t>
            </a:r>
          </a:p>
          <a:p>
            <a:pPr>
              <a:defRPr/>
            </a:pPr>
            <a:r>
              <a:rPr lang="en-US" dirty="0"/>
              <a:t>Creates a TCP socket and connects it to the remote host on the remote port (hand shake)</a:t>
            </a:r>
          </a:p>
          <a:p>
            <a:pPr>
              <a:defRPr/>
            </a:pPr>
            <a:r>
              <a:rPr lang="en-US" dirty="0"/>
              <a:t>Write and read using streams:</a:t>
            </a:r>
          </a:p>
          <a:p>
            <a:pPr lvl="1">
              <a:defRPr/>
            </a:pPr>
            <a:r>
              <a:rPr lang="en-US" dirty="0" err="1">
                <a:cs typeface="Courier New" pitchFamily="49" charset="0"/>
              </a:rPr>
              <a:t>InputStream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cs typeface="Courier New" pitchFamily="49" charset="0"/>
              </a:rPr>
              <a:t>getInputStream</a:t>
            </a:r>
            <a:r>
              <a:rPr lang="en-US" dirty="0">
                <a:cs typeface="Courier New" pitchFamily="49" charset="0"/>
              </a:rPr>
              <a:t>()</a:t>
            </a:r>
          </a:p>
          <a:p>
            <a:pPr lvl="1">
              <a:defRPr/>
            </a:pPr>
            <a:r>
              <a:rPr lang="en-US" dirty="0" err="1">
                <a:cs typeface="Courier New" pitchFamily="49" charset="0"/>
              </a:rPr>
              <a:t>OutputStream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cs typeface="Courier New" pitchFamily="49" charset="0"/>
              </a:rPr>
              <a:t>getOutputStream</a:t>
            </a:r>
            <a:r>
              <a:rPr lang="en-US" dirty="0">
                <a:cs typeface="Courier New" pitchFamily="49" charset="0"/>
              </a:rPr>
              <a:t>()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2026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Constructors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Courier New" pitchFamily="49" charset="0"/>
              </a:rPr>
              <a:t>Socket(String </a:t>
            </a:r>
            <a:r>
              <a:rPr lang="en-US" i="1" dirty="0" err="1">
                <a:cs typeface="Courier New" pitchFamily="49" charset="0"/>
              </a:rPr>
              <a:t>remoteHost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 err="1">
                <a:cs typeface="Courier New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 err="1">
                <a:cs typeface="Courier New" pitchFamily="49" charset="0"/>
              </a:rPr>
              <a:t>remotePort</a:t>
            </a:r>
            <a:r>
              <a:rPr lang="en-US" dirty="0">
                <a:cs typeface="Courier New" pitchFamily="49" charset="0"/>
              </a:rPr>
              <a:t>)</a:t>
            </a:r>
            <a:r>
              <a:rPr lang="en-US" dirty="0"/>
              <a:t>  </a:t>
            </a:r>
            <a:endParaRPr lang="en-US" dirty="0" smtClean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>
                <a:cs typeface="Courier New" pitchFamily="49" charset="0"/>
              </a:rPr>
              <a:t>Socket(</a:t>
            </a:r>
            <a:r>
              <a:rPr lang="en-US" dirty="0" err="1" smtClean="0">
                <a:cs typeface="Courier New" pitchFamily="49" charset="0"/>
              </a:rPr>
              <a:t>InetAddress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ip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>
                <a:cs typeface="Courier New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 err="1">
                <a:cs typeface="Courier New" pitchFamily="49" charset="0"/>
              </a:rPr>
              <a:t>remotePort</a:t>
            </a:r>
            <a:r>
              <a:rPr lang="en-US" dirty="0" smtClean="0">
                <a:cs typeface="Courier New" pitchFamily="49" charset="0"/>
              </a:rPr>
              <a:t>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1885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Instance</a:t>
            </a:r>
            <a:r>
              <a:rPr lang="en-US" dirty="0"/>
              <a:t> </a:t>
            </a:r>
            <a:r>
              <a:rPr lang="en-US" b="1" dirty="0"/>
              <a:t>Methods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InetAddress</a:t>
            </a:r>
            <a:r>
              <a:rPr lang="en-US" dirty="0" smtClean="0"/>
              <a:t> </a:t>
            </a:r>
            <a:r>
              <a:rPr lang="en-US" dirty="0" err="1" smtClean="0"/>
              <a:t>getInetAddress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getPort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getLocalPort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InputStream</a:t>
            </a:r>
            <a:r>
              <a:rPr lang="en-US" dirty="0" smtClean="0"/>
              <a:t> </a:t>
            </a:r>
            <a:r>
              <a:rPr lang="en-US" dirty="0" err="1" smtClean="0"/>
              <a:t>getInputStream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OutputStream</a:t>
            </a:r>
            <a:r>
              <a:rPr lang="en-US" dirty="0" smtClean="0"/>
              <a:t> </a:t>
            </a:r>
            <a:r>
              <a:rPr lang="en-US" dirty="0" err="1" smtClean="0"/>
              <a:t>getOutputStream</a:t>
            </a:r>
            <a:r>
              <a:rPr lang="en-US" dirty="0" smtClean="0"/>
              <a:t>( )</a:t>
            </a:r>
          </a:p>
          <a:p>
            <a:r>
              <a:rPr lang="en-US" dirty="0" smtClean="0"/>
              <a:t>void close( )</a:t>
            </a:r>
          </a:p>
          <a:p>
            <a:endParaRPr lang="en-I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2624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class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="" xmlns:a16="http://schemas.microsoft.com/office/drawing/2014/main" id="{0A22B6D8-9073-4E8C-972E-50F620F31F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2222733"/>
              </p:ext>
            </p:extLst>
          </p:nvPr>
        </p:nvGraphicFramePr>
        <p:xfrm>
          <a:off x="3550920" y="863600"/>
          <a:ext cx="7894320" cy="4622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947160">
                  <a:extLst>
                    <a:ext uri="{9D8B030D-6E8A-4147-A177-3AD203B41FA5}">
                      <a16:colId xmlns="" xmlns:a16="http://schemas.microsoft.com/office/drawing/2014/main" val="4148119606"/>
                    </a:ext>
                  </a:extLst>
                </a:gridCol>
                <a:gridCol w="3947160">
                  <a:extLst>
                    <a:ext uri="{9D8B030D-6E8A-4147-A177-3AD203B41FA5}">
                      <a16:colId xmlns="" xmlns:a16="http://schemas.microsoft.com/office/drawing/2014/main" val="2229028685"/>
                    </a:ext>
                  </a:extLst>
                </a:gridCol>
              </a:tblGrid>
              <a:tr h="78111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Method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Description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2494029403"/>
                  </a:ext>
                </a:extLst>
              </a:tr>
              <a:tr h="1346765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effectLst/>
                        </a:rPr>
                        <a:t>1) public </a:t>
                      </a:r>
                      <a:r>
                        <a:rPr lang="en-IN" sz="2800" dirty="0" err="1">
                          <a:effectLst/>
                        </a:rPr>
                        <a:t>InputStream</a:t>
                      </a:r>
                      <a:r>
                        <a:rPr lang="en-IN" sz="2800" dirty="0">
                          <a:effectLst/>
                        </a:rPr>
                        <a:t> </a:t>
                      </a:r>
                      <a:r>
                        <a:rPr lang="en-IN" sz="2800" dirty="0" err="1">
                          <a:effectLst/>
                        </a:rPr>
                        <a:t>getInputStream</a:t>
                      </a:r>
                      <a:r>
                        <a:rPr lang="en-IN" sz="2800" dirty="0">
                          <a:effectLst/>
                        </a:rPr>
                        <a:t>()</a:t>
                      </a:r>
                      <a:endParaRPr lang="en-IN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dirty="0">
                          <a:effectLst/>
                        </a:rPr>
                        <a:t>returns the </a:t>
                      </a:r>
                      <a:r>
                        <a:rPr lang="en-US" sz="2800" dirty="0" err="1">
                          <a:effectLst/>
                        </a:rPr>
                        <a:t>InputStream</a:t>
                      </a:r>
                      <a:r>
                        <a:rPr lang="en-US" sz="2800" dirty="0">
                          <a:effectLst/>
                        </a:rPr>
                        <a:t> attached with this socket.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3295108235"/>
                  </a:ext>
                </a:extLst>
              </a:tr>
              <a:tr h="1346765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effectLst/>
                        </a:rPr>
                        <a:t>2) public </a:t>
                      </a:r>
                      <a:r>
                        <a:rPr lang="en-IN" sz="2800" dirty="0" err="1">
                          <a:effectLst/>
                        </a:rPr>
                        <a:t>OutputStream</a:t>
                      </a:r>
                      <a:r>
                        <a:rPr lang="en-IN" sz="2800" dirty="0">
                          <a:effectLst/>
                        </a:rPr>
                        <a:t> </a:t>
                      </a:r>
                      <a:r>
                        <a:rPr lang="en-IN" sz="2800" dirty="0" err="1">
                          <a:effectLst/>
                        </a:rPr>
                        <a:t>getOutputStream</a:t>
                      </a:r>
                      <a:r>
                        <a:rPr lang="en-IN" sz="2800" dirty="0">
                          <a:effectLst/>
                        </a:rPr>
                        <a:t>()</a:t>
                      </a:r>
                      <a:endParaRPr lang="en-IN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dirty="0">
                          <a:effectLst/>
                        </a:rPr>
                        <a:t>returns the </a:t>
                      </a:r>
                      <a:r>
                        <a:rPr lang="en-US" sz="2800" dirty="0" err="1">
                          <a:effectLst/>
                        </a:rPr>
                        <a:t>OutputStream</a:t>
                      </a:r>
                      <a:r>
                        <a:rPr lang="en-US" sz="2800" dirty="0">
                          <a:effectLst/>
                        </a:rPr>
                        <a:t> attached with this socket.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4188004682"/>
                  </a:ext>
                </a:extLst>
              </a:tr>
              <a:tr h="1148160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3) public synchronized void close()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 dirty="0">
                          <a:effectLst/>
                        </a:rPr>
                        <a:t>closes this socket</a:t>
                      </a:r>
                      <a:endParaRPr lang="en-IN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253550575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474720" y="5574715"/>
            <a:ext cx="8016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u="sng" dirty="0"/>
              <a:t>socket is simply an endpoint for communications</a:t>
            </a:r>
            <a:r>
              <a:rPr lang="en-US" dirty="0"/>
              <a:t> between the machines. The Socket class can be used to create a socket.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047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ServerSocket</a:t>
            </a:r>
            <a:r>
              <a:rPr lang="en-US" b="1" dirty="0"/>
              <a:t>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74720" y="5574715"/>
            <a:ext cx="8016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u="sng" dirty="0" err="1"/>
              <a:t>ServerSocket</a:t>
            </a:r>
            <a:r>
              <a:rPr lang="en-US" b="1" u="sng" dirty="0"/>
              <a:t> class can be used to create a server socket</a:t>
            </a:r>
            <a:r>
              <a:rPr lang="en-US" dirty="0"/>
              <a:t>. </a:t>
            </a:r>
          </a:p>
          <a:p>
            <a:r>
              <a:rPr lang="en-US" dirty="0"/>
              <a:t>This object is used to establish communication with the clients.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3A511582-0FFE-4E4B-8EF0-728CE85CB0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892510"/>
              </p:ext>
            </p:extLst>
          </p:nvPr>
        </p:nvGraphicFramePr>
        <p:xfrm>
          <a:off x="3581400" y="863600"/>
          <a:ext cx="8077200" cy="44856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38600">
                  <a:extLst>
                    <a:ext uri="{9D8B030D-6E8A-4147-A177-3AD203B41FA5}">
                      <a16:colId xmlns="" xmlns:a16="http://schemas.microsoft.com/office/drawing/2014/main" val="4094094059"/>
                    </a:ext>
                  </a:extLst>
                </a:gridCol>
                <a:gridCol w="4038600">
                  <a:extLst>
                    <a:ext uri="{9D8B030D-6E8A-4147-A177-3AD203B41FA5}">
                      <a16:colId xmlns="" xmlns:a16="http://schemas.microsoft.com/office/drawing/2014/main" val="162500616"/>
                    </a:ext>
                  </a:extLst>
                </a:gridCol>
              </a:tblGrid>
              <a:tr h="1064621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Method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Description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3727081214"/>
                  </a:ext>
                </a:extLst>
              </a:tr>
              <a:tr h="230667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>
                          <a:effectLst/>
                        </a:rPr>
                        <a:t>1) public Socket accept()</a:t>
                      </a:r>
                      <a:endParaRPr lang="en-IN" sz="28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dirty="0">
                          <a:effectLst/>
                        </a:rPr>
                        <a:t>returns the socket and establish a connection between server and client.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836399312"/>
                  </a:ext>
                </a:extLst>
              </a:tr>
              <a:tr h="111434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>
                          <a:effectLst/>
                        </a:rPr>
                        <a:t>2) public synchronized void close()</a:t>
                      </a:r>
                      <a:endParaRPr lang="en-US" sz="28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 dirty="0">
                          <a:effectLst/>
                        </a:rPr>
                        <a:t>closes the server socket.</a:t>
                      </a:r>
                      <a:endParaRPr lang="en-IN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167319654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22643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Implementing a Client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69268" y="864108"/>
            <a:ext cx="7987452" cy="512064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1. Create a Socket Object: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client = new Socket( server, </a:t>
            </a:r>
            <a:r>
              <a:rPr lang="en-US" sz="2400" dirty="0" err="1" smtClean="0">
                <a:latin typeface="Courier New" pitchFamily="49" charset="0"/>
              </a:rPr>
              <a:t>port_id</a:t>
            </a:r>
            <a:r>
              <a:rPr lang="en-US" sz="2400" dirty="0" smtClean="0">
                <a:latin typeface="Courier New" pitchFamily="49" charset="0"/>
              </a:rPr>
              <a:t>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2. Create I/O streams for communicating with the server.</a:t>
            </a:r>
            <a:endParaRPr lang="en-US" sz="2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is = new </a:t>
            </a:r>
            <a:r>
              <a:rPr lang="en-US" sz="1800" dirty="0" err="1" smtClean="0">
                <a:latin typeface="Courier New" pitchFamily="49" charset="0"/>
              </a:rPr>
              <a:t>DataInputStream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client.getInputStream</a:t>
            </a:r>
            <a:r>
              <a:rPr lang="en-US" sz="1800" dirty="0" smtClean="0">
                <a:latin typeface="Courier New" pitchFamily="49" charset="0"/>
              </a:rPr>
              <a:t>()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os</a:t>
            </a:r>
            <a:r>
              <a:rPr lang="en-US" sz="1800" dirty="0" smtClean="0">
                <a:latin typeface="Courier New" pitchFamily="49" charset="0"/>
              </a:rPr>
              <a:t> = new </a:t>
            </a:r>
            <a:r>
              <a:rPr lang="en-US" sz="1800" dirty="0" err="1" smtClean="0">
                <a:latin typeface="Courier New" pitchFamily="49" charset="0"/>
              </a:rPr>
              <a:t>DataOutputStream</a:t>
            </a:r>
            <a:r>
              <a:rPr lang="en-US" sz="1800" dirty="0" smtClean="0">
                <a:latin typeface="Courier New" pitchFamily="49" charset="0"/>
              </a:rPr>
              <a:t>( </a:t>
            </a:r>
            <a:r>
              <a:rPr lang="en-US" sz="1800" dirty="0" err="1" smtClean="0">
                <a:latin typeface="Courier New" pitchFamily="49" charset="0"/>
              </a:rPr>
              <a:t>client.getOutputStream</a:t>
            </a:r>
            <a:r>
              <a:rPr lang="en-US" sz="1800" dirty="0" smtClean="0">
                <a:latin typeface="Courier New" pitchFamily="49" charset="0"/>
              </a:rPr>
              <a:t>()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3. Perform I/O or communication with the server: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ourier New" pitchFamily="49" charset="0"/>
              </a:rPr>
              <a:t>Receive data from the server: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	String line = </a:t>
            </a:r>
            <a:r>
              <a:rPr lang="en-US" sz="2400" dirty="0" err="1" smtClean="0">
                <a:latin typeface="Courier New" pitchFamily="49" charset="0"/>
              </a:rPr>
              <a:t>is.readLine</a:t>
            </a:r>
            <a:r>
              <a:rPr lang="en-US" sz="2400" dirty="0" smtClean="0">
                <a:latin typeface="Courier New" pitchFamily="49" charset="0"/>
              </a:rPr>
              <a:t>();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ourier New" pitchFamily="49" charset="0"/>
              </a:rPr>
              <a:t>Send data to the server: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</a:rPr>
              <a:t>os.writeBytes</a:t>
            </a:r>
            <a:r>
              <a:rPr lang="en-US" sz="2400" dirty="0" smtClean="0">
                <a:latin typeface="Courier New" pitchFamily="49" charset="0"/>
              </a:rPr>
              <a:t>("Hello\n");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4. Close the socket when done: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</a:rPr>
              <a:t>client.close</a:t>
            </a:r>
            <a:r>
              <a:rPr lang="en-US" sz="2400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>
              <a:latin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1215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</a:t>
            </a:r>
            <a:r>
              <a:rPr lang="en-US" b="1" dirty="0" err="1"/>
              <a:t>Whois</a:t>
            </a:r>
            <a:r>
              <a:rPr lang="en-US" b="1" dirty="0"/>
              <a:t> server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8109372" cy="512064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Whois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[  ]) throws Exception 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c;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Socket s = new Socket("internic.net", 43);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in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s.getInputStream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OutputStream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out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s.getOutputStream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="www.google.com";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byte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[]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str.getBytes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out.write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while ((c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in.read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()) != -1) 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((char) c);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s.close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47657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 Time server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50920" y="864108"/>
            <a:ext cx="8641080" cy="512064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Daytime{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public static void main(String[]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Exception  {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Socket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theSocket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= new Socket("time.nist.gov", 13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timeStream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=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theSocket.getInputStream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time = new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c;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((c =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timeStream.read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 )) != -1)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time.append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((char) c);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timeString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time.toString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 ).trim( );  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("It is " +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timeString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+ " at " + "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 typeface="Arial" charset="0"/>
              <a:buNone/>
              <a:defRPr/>
            </a:pPr>
            <a:endParaRPr lang="en-IN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0971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cs typeface="Courier New" pitchFamily="49" charset="0"/>
              </a:rPr>
              <a:t>ServerSocket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class implements server sockets. A server socket waits for requests to come in over the network. It performs some operation based on that request, and then possibly returns a result to the requester. </a:t>
            </a:r>
          </a:p>
          <a:p>
            <a:r>
              <a:rPr lang="en-US" dirty="0" smtClean="0"/>
              <a:t>A server socket is technically not a socket: when a client connects to a server socket, a TCP connection is made, and a (normal) socket is created for each end point.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64156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Constructors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50920" y="864108"/>
            <a:ext cx="8641080" cy="512064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port) 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i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IN" i="1" dirty="0" err="1">
                <a:latin typeface="Courier New" pitchFamily="49" charset="0"/>
                <a:cs typeface="Courier New" pitchFamily="49" charset="0"/>
              </a:rPr>
              <a:t>BindException</a:t>
            </a:r>
            <a:r>
              <a:rPr lang="en-IN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i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port,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maxQueue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i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IN" i="1" dirty="0" err="1" smtClean="0">
                <a:latin typeface="Courier New" pitchFamily="49" charset="0"/>
                <a:cs typeface="Courier New" pitchFamily="49" charset="0"/>
              </a:rPr>
              <a:t>BindException</a:t>
            </a:r>
            <a:r>
              <a:rPr lang="en-IN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i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port,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maxQ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IN" i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IN" i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i="1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850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Networking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9960" y="864108"/>
            <a:ext cx="8244840" cy="5120640"/>
          </a:xfrm>
        </p:spPr>
        <p:txBody>
          <a:bodyPr/>
          <a:lstStyle/>
          <a:p>
            <a:pPr algn="just"/>
            <a:r>
              <a:rPr lang="en-US" dirty="0"/>
              <a:t>The widely used java networking terminologies are given below: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b="1" u="sng" dirty="0"/>
              <a:t>IP Address</a:t>
            </a:r>
            <a:r>
              <a:rPr lang="en-US" b="1" dirty="0"/>
              <a:t> :</a:t>
            </a:r>
            <a:r>
              <a:rPr lang="en-US" dirty="0"/>
              <a:t> IP address is a unique number assigned to a node of a network e.g. 192.168.0.1 . It is composed of octets that range from 0 to 255. It is a logical address that can be changed.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b="1" u="sng" dirty="0"/>
              <a:t>Protocol</a:t>
            </a:r>
            <a:r>
              <a:rPr lang="en-US" b="1" dirty="0"/>
              <a:t> :</a:t>
            </a:r>
            <a:r>
              <a:rPr lang="en-US" dirty="0"/>
              <a:t> A protocol is a set of rules basically that is followed for communication. For example: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TCP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FTP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Telnet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SMTP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POP etc</a:t>
            </a:r>
            <a:r>
              <a:rPr lang="en-US" dirty="0" smtClean="0"/>
              <a:t>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76405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Implementing a Server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3642360" y="864108"/>
            <a:ext cx="8549640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Open the Server Socket: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server; 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is;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server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 PORT 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Wait for the Client Request: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Socket client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server.accept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Create I/O streams for communicating to the client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client.getInputStream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client.getOutputStream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Perform communication with client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sz="2000" dirty="0" smtClean="0">
                <a:latin typeface="+mj-lt"/>
              </a:rPr>
              <a:t>	Receive </a:t>
            </a:r>
            <a:r>
              <a:rPr lang="en-US" sz="2000" dirty="0">
                <a:latin typeface="+mj-lt"/>
              </a:rPr>
              <a:t>from client: 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ring line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is.readLine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+mj-lt"/>
              </a:rPr>
              <a:t>		Send to client: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os.writeBytes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("Hello\n");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Close sockets: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client.close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92062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Accepting Connections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Usually, the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accept()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dirty="0"/>
              <a:t>method is executed within an infinite loop</a:t>
            </a:r>
          </a:p>
          <a:p>
            <a:pPr lvl="1">
              <a:defRPr/>
            </a:pPr>
            <a:r>
              <a:rPr lang="en-US" dirty="0"/>
              <a:t>i.e., </a:t>
            </a:r>
            <a:r>
              <a:rPr lang="en-US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while(true)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{...}</a:t>
            </a:r>
          </a:p>
          <a:p>
            <a:pPr>
              <a:defRPr/>
            </a:pPr>
            <a:r>
              <a:rPr lang="en-US" dirty="0"/>
              <a:t>The accept method returns a new socket (with a new port) for the new channel. It blocks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until connection is </a:t>
            </a:r>
            <a:r>
              <a:rPr lang="en-US" dirty="0" smtClean="0"/>
              <a:t>made.</a:t>
            </a:r>
          </a:p>
          <a:p>
            <a:pPr>
              <a:defRPr/>
            </a:pPr>
            <a:r>
              <a:rPr lang="en-US" dirty="0" smtClean="0">
                <a:latin typeface="+mj-lt"/>
              </a:rPr>
              <a:t>Syntax:</a:t>
            </a:r>
          </a:p>
          <a:p>
            <a:pPr lvl="1">
              <a:defRPr/>
            </a:pPr>
            <a:r>
              <a:rPr lang="en-US" dirty="0" smtClean="0">
                <a:latin typeface="+mj-lt"/>
              </a:rPr>
              <a:t>Socket accept() throws </a:t>
            </a:r>
            <a:r>
              <a:rPr lang="en-US" dirty="0" err="1" smtClean="0">
                <a:latin typeface="+mj-lt"/>
              </a:rPr>
              <a:t>IOException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67642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Client-Server Interaction via TCP</a:t>
            </a:r>
            <a:endParaRPr lang="en-IN" b="1" dirty="0" smtClean="0"/>
          </a:p>
        </p:txBody>
      </p:sp>
      <p:pic>
        <p:nvPicPr>
          <p:cNvPr id="5" name="Picture 2" descr="C:\Users\Tushar\Desktop\client server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1012312"/>
            <a:ext cx="7315200" cy="482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06649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EchoDemoServer</a:t>
            </a:r>
            <a:endParaRPr lang="en-US" dirty="0"/>
          </a:p>
          <a:p>
            <a:r>
              <a:rPr lang="en-US" dirty="0" err="1"/>
              <a:t>EchoDemoClient</a:t>
            </a:r>
            <a:endParaRPr lang="en-IN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75784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AF8411-4398-481F-8237-1FA6A600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1: Sending data from client to server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6E5D5D9-5990-4083-96F8-7167991DDF96}"/>
              </a:ext>
            </a:extLst>
          </p:cNvPr>
          <p:cNvSpPr/>
          <p:nvPr/>
        </p:nvSpPr>
        <p:spPr>
          <a:xfrm>
            <a:off x="3444240" y="133417"/>
            <a:ext cx="8747760" cy="65989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400" dirty="0"/>
              <a:t> </a:t>
            </a:r>
            <a:r>
              <a:rPr lang="en-US" sz="2400" dirty="0" err="1"/>
              <a:t>EchoDemoServer</a:t>
            </a:r>
            <a:r>
              <a:rPr lang="en-US" sz="2400" dirty="0"/>
              <a:t>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){  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try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{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(6666);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S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ocket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s=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ss.accept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dis = 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 new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s.getInputStream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String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=(String)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dis.readUTF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("message= "+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ss.close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(e);}  </a:t>
            </a:r>
          </a:p>
          <a:p>
            <a:r>
              <a:rPr lang="en-IN" sz="2400" dirty="0">
                <a:latin typeface="Courier New" pitchFamily="49" charset="0"/>
                <a:cs typeface="Courier New" pitchFamily="49" charset="0"/>
              </a:rPr>
              <a:t>}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26C8FC72-69A2-4A2B-BF11-365292130EB4}"/>
              </a:ext>
            </a:extLst>
          </p:cNvPr>
          <p:cNvSpPr/>
          <p:nvPr/>
        </p:nvSpPr>
        <p:spPr>
          <a:xfrm>
            <a:off x="57664" y="87697"/>
            <a:ext cx="2914136" cy="582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EchoDemoServer.java</a:t>
            </a:r>
            <a:endParaRPr lang="en-IN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145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027335-884C-4B99-BFAB-9FE67CD7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1: Sending data from client to server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239B26C-C8FD-4F8B-9AD9-B7E47E10C0BC}"/>
              </a:ext>
            </a:extLst>
          </p:cNvPr>
          <p:cNvSpPr/>
          <p:nvPr/>
        </p:nvSpPr>
        <p:spPr>
          <a:xfrm>
            <a:off x="3436576" y="368779"/>
            <a:ext cx="8755424" cy="63520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MyClientu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 try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  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Socket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s=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Socket("localhost",6666);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dout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=  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 new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s.getOutputStream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dout.writeUTF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("Hello Server");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dout.flush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dout.close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 catch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e){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);} 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}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5CF51055-DF11-4C16-B202-2C98D02890D8}"/>
              </a:ext>
            </a:extLst>
          </p:cNvPr>
          <p:cNvSpPr/>
          <p:nvPr/>
        </p:nvSpPr>
        <p:spPr>
          <a:xfrm>
            <a:off x="204094" y="80021"/>
            <a:ext cx="2950586" cy="5775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EchoDemoClient.java</a:t>
            </a:r>
            <a:endParaRPr lang="en-IN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449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- </a:t>
            </a:r>
            <a:r>
              <a:rPr lang="en-US" i="1" dirty="0"/>
              <a:t>Uniform Resource Locator</a:t>
            </a:r>
            <a:r>
              <a:rPr lang="en-US" dirty="0"/>
              <a:t> 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69268" y="864108"/>
            <a:ext cx="8033172" cy="5120640"/>
          </a:xfrm>
        </p:spPr>
        <p:txBody>
          <a:bodyPr anchor="t"/>
          <a:lstStyle/>
          <a:p>
            <a:pPr>
              <a:lnSpc>
                <a:spcPct val="80000"/>
              </a:lnSpc>
            </a:pPr>
            <a:r>
              <a:rPr lang="en-US" sz="2600" dirty="0" smtClean="0"/>
              <a:t>URL is a reference (an address) to a resource on the Internet. 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A resource can be a file, a database query and more.</a:t>
            </a:r>
          </a:p>
          <a:p>
            <a:pPr>
              <a:lnSpc>
                <a:spcPct val="80000"/>
              </a:lnSpc>
            </a:pPr>
            <a:r>
              <a:rPr lang="en-US" sz="2600" dirty="0" smtClean="0"/>
              <a:t>URLs are just a subset of the more general concept of Uniform Resource Identifiers (URIs) which are meant to describe all points in the information </a:t>
            </a:r>
            <a:r>
              <a:rPr lang="en-US" sz="2600" dirty="0" smtClean="0"/>
              <a:t>space</a:t>
            </a:r>
            <a:endParaRPr lang="en-US" sz="220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smtClean="0"/>
              <a:t>http://</a:t>
            </a:r>
            <a:r>
              <a:rPr lang="en-US" sz="2300" b="1" dirty="0" smtClean="0"/>
              <a:t>www.java.com:80/javaintro/index.html#Network</a:t>
            </a:r>
            <a:endParaRPr lang="en-US" sz="2300" b="1" dirty="0" smtClean="0"/>
          </a:p>
        </p:txBody>
      </p:sp>
      <p:sp>
        <p:nvSpPr>
          <p:cNvPr id="5" name="Rectangle 83"/>
          <p:cNvSpPr>
            <a:spLocks noChangeArrowheads="1"/>
          </p:cNvSpPr>
          <p:nvPr/>
        </p:nvSpPr>
        <p:spPr bwMode="auto">
          <a:xfrm>
            <a:off x="2897188" y="4111625"/>
            <a:ext cx="801688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http</a:t>
            </a:r>
            <a:endParaRPr lang="en-IN" dirty="0"/>
          </a:p>
        </p:txBody>
      </p:sp>
      <p:sp>
        <p:nvSpPr>
          <p:cNvPr id="6" name="AutoShape 84"/>
          <p:cNvSpPr>
            <a:spLocks/>
          </p:cNvSpPr>
          <p:nvPr/>
        </p:nvSpPr>
        <p:spPr bwMode="auto">
          <a:xfrm>
            <a:off x="2955926" y="5026025"/>
            <a:ext cx="1377950" cy="609600"/>
          </a:xfrm>
          <a:prstGeom prst="borderCallout1">
            <a:avLst>
              <a:gd name="adj1" fmla="val -3750"/>
              <a:gd name="adj2" fmla="val 24575"/>
              <a:gd name="adj3" fmla="val -63958"/>
              <a:gd name="adj4" fmla="val 24135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Protocol</a:t>
            </a:r>
          </a:p>
        </p:txBody>
      </p:sp>
      <p:sp>
        <p:nvSpPr>
          <p:cNvPr id="7" name="Rectangle 86"/>
          <p:cNvSpPr>
            <a:spLocks noChangeArrowheads="1"/>
          </p:cNvSpPr>
          <p:nvPr/>
        </p:nvSpPr>
        <p:spPr bwMode="auto">
          <a:xfrm>
            <a:off x="3779838" y="4111625"/>
            <a:ext cx="2587625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www.java.com</a:t>
            </a:r>
            <a:r>
              <a:rPr lang="en-US" dirty="0" smtClean="0"/>
              <a:t>:</a:t>
            </a:r>
            <a:endParaRPr lang="en-IN" dirty="0"/>
          </a:p>
        </p:txBody>
      </p:sp>
      <p:sp>
        <p:nvSpPr>
          <p:cNvPr id="8" name="AutoShape 87"/>
          <p:cNvSpPr>
            <a:spLocks/>
          </p:cNvSpPr>
          <p:nvPr/>
        </p:nvSpPr>
        <p:spPr bwMode="auto">
          <a:xfrm>
            <a:off x="3530601" y="5788025"/>
            <a:ext cx="1114425" cy="914400"/>
          </a:xfrm>
          <a:prstGeom prst="borderCallout1">
            <a:avLst>
              <a:gd name="adj1" fmla="val 5833"/>
              <a:gd name="adj2" fmla="val 84750"/>
              <a:gd name="adj3" fmla="val -125000"/>
              <a:gd name="adj4" fmla="val 112349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>
                <a:solidFill>
                  <a:srgbClr val="CC0000"/>
                </a:solidFill>
                <a:latin typeface="Comic Sans MS" pitchFamily="66" charset="0"/>
              </a:rPr>
              <a:t>Host Name</a:t>
            </a:r>
          </a:p>
        </p:txBody>
      </p:sp>
      <p:sp>
        <p:nvSpPr>
          <p:cNvPr id="9" name="Rectangle 89"/>
          <p:cNvSpPr>
            <a:spLocks noChangeArrowheads="1"/>
          </p:cNvSpPr>
          <p:nvPr/>
        </p:nvSpPr>
        <p:spPr bwMode="auto">
          <a:xfrm>
            <a:off x="6372226" y="4117975"/>
            <a:ext cx="414337" cy="592137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80	</a:t>
            </a:r>
            <a:r>
              <a:rPr lang="en-US" dirty="0" err="1"/>
              <a:t>javaintro</a:t>
            </a:r>
            <a:r>
              <a:rPr lang="en-US" dirty="0"/>
              <a:t>/index.html</a:t>
            </a:r>
            <a:endParaRPr lang="en-IN" dirty="0"/>
          </a:p>
        </p:txBody>
      </p:sp>
      <p:sp>
        <p:nvSpPr>
          <p:cNvPr id="10" name="AutoShape 90"/>
          <p:cNvSpPr>
            <a:spLocks/>
          </p:cNvSpPr>
          <p:nvPr/>
        </p:nvSpPr>
        <p:spPr bwMode="auto">
          <a:xfrm>
            <a:off x="4826001" y="5768975"/>
            <a:ext cx="1368425" cy="887412"/>
          </a:xfrm>
          <a:prstGeom prst="borderCallout1">
            <a:avLst>
              <a:gd name="adj1" fmla="val -2576"/>
              <a:gd name="adj2" fmla="val 81068"/>
              <a:gd name="adj3" fmla="val -129729"/>
              <a:gd name="adj4" fmla="val 127798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Port Number</a:t>
            </a:r>
          </a:p>
        </p:txBody>
      </p:sp>
      <p:sp>
        <p:nvSpPr>
          <p:cNvPr id="11" name="Rectangle 92"/>
          <p:cNvSpPr>
            <a:spLocks noChangeArrowheads="1"/>
          </p:cNvSpPr>
          <p:nvPr/>
        </p:nvSpPr>
        <p:spPr bwMode="auto">
          <a:xfrm>
            <a:off x="6811963" y="4113212"/>
            <a:ext cx="2352675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/>
              <a:t>javaintro</a:t>
            </a:r>
            <a:r>
              <a:rPr lang="en-US" dirty="0"/>
              <a:t>/index.html</a:t>
            </a:r>
            <a:endParaRPr lang="en-IN" dirty="0"/>
          </a:p>
        </p:txBody>
      </p:sp>
      <p:sp>
        <p:nvSpPr>
          <p:cNvPr id="12" name="AutoShape 93"/>
          <p:cNvSpPr>
            <a:spLocks/>
          </p:cNvSpPr>
          <p:nvPr/>
        </p:nvSpPr>
        <p:spPr bwMode="auto">
          <a:xfrm>
            <a:off x="6410326" y="5789612"/>
            <a:ext cx="1834514" cy="914400"/>
          </a:xfrm>
          <a:prstGeom prst="borderCallout1">
            <a:avLst>
              <a:gd name="adj1" fmla="val 833"/>
              <a:gd name="adj2" fmla="val 75295"/>
              <a:gd name="adj3" fmla="val -123439"/>
              <a:gd name="adj4" fmla="val 82417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Path </a:t>
            </a:r>
            <a:r>
              <a:rPr lang="en-US" sz="2400" dirty="0" smtClean="0">
                <a:solidFill>
                  <a:srgbClr val="CC0000"/>
                </a:solidFill>
                <a:latin typeface="Comic Sans MS" pitchFamily="66" charset="0"/>
              </a:rPr>
              <a:t>&amp; File Name</a:t>
            </a:r>
            <a:endParaRPr lang="en-US" sz="24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13" name="Rectangle 95"/>
          <p:cNvSpPr>
            <a:spLocks noChangeArrowheads="1"/>
          </p:cNvSpPr>
          <p:nvPr/>
        </p:nvSpPr>
        <p:spPr bwMode="auto">
          <a:xfrm>
            <a:off x="9501188" y="4111625"/>
            <a:ext cx="19050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300" dirty="0"/>
              <a:t>#</a:t>
            </a:r>
            <a:r>
              <a:rPr lang="en-US" sz="2300" dirty="0" smtClean="0"/>
              <a:t>Network</a:t>
            </a:r>
            <a:endParaRPr lang="en-US" sz="2300" dirty="0"/>
          </a:p>
        </p:txBody>
      </p:sp>
      <p:sp>
        <p:nvSpPr>
          <p:cNvPr id="14" name="AutoShape 96"/>
          <p:cNvSpPr>
            <a:spLocks/>
          </p:cNvSpPr>
          <p:nvPr/>
        </p:nvSpPr>
        <p:spPr bwMode="auto">
          <a:xfrm>
            <a:off x="8766176" y="5902642"/>
            <a:ext cx="2640012" cy="609600"/>
          </a:xfrm>
          <a:prstGeom prst="borderCallout1">
            <a:avLst>
              <a:gd name="adj1" fmla="val -1250"/>
              <a:gd name="adj2" fmla="val 85118"/>
              <a:gd name="adj3" fmla="val -205000"/>
              <a:gd name="adj4" fmla="val 84382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Reference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43237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URL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URL represents a Uniform Resource Locator, a pointer to a "resource" on the World Wide Web. </a:t>
            </a:r>
          </a:p>
          <a:p>
            <a:r>
              <a:rPr lang="en-US" dirty="0" smtClean="0"/>
              <a:t>We distinguish between:</a:t>
            </a:r>
          </a:p>
          <a:p>
            <a:pPr lvl="1"/>
            <a:r>
              <a:rPr lang="en-US" dirty="0" smtClean="0"/>
              <a:t>Absolute URL - contains all of the information necessary to reach the resource.</a:t>
            </a:r>
          </a:p>
          <a:p>
            <a:pPr lvl="1"/>
            <a:r>
              <a:rPr lang="en-US" dirty="0" smtClean="0"/>
              <a:t>Relative URL - contains only enough information to reach the resource relative to (or in the context of) another URL. </a:t>
            </a:r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39693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URL(String </a:t>
            </a:r>
            <a:r>
              <a:rPr lang="en-US" dirty="0" err="1" smtClean="0"/>
              <a:t>urlSpecifier</a:t>
            </a:r>
            <a:r>
              <a:rPr lang="en-US" dirty="0" smtClean="0"/>
              <a:t>)</a:t>
            </a:r>
            <a:endParaRPr lang="en-IN" dirty="0" smtClean="0"/>
          </a:p>
          <a:p>
            <a:r>
              <a:rPr lang="en-US" dirty="0" smtClean="0"/>
              <a:t>URL(URL </a:t>
            </a:r>
            <a:r>
              <a:rPr lang="en-US" dirty="0" err="1" smtClean="0"/>
              <a:t>urlObj</a:t>
            </a:r>
            <a:r>
              <a:rPr lang="en-US" dirty="0" smtClean="0"/>
              <a:t>, String </a:t>
            </a:r>
            <a:r>
              <a:rPr lang="en-US" dirty="0" err="1" smtClean="0"/>
              <a:t>urlSpecifier</a:t>
            </a:r>
            <a:r>
              <a:rPr lang="en-US" dirty="0" smtClean="0"/>
              <a:t>)</a:t>
            </a:r>
            <a:endParaRPr lang="en-IN" dirty="0" smtClean="0"/>
          </a:p>
          <a:p>
            <a:r>
              <a:rPr lang="en-US" dirty="0" smtClean="0"/>
              <a:t>URL(String </a:t>
            </a:r>
            <a:r>
              <a:rPr lang="en-US" dirty="0" err="1" smtClean="0"/>
              <a:t>protName</a:t>
            </a:r>
            <a:r>
              <a:rPr lang="en-US" dirty="0" smtClean="0"/>
              <a:t>, String </a:t>
            </a:r>
            <a:r>
              <a:rPr lang="en-US" dirty="0" err="1" smtClean="0"/>
              <a:t>hostName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port, String path)</a:t>
            </a:r>
            <a:endParaRPr lang="en-IN" dirty="0" smtClean="0"/>
          </a:p>
          <a:p>
            <a:r>
              <a:rPr lang="en-US" dirty="0" smtClean="0"/>
              <a:t>URL(String </a:t>
            </a:r>
            <a:r>
              <a:rPr lang="en-US" dirty="0" err="1" smtClean="0"/>
              <a:t>protName</a:t>
            </a:r>
            <a:r>
              <a:rPr lang="en-US" dirty="0" smtClean="0"/>
              <a:t>, String </a:t>
            </a:r>
            <a:r>
              <a:rPr lang="en-US" dirty="0" err="1" smtClean="0"/>
              <a:t>hostName</a:t>
            </a:r>
            <a:r>
              <a:rPr lang="en-US" dirty="0" smtClean="0"/>
              <a:t>, String path)</a:t>
            </a:r>
            <a:endParaRPr lang="en-I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48487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methods of Java URL class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0D3BE46D-D4B7-4773-A089-B318D590D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7724667"/>
              </p:ext>
            </p:extLst>
          </p:nvPr>
        </p:nvGraphicFramePr>
        <p:xfrm>
          <a:off x="3535680" y="863600"/>
          <a:ext cx="8214360" cy="403794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107180">
                  <a:extLst>
                    <a:ext uri="{9D8B030D-6E8A-4147-A177-3AD203B41FA5}">
                      <a16:colId xmlns="" xmlns:a16="http://schemas.microsoft.com/office/drawing/2014/main" val="4170491539"/>
                    </a:ext>
                  </a:extLst>
                </a:gridCol>
                <a:gridCol w="4107180">
                  <a:extLst>
                    <a:ext uri="{9D8B030D-6E8A-4147-A177-3AD203B41FA5}">
                      <a16:colId xmlns="" xmlns:a16="http://schemas.microsoft.com/office/drawing/2014/main" val="509871682"/>
                    </a:ext>
                  </a:extLst>
                </a:gridCol>
              </a:tblGrid>
              <a:tr h="6429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3200" b="1" dirty="0">
                          <a:effectLst/>
                        </a:rPr>
                        <a:t>Method</a:t>
                      </a:r>
                      <a:endParaRPr lang="en-IN" sz="3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833" marR="52833" marT="52833" marB="5283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3200" b="1" dirty="0">
                          <a:effectLst/>
                        </a:rPr>
                        <a:t>Description</a:t>
                      </a:r>
                      <a:endParaRPr lang="en-IN" sz="3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833" marR="52833" marT="52833" marB="52833"/>
                </a:tc>
                <a:extLst>
                  <a:ext uri="{0D108BD9-81ED-4DB2-BD59-A6C34878D82A}">
                    <a16:rowId xmlns="" xmlns:a16="http://schemas.microsoft.com/office/drawing/2014/main" val="1470494853"/>
                  </a:ext>
                </a:extLst>
              </a:tr>
              <a:tr h="60254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public String </a:t>
                      </a:r>
                      <a:r>
                        <a:rPr lang="en-IN" sz="2000" dirty="0" err="1">
                          <a:effectLst/>
                        </a:rPr>
                        <a:t>getProtocol</a:t>
                      </a:r>
                      <a:r>
                        <a:rPr lang="en-IN" sz="2000" dirty="0">
                          <a:effectLst/>
                        </a:rPr>
                        <a:t>()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protocol of the URL.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extLst>
                  <a:ext uri="{0D108BD9-81ED-4DB2-BD59-A6C34878D82A}">
                    <a16:rowId xmlns="" xmlns:a16="http://schemas.microsoft.com/office/drawing/2014/main" val="2639377761"/>
                  </a:ext>
                </a:extLst>
              </a:tr>
              <a:tr h="60254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</a:rPr>
                        <a:t>public String getHost()</a:t>
                      </a:r>
                      <a:endParaRPr lang="en-IN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host name of the URL.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extLst>
                  <a:ext uri="{0D108BD9-81ED-4DB2-BD59-A6C34878D82A}">
                    <a16:rowId xmlns="" xmlns:a16="http://schemas.microsoft.com/office/drawing/2014/main" val="2613002052"/>
                  </a:ext>
                </a:extLst>
              </a:tr>
              <a:tr h="60254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</a:rPr>
                        <a:t>public String getPort()</a:t>
                      </a:r>
                      <a:endParaRPr lang="en-IN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Port Number of the URL.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extLst>
                  <a:ext uri="{0D108BD9-81ED-4DB2-BD59-A6C34878D82A}">
                    <a16:rowId xmlns="" xmlns:a16="http://schemas.microsoft.com/office/drawing/2014/main" val="4086398249"/>
                  </a:ext>
                </a:extLst>
              </a:tr>
              <a:tr h="60254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</a:rPr>
                        <a:t>public String getFile()</a:t>
                      </a:r>
                      <a:endParaRPr lang="en-IN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file name of the URL.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extLst>
                  <a:ext uri="{0D108BD9-81ED-4DB2-BD59-A6C34878D82A}">
                    <a16:rowId xmlns="" xmlns:a16="http://schemas.microsoft.com/office/drawing/2014/main" val="2813433476"/>
                  </a:ext>
                </a:extLst>
              </a:tr>
              <a:tr h="96009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</a:rPr>
                        <a:t>public URLConnection openConnection()</a:t>
                      </a:r>
                      <a:endParaRPr lang="en-IN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instance of </a:t>
                      </a:r>
                      <a:r>
                        <a:rPr lang="en-US" sz="2000" dirty="0" err="1">
                          <a:effectLst/>
                        </a:rPr>
                        <a:t>URLConnection</a:t>
                      </a:r>
                      <a:r>
                        <a:rPr lang="en-US" sz="2000" dirty="0">
                          <a:effectLst/>
                        </a:rPr>
                        <a:t> i.e. associated with this URL.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extLst>
                  <a:ext uri="{0D108BD9-81ED-4DB2-BD59-A6C34878D82A}">
                    <a16:rowId xmlns="" xmlns:a16="http://schemas.microsoft.com/office/drawing/2014/main" val="215424004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38375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Networking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864108"/>
            <a:ext cx="8321040" cy="5120640"/>
          </a:xfrm>
        </p:spPr>
        <p:txBody>
          <a:bodyPr>
            <a:normAutofit fontScale="92500" lnSpcReduction="10000"/>
          </a:bodyPr>
          <a:lstStyle/>
          <a:p>
            <a:pPr marL="800100" lvl="1" indent="-342900" algn="just">
              <a:buFont typeface="+mj-lt"/>
              <a:buAutoNum type="arabicPeriod" startAt="3"/>
            </a:pPr>
            <a:r>
              <a:rPr lang="en-US" b="1" u="sng" dirty="0"/>
              <a:t>Port Number</a:t>
            </a:r>
            <a:r>
              <a:rPr lang="en-US" b="1" dirty="0"/>
              <a:t> :</a:t>
            </a:r>
            <a:r>
              <a:rPr lang="en-US" dirty="0"/>
              <a:t> The port number is used to uniquely identify different applications. It acts as a communication endpoint between applications. The port number is associated with the IP address for communication between two applications.</a:t>
            </a:r>
          </a:p>
          <a:p>
            <a:pPr marL="800100" lvl="1" indent="-342900" algn="just">
              <a:buFont typeface="+mj-lt"/>
              <a:buAutoNum type="arabicPeriod" startAt="3"/>
            </a:pPr>
            <a:r>
              <a:rPr lang="en-US" b="1" u="sng" dirty="0"/>
              <a:t>MAC Address</a:t>
            </a:r>
            <a:r>
              <a:rPr lang="en-US" b="1" dirty="0"/>
              <a:t> :</a:t>
            </a:r>
            <a:r>
              <a:rPr lang="en-US" dirty="0"/>
              <a:t> MAC (Media Access Control) Address is a unique identifier of NIC (Network Interface Controller). A network node can have multiple NIC but each with </a:t>
            </a:r>
            <a:r>
              <a:rPr lang="en-US" dirty="0" smtClean="0"/>
              <a:t>unique MAC.</a:t>
            </a:r>
          </a:p>
          <a:p>
            <a:pPr marL="800100" lvl="1" indent="-342900" algn="just">
              <a:buFont typeface="+mj-lt"/>
              <a:buAutoNum type="arabicPeriod" startAt="3"/>
            </a:pPr>
            <a:r>
              <a:rPr lang="en-US" b="1" u="sng" dirty="0" smtClean="0"/>
              <a:t>Connection-oriented And Connection-less Protocol</a:t>
            </a:r>
            <a:r>
              <a:rPr lang="en-US" b="1" dirty="0" smtClean="0"/>
              <a:t> :</a:t>
            </a:r>
            <a:r>
              <a:rPr lang="en-US" dirty="0" smtClean="0"/>
              <a:t> In connection-oriented protocol, acknowledgement is sent by the receiver. So it is reliable but slow. The example of connection-oriented protocol is TCP. But, in connection-less protocol, acknowledgement is not sent by the receiver. So it is not reliable but fast. The example of connection-less protocol is UDP.</a:t>
            </a:r>
          </a:p>
          <a:p>
            <a:pPr marL="800100" lvl="1" indent="-342900" algn="just">
              <a:buFont typeface="+mj-lt"/>
              <a:buAutoNum type="arabicPeriod" startAt="3"/>
            </a:pPr>
            <a:r>
              <a:rPr lang="en-US" b="1" u="sng" dirty="0" smtClean="0"/>
              <a:t>Socket</a:t>
            </a:r>
            <a:r>
              <a:rPr lang="en-US" dirty="0" smtClean="0"/>
              <a:t> </a:t>
            </a:r>
            <a:r>
              <a:rPr lang="en-US" dirty="0"/>
              <a:t>: A socket is an endpoint between two way </a:t>
            </a:r>
            <a:r>
              <a:rPr lang="en-US" dirty="0" smtClean="0"/>
              <a:t>communication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63852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80ABD8-37E8-47B1-89AC-8884239E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Java URL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7D265A-8343-4C45-8DD2-C61D7837D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505" y="695099"/>
            <a:ext cx="8808496" cy="6056221"/>
          </a:xfrm>
          <a:solidFill>
            <a:schemeClr val="bg1"/>
          </a:solidFill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URLDemo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{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main(String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[ ]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){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{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URL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URL("http://srpec.org.in/contacts");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("Protocol: "+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url.getProtocol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());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("Host Name: "+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url.getHost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());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("Port Number: "+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url.getPort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());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("File Name: "+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url.getFile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()); 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e){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(e);}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94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89960" y="777240"/>
            <a:ext cx="8702040" cy="520750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URLDemo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static void main(String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[])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MalformedURLException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URL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new URL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content-ind.cricinfo.com/ci/content/current/story/news.html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System.out.println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("Protocol: " + hp.getProtocol());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System.out.println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("Port: " + hp.getPort());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System.out.println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("Host: " + hp.getHost());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("File: " +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hp.getFile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("Ext:" +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hp.toExternalForm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32979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 smtClean="0"/>
              <a:t>Protocol: http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Port: -1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Host: content-ind.cricinfo.com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File: /ci/content/current/story/news.html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r>
              <a:rPr lang="en-US" dirty="0" err="1" smtClean="0"/>
              <a:t>Ext:http</a:t>
            </a:r>
            <a:r>
              <a:rPr lang="en-US" dirty="0" smtClean="0"/>
              <a:t>://content-ind.cricinfo.com/ci/content/current/story/news.html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endParaRPr lang="en-I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92062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3415B6-04DC-4E6C-BA81-A8BFF5E1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45601" cy="4601183"/>
          </a:xfrm>
        </p:spPr>
        <p:txBody>
          <a:bodyPr>
            <a:normAutofit/>
          </a:bodyPr>
          <a:lstStyle/>
          <a:p>
            <a:r>
              <a:rPr lang="en-IN" dirty="0" err="1" smtClean="0"/>
              <a:t>URLConnection</a:t>
            </a:r>
            <a:r>
              <a:rPr lang="en-IN" dirty="0" smtClean="0"/>
              <a:t> </a:t>
            </a:r>
            <a:r>
              <a:rPr lang="en-IN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76138A-B6FA-4F83-95E8-D45135F42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804572" cy="512064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 </a:t>
            </a:r>
            <a:r>
              <a:rPr lang="en-US" sz="2400" b="1" dirty="0"/>
              <a:t>Java </a:t>
            </a:r>
            <a:r>
              <a:rPr lang="en-US" sz="2400" b="1" dirty="0" err="1"/>
              <a:t>URLConnection</a:t>
            </a:r>
            <a:r>
              <a:rPr lang="en-US" sz="2400" dirty="0"/>
              <a:t> class represents a communication link between the URL and the application.</a:t>
            </a:r>
          </a:p>
          <a:p>
            <a:pPr algn="just"/>
            <a:r>
              <a:rPr lang="en-US" sz="2400" dirty="0"/>
              <a:t>This class can be used to read and write data to the specified resource referred by the URL.</a:t>
            </a:r>
          </a:p>
          <a:p>
            <a:pPr algn="just"/>
            <a:r>
              <a:rPr lang="en-US" sz="2400" dirty="0"/>
              <a:t>The </a:t>
            </a:r>
            <a:r>
              <a:rPr lang="en-US" sz="2400" b="1" dirty="0" err="1"/>
              <a:t>openConnection</a:t>
            </a:r>
            <a:r>
              <a:rPr lang="en-US" sz="2400" b="1" dirty="0"/>
              <a:t>()</a:t>
            </a:r>
            <a:r>
              <a:rPr lang="en-US" sz="2400" dirty="0"/>
              <a:t> method of URL class returns the object of </a:t>
            </a:r>
            <a:r>
              <a:rPr lang="en-US" sz="2400" dirty="0" err="1"/>
              <a:t>URLConnection</a:t>
            </a:r>
            <a:r>
              <a:rPr lang="en-US" sz="2400" dirty="0"/>
              <a:t> class.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810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45601" cy="4601183"/>
          </a:xfrm>
        </p:spPr>
        <p:txBody>
          <a:bodyPr/>
          <a:lstStyle/>
          <a:p>
            <a:r>
              <a:rPr lang="en-US" dirty="0" err="1" smtClean="0"/>
              <a:t>URLConnection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941732" cy="5323332"/>
          </a:xfrm>
        </p:spPr>
        <p:txBody>
          <a:bodyPr/>
          <a:lstStyle/>
          <a:p>
            <a:r>
              <a:rPr lang="en-US" sz="2400" dirty="0" err="1" smtClean="0"/>
              <a:t>URLConnection</a:t>
            </a:r>
            <a:r>
              <a:rPr lang="en-US" sz="2400" dirty="0" smtClean="0"/>
              <a:t> is an abstract class that represents an active connection to a resource specified by a URL. 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URLConnection</a:t>
            </a:r>
            <a:r>
              <a:rPr lang="en-US" sz="2400" dirty="0" smtClean="0"/>
              <a:t> class has two different but related purposes. First, it provides more control over the interaction with a server (especially an HTTP server) than the URL class. With a </a:t>
            </a:r>
            <a:r>
              <a:rPr lang="en-US" sz="2400" dirty="0" err="1" smtClean="0"/>
              <a:t>URLConnection</a:t>
            </a:r>
            <a:r>
              <a:rPr lang="en-US" sz="2400" dirty="0" smtClean="0"/>
              <a:t>, we can inspect the header sent by the server and respond accordingly. We can set the header fields used in the client request. We can use a </a:t>
            </a:r>
            <a:r>
              <a:rPr lang="en-US" sz="2400" dirty="0" err="1" smtClean="0"/>
              <a:t>URLConnection</a:t>
            </a:r>
            <a:r>
              <a:rPr lang="en-US" sz="2400" dirty="0" smtClean="0"/>
              <a:t> to download binary files. </a:t>
            </a:r>
          </a:p>
          <a:p>
            <a:r>
              <a:rPr lang="en-US" sz="2400" dirty="0" smtClean="0"/>
              <a:t>Finally, a </a:t>
            </a:r>
            <a:r>
              <a:rPr lang="en-US" sz="2400" dirty="0" err="1" smtClean="0"/>
              <a:t>URLConnection</a:t>
            </a:r>
            <a:r>
              <a:rPr lang="en-US" sz="2400" dirty="0" smtClean="0"/>
              <a:t> lets us send data back to a web server with POST or PUT and use other HTTP request methods.</a:t>
            </a:r>
            <a:endParaRPr lang="en-IN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37655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Construct a URL object.</a:t>
            </a:r>
            <a:endParaRPr lang="en-IN" sz="2800" dirty="0" smtClean="0"/>
          </a:p>
          <a:p>
            <a:r>
              <a:rPr lang="en-US" sz="2800" dirty="0" smtClean="0"/>
              <a:t>Invoke the URL object's </a:t>
            </a:r>
            <a:r>
              <a:rPr lang="en-US" sz="2800" dirty="0" err="1" smtClean="0"/>
              <a:t>openConnection</a:t>
            </a:r>
            <a:r>
              <a:rPr lang="en-US" sz="2800" dirty="0" smtClean="0"/>
              <a:t>( ) method to retrieve a </a:t>
            </a:r>
            <a:r>
              <a:rPr lang="en-US" sz="2800" dirty="0" err="1" smtClean="0"/>
              <a:t>URLConnection</a:t>
            </a:r>
            <a:r>
              <a:rPr lang="en-US" sz="2800" dirty="0" smtClean="0"/>
              <a:t> object for that URL.</a:t>
            </a:r>
            <a:endParaRPr lang="en-IN" sz="2800" dirty="0" smtClean="0"/>
          </a:p>
          <a:p>
            <a:r>
              <a:rPr lang="en-US" sz="2800" dirty="0" smtClean="0"/>
              <a:t>Configure the </a:t>
            </a:r>
            <a:r>
              <a:rPr lang="en-US" sz="2800" dirty="0" err="1" smtClean="0"/>
              <a:t>URLConnection</a:t>
            </a:r>
            <a:r>
              <a:rPr lang="en-US" sz="2800" dirty="0" smtClean="0"/>
              <a:t>.</a:t>
            </a:r>
            <a:endParaRPr lang="en-IN" sz="2800" dirty="0" smtClean="0"/>
          </a:p>
          <a:p>
            <a:r>
              <a:rPr lang="en-US" sz="2800" dirty="0" smtClean="0"/>
              <a:t>Read the header fields.</a:t>
            </a:r>
            <a:endParaRPr lang="en-IN" sz="2800" dirty="0" smtClean="0"/>
          </a:p>
          <a:p>
            <a:r>
              <a:rPr lang="en-US" sz="2800" dirty="0" smtClean="0"/>
              <a:t>Get an input stream and read data.</a:t>
            </a:r>
            <a:endParaRPr lang="en-IN" sz="2800" dirty="0" smtClean="0"/>
          </a:p>
          <a:p>
            <a:r>
              <a:rPr lang="en-US" sz="2800" dirty="0" smtClean="0"/>
              <a:t>Get an output stream and write data.</a:t>
            </a:r>
            <a:endParaRPr lang="en-IN" sz="2800" dirty="0" smtClean="0"/>
          </a:p>
          <a:p>
            <a:r>
              <a:rPr lang="en-US" sz="2800" dirty="0" smtClean="0"/>
              <a:t>Close the connection.</a:t>
            </a:r>
            <a:endParaRPr lang="en-IN" sz="28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7158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Server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Construct a URL object.</a:t>
            </a:r>
            <a:endParaRPr lang="en-IN" sz="2600" dirty="0" smtClean="0"/>
          </a:p>
          <a:p>
            <a:r>
              <a:rPr lang="en-US" sz="2600" dirty="0" smtClean="0"/>
              <a:t>Invoke the URL object's </a:t>
            </a:r>
            <a:r>
              <a:rPr lang="en-US" sz="2600" dirty="0" err="1" smtClean="0"/>
              <a:t>openConnection</a:t>
            </a:r>
            <a:r>
              <a:rPr lang="en-US" sz="2600" dirty="0" smtClean="0"/>
              <a:t>( ) method to retrieve a </a:t>
            </a:r>
            <a:r>
              <a:rPr lang="en-US" sz="2600" dirty="0" err="1" smtClean="0"/>
              <a:t>URLConnection</a:t>
            </a:r>
            <a:r>
              <a:rPr lang="en-US" sz="2600" dirty="0" smtClean="0"/>
              <a:t> object for that URL.</a:t>
            </a:r>
            <a:endParaRPr lang="en-IN" sz="2600" dirty="0" smtClean="0"/>
          </a:p>
          <a:p>
            <a:r>
              <a:rPr lang="en-US" sz="2600" dirty="0" smtClean="0"/>
              <a:t>Invoke the </a:t>
            </a:r>
            <a:r>
              <a:rPr lang="en-US" sz="2600" dirty="0" err="1" smtClean="0"/>
              <a:t>URLConnection's</a:t>
            </a:r>
            <a:r>
              <a:rPr lang="en-US" sz="2600" dirty="0" smtClean="0"/>
              <a:t> </a:t>
            </a:r>
            <a:r>
              <a:rPr lang="en-US" sz="2600" dirty="0" err="1" smtClean="0"/>
              <a:t>getInputStream</a:t>
            </a:r>
            <a:r>
              <a:rPr lang="en-US" sz="2600" dirty="0" smtClean="0"/>
              <a:t>( ) method.</a:t>
            </a:r>
            <a:endParaRPr lang="en-IN" sz="2600" dirty="0" smtClean="0"/>
          </a:p>
          <a:p>
            <a:r>
              <a:rPr lang="en-US" sz="2600" dirty="0" smtClean="0"/>
              <a:t>Read from the input stream using the usual stream API.</a:t>
            </a:r>
            <a:endParaRPr lang="en-IN" sz="2600" dirty="0" smtClean="0"/>
          </a:p>
          <a:p>
            <a:r>
              <a:rPr lang="en-US" sz="2600" dirty="0" smtClean="0"/>
              <a:t>The </a:t>
            </a:r>
            <a:r>
              <a:rPr lang="en-US" sz="2600" dirty="0" err="1" smtClean="0"/>
              <a:t>getInputStream</a:t>
            </a:r>
            <a:r>
              <a:rPr lang="en-US" sz="2600" dirty="0" smtClean="0"/>
              <a:t>() method returns a generic </a:t>
            </a:r>
            <a:r>
              <a:rPr lang="en-US" sz="2600" dirty="0" err="1" smtClean="0"/>
              <a:t>InputStream</a:t>
            </a:r>
            <a:r>
              <a:rPr lang="en-US" sz="2600" dirty="0" smtClean="0"/>
              <a:t> that lets you read and parse the data that the server sends.</a:t>
            </a:r>
            <a:endParaRPr lang="en-IN" sz="2600" dirty="0" smtClean="0"/>
          </a:p>
          <a:p>
            <a:r>
              <a:rPr lang="en-US" sz="2600" dirty="0" smtClean="0"/>
              <a:t>public </a:t>
            </a:r>
            <a:r>
              <a:rPr lang="en-US" sz="2600" dirty="0" err="1" smtClean="0"/>
              <a:t>InputStream</a:t>
            </a:r>
            <a:r>
              <a:rPr lang="en-US" sz="2600" dirty="0" smtClean="0"/>
              <a:t> </a:t>
            </a:r>
            <a:r>
              <a:rPr lang="en-US" sz="2600" dirty="0" err="1" smtClean="0"/>
              <a:t>getInputStream</a:t>
            </a:r>
            <a:r>
              <a:rPr lang="en-US" sz="2600" dirty="0" smtClean="0"/>
              <a:t>( )</a:t>
            </a:r>
            <a:endParaRPr lang="en-IN" sz="26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04323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59480" y="1"/>
            <a:ext cx="8732520" cy="685800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 class SourceViewer2 {</a:t>
            </a:r>
            <a:endParaRPr lang="en-IN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public static void main (String[]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IN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if 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args.length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&gt; 0) {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try {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//Open 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for reading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URL u = new URL(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[0]);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u.openConnection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 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raw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uc.getInputStream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 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buffer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BufferedInputStream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(raw);       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// chain 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to a Reader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Reader r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(buffer);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while ((c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r.read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 )) != -1)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((char) 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catch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MalformedURLException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ex) {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System.err.println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[0]+"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is not a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parseable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URL");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catch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ex) {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System.err.println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(ex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} //  end if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} // end main</a:t>
            </a:r>
            <a:endParaRPr lang="en-IN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  // end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SourceViewer2</a:t>
            </a:r>
            <a:endParaRPr lang="en-IN" sz="1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1947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45601" cy="4601183"/>
          </a:xfrm>
        </p:spPr>
        <p:txBody>
          <a:bodyPr/>
          <a:lstStyle/>
          <a:p>
            <a:r>
              <a:rPr lang="en-US" dirty="0" err="1"/>
              <a:t>URLConnection</a:t>
            </a:r>
            <a:r>
              <a:rPr lang="en-US" dirty="0"/>
              <a:t> Example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69268" y="864108"/>
            <a:ext cx="8139852" cy="512064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import java.net.*;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import java.io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.*;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URLConnectionReader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public static void main(String[]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throws Exception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URL yahoo = new URL("http://www.yahoo.com/");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yc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yahoo.openConnection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in = new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                new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    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yc.getInputStream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while ((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in.readLine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 != null)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in.close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29142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Difference between URL and </a:t>
            </a:r>
            <a:r>
              <a:rPr lang="en-US" sz="3200" b="1" dirty="0" err="1" smtClean="0"/>
              <a:t>URLConnection</a:t>
            </a:r>
            <a:endParaRPr lang="en-IN" sz="3200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URLConnection</a:t>
            </a:r>
            <a:r>
              <a:rPr lang="en-US" dirty="0" smtClean="0"/>
              <a:t> provides access to the HTTP header.</a:t>
            </a:r>
            <a:endParaRPr lang="en-IN" dirty="0" smtClean="0"/>
          </a:p>
          <a:p>
            <a:r>
              <a:rPr lang="en-US" dirty="0" err="1" smtClean="0"/>
              <a:t>URLConnection</a:t>
            </a:r>
            <a:r>
              <a:rPr lang="en-US" dirty="0" smtClean="0"/>
              <a:t> can configure the request parameters sent to the server.</a:t>
            </a:r>
            <a:endParaRPr lang="en-IN" dirty="0" smtClean="0"/>
          </a:p>
          <a:p>
            <a:r>
              <a:rPr lang="en-US" dirty="0" err="1" smtClean="0"/>
              <a:t>URLConnection</a:t>
            </a:r>
            <a:r>
              <a:rPr lang="en-US" dirty="0" smtClean="0"/>
              <a:t> can write data to the server as well as read data from the server.</a:t>
            </a:r>
            <a:endParaRPr lang="en-I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1262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Network is Computer</a:t>
            </a:r>
            <a:endParaRPr lang="en-US" dirty="0"/>
          </a:p>
        </p:txBody>
      </p:sp>
      <p:graphicFrame>
        <p:nvGraphicFramePr>
          <p:cNvPr id="4" name="Object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6759055"/>
              </p:ext>
            </p:extLst>
          </p:nvPr>
        </p:nvGraphicFramePr>
        <p:xfrm>
          <a:off x="3456256" y="3915569"/>
          <a:ext cx="6715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" name="Microsoft ClipArt Gallery" r:id="rId4" imgW="2559050" imgH="4298950" progId="MS_ClipArt_Gallery">
                  <p:embed/>
                </p:oleObj>
              </mc:Choice>
              <mc:Fallback>
                <p:oleObj name="Microsoft ClipArt Gallery" r:id="rId4" imgW="2559050" imgH="4298950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256" y="3915569"/>
                        <a:ext cx="6715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9" descr="j029755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26481" y="797719"/>
            <a:ext cx="1195388" cy="1824038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6" name="Objec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3738556"/>
              </p:ext>
            </p:extLst>
          </p:nvPr>
        </p:nvGraphicFramePr>
        <p:xfrm>
          <a:off x="3348306" y="2229644"/>
          <a:ext cx="11223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" name="Microsoft ClipArt Gallery" r:id="rId7" imgW="4183063" imgH="3216275" progId="MS_ClipArt_Gallery">
                  <p:embed/>
                </p:oleObj>
              </mc:Choice>
              <mc:Fallback>
                <p:oleObj name="Microsoft ClipArt Gallery" r:id="rId7" imgW="4183063" imgH="3216275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306" y="2229644"/>
                        <a:ext cx="11223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rc 3"/>
          <p:cNvSpPr>
            <a:spLocks/>
          </p:cNvSpPr>
          <p:nvPr/>
        </p:nvSpPr>
        <p:spPr bwMode="auto">
          <a:xfrm>
            <a:off x="5832744" y="3623469"/>
            <a:ext cx="1328737" cy="668338"/>
          </a:xfrm>
          <a:custGeom>
            <a:avLst/>
            <a:gdLst>
              <a:gd name="T0" fmla="*/ 2147483647 w 24843"/>
              <a:gd name="T1" fmla="*/ 0 h 21652"/>
              <a:gd name="T2" fmla="*/ 0 w 24843"/>
              <a:gd name="T3" fmla="*/ 2147483647 h 21652"/>
              <a:gd name="T4" fmla="*/ 2147483647 w 24843"/>
              <a:gd name="T5" fmla="*/ 1457028172 h 216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843" h="21652" fill="none" extrusionOk="0">
                <a:moveTo>
                  <a:pt x="24842" y="0"/>
                </a:moveTo>
                <a:cubicBezTo>
                  <a:pt x="24842" y="17"/>
                  <a:pt x="24843" y="34"/>
                  <a:pt x="24843" y="52"/>
                </a:cubicBezTo>
                <a:cubicBezTo>
                  <a:pt x="24843" y="11981"/>
                  <a:pt x="15172" y="21652"/>
                  <a:pt x="3243" y="21652"/>
                </a:cubicBezTo>
                <a:cubicBezTo>
                  <a:pt x="2157" y="21652"/>
                  <a:pt x="1073" y="21570"/>
                  <a:pt x="-1" y="21407"/>
                </a:cubicBezTo>
              </a:path>
              <a:path w="24843" h="21652" stroke="0" extrusionOk="0">
                <a:moveTo>
                  <a:pt x="24842" y="0"/>
                </a:moveTo>
                <a:cubicBezTo>
                  <a:pt x="24842" y="17"/>
                  <a:pt x="24843" y="34"/>
                  <a:pt x="24843" y="52"/>
                </a:cubicBezTo>
                <a:cubicBezTo>
                  <a:pt x="24843" y="11981"/>
                  <a:pt x="15172" y="21652"/>
                  <a:pt x="3243" y="21652"/>
                </a:cubicBezTo>
                <a:cubicBezTo>
                  <a:pt x="2157" y="21652"/>
                  <a:pt x="1073" y="21570"/>
                  <a:pt x="-1" y="21407"/>
                </a:cubicBezTo>
                <a:lnTo>
                  <a:pt x="3243" y="52"/>
                </a:lnTo>
                <a:lnTo>
                  <a:pt x="24842" y="0"/>
                </a:lnTo>
                <a:close/>
              </a:path>
            </a:pathLst>
          </a:custGeom>
          <a:noFill/>
          <a:ln w="127000" cap="rnd">
            <a:solidFill>
              <a:srgbClr val="FAF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7223394" y="2267744"/>
            <a:ext cx="4133850" cy="2339975"/>
          </a:xfrm>
          <a:prstGeom prst="ellipse">
            <a:avLst/>
          </a:prstGeom>
          <a:solidFill>
            <a:schemeClr val="tx1"/>
          </a:solidFill>
          <a:ln w="1270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9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7935774"/>
              </p:ext>
            </p:extLst>
          </p:nvPr>
        </p:nvGraphicFramePr>
        <p:xfrm>
          <a:off x="10061844" y="1674019"/>
          <a:ext cx="1143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" name="Microsoft ClipArt Gallery" r:id="rId9" imgW="4183063" imgH="3216275" progId="MS_ClipArt_Gallery">
                  <p:embed/>
                </p:oleObj>
              </mc:Choice>
              <mc:Fallback>
                <p:oleObj name="Microsoft ClipArt Gallery" r:id="rId9" imgW="4183063" imgH="3216275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1844" y="1674019"/>
                        <a:ext cx="1143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816181"/>
              </p:ext>
            </p:extLst>
          </p:nvPr>
        </p:nvGraphicFramePr>
        <p:xfrm>
          <a:off x="10976244" y="3147219"/>
          <a:ext cx="80803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" name="Microsoft ClipArt Gallery" r:id="rId10" imgW="2559050" imgH="4298950" progId="MS_ClipArt_Gallery">
                  <p:embed/>
                </p:oleObj>
              </mc:Choice>
              <mc:Fallback>
                <p:oleObj name="Microsoft ClipArt Gallery" r:id="rId10" imgW="2559050" imgH="4298950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6244" y="3147219"/>
                        <a:ext cx="808037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1424381"/>
              </p:ext>
            </p:extLst>
          </p:nvPr>
        </p:nvGraphicFramePr>
        <p:xfrm>
          <a:off x="8842644" y="3845719"/>
          <a:ext cx="1287462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" name="Microsoft ClipArt Gallery" r:id="rId11" imgW="4548188" imgH="3284538" progId="MS_ClipArt_Gallery">
                  <p:embed/>
                </p:oleObj>
              </mc:Choice>
              <mc:Fallback>
                <p:oleObj name="Microsoft ClipArt Gallery" r:id="rId11" imgW="4548188" imgH="3284538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644" y="3845719"/>
                        <a:ext cx="1287462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8"/>
          <p:cNvSpPr>
            <a:spLocks noChangeArrowheads="1"/>
          </p:cNvSpPr>
          <p:nvPr/>
        </p:nvSpPr>
        <p:spPr bwMode="auto">
          <a:xfrm rot="11340000">
            <a:off x="5337444" y="4137819"/>
            <a:ext cx="590550" cy="228600"/>
          </a:xfrm>
          <a:prstGeom prst="rightArrow">
            <a:avLst>
              <a:gd name="adj1" fmla="val 50000"/>
              <a:gd name="adj2" fmla="val 138149"/>
            </a:avLst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794644" y="2461419"/>
            <a:ext cx="14478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FC0128"/>
                </a:solidFill>
                <a:latin typeface="+mj-lt"/>
              </a:rPr>
              <a:t>Internet Server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0336481" y="1254919"/>
            <a:ext cx="12827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FC0128"/>
                </a:solidFill>
                <a:latin typeface="+mj-lt"/>
              </a:rPr>
              <a:t>PC client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8596581" y="3299619"/>
            <a:ext cx="2054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 eaLnBrk="0" hangingPunct="0">
              <a:defRPr/>
            </a:pPr>
            <a:r>
              <a:rPr lang="en-US" b="1" dirty="0">
                <a:solidFill>
                  <a:srgbClr val="FC0128"/>
                </a:solidFill>
                <a:latin typeface="+mj-lt"/>
              </a:rPr>
              <a:t>Local Area Network</a:t>
            </a:r>
          </a:p>
        </p:txBody>
      </p:sp>
      <p:graphicFrame>
        <p:nvGraphicFramePr>
          <p:cNvPr id="16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675183"/>
              </p:ext>
            </p:extLst>
          </p:nvPr>
        </p:nvGraphicFramePr>
        <p:xfrm>
          <a:off x="6540769" y="2872582"/>
          <a:ext cx="1760537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" name="CorelDRAW!" r:id="rId13" imgW="1255713" imgH="503238" progId="CDraw5">
                  <p:embed/>
                </p:oleObj>
              </mc:Choice>
              <mc:Fallback>
                <p:oleObj name="CorelDRAW!" r:id="rId13" imgW="1255713" imgH="503238" progId="CDraw5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769" y="2872582"/>
                        <a:ext cx="1760537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3783281" y="2550319"/>
            <a:ext cx="1782763" cy="1981200"/>
            <a:chOff x="352" y="1806"/>
            <a:chExt cx="951" cy="1117"/>
          </a:xfrm>
        </p:grpSpPr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352" y="1806"/>
              <a:ext cx="951" cy="1117"/>
            </a:xfrm>
            <a:prstGeom prst="ellipse">
              <a:avLst/>
            </a:prstGeom>
            <a:solidFill>
              <a:srgbClr val="A2C1FE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9" name="Group 16"/>
            <p:cNvGrpSpPr>
              <a:grpSpLocks/>
            </p:cNvGrpSpPr>
            <p:nvPr/>
          </p:nvGrpSpPr>
          <p:grpSpPr bwMode="auto">
            <a:xfrm>
              <a:off x="357" y="1929"/>
              <a:ext cx="889" cy="840"/>
              <a:chOff x="357" y="1929"/>
              <a:chExt cx="889" cy="840"/>
            </a:xfrm>
          </p:grpSpPr>
          <p:sp>
            <p:nvSpPr>
              <p:cNvPr id="20" name="Freeform 17"/>
              <p:cNvSpPr>
                <a:spLocks/>
              </p:cNvSpPr>
              <p:nvPr/>
            </p:nvSpPr>
            <p:spPr bwMode="auto">
              <a:xfrm>
                <a:off x="357" y="2255"/>
                <a:ext cx="293" cy="447"/>
              </a:xfrm>
              <a:custGeom>
                <a:avLst/>
                <a:gdLst>
                  <a:gd name="T0" fmla="*/ 37 w 293"/>
                  <a:gd name="T1" fmla="*/ 57 h 447"/>
                  <a:gd name="T2" fmla="*/ 20 w 293"/>
                  <a:gd name="T3" fmla="*/ 70 h 447"/>
                  <a:gd name="T4" fmla="*/ 7 w 293"/>
                  <a:gd name="T5" fmla="*/ 101 h 447"/>
                  <a:gd name="T6" fmla="*/ 4 w 293"/>
                  <a:gd name="T7" fmla="*/ 130 h 447"/>
                  <a:gd name="T8" fmla="*/ 12 w 293"/>
                  <a:gd name="T9" fmla="*/ 172 h 447"/>
                  <a:gd name="T10" fmla="*/ 37 w 293"/>
                  <a:gd name="T11" fmla="*/ 211 h 447"/>
                  <a:gd name="T12" fmla="*/ 62 w 293"/>
                  <a:gd name="T13" fmla="*/ 201 h 447"/>
                  <a:gd name="T14" fmla="*/ 111 w 293"/>
                  <a:gd name="T15" fmla="*/ 213 h 447"/>
                  <a:gd name="T16" fmla="*/ 124 w 293"/>
                  <a:gd name="T17" fmla="*/ 281 h 447"/>
                  <a:gd name="T18" fmla="*/ 124 w 293"/>
                  <a:gd name="T19" fmla="*/ 298 h 447"/>
                  <a:gd name="T20" fmla="*/ 120 w 293"/>
                  <a:gd name="T21" fmla="*/ 337 h 447"/>
                  <a:gd name="T22" fmla="*/ 134 w 293"/>
                  <a:gd name="T23" fmla="*/ 381 h 447"/>
                  <a:gd name="T24" fmla="*/ 147 w 293"/>
                  <a:gd name="T25" fmla="*/ 427 h 447"/>
                  <a:gd name="T26" fmla="*/ 169 w 293"/>
                  <a:gd name="T27" fmla="*/ 443 h 447"/>
                  <a:gd name="T28" fmla="*/ 207 w 293"/>
                  <a:gd name="T29" fmla="*/ 407 h 447"/>
                  <a:gd name="T30" fmla="*/ 216 w 293"/>
                  <a:gd name="T31" fmla="*/ 385 h 447"/>
                  <a:gd name="T32" fmla="*/ 220 w 293"/>
                  <a:gd name="T33" fmla="*/ 369 h 447"/>
                  <a:gd name="T34" fmla="*/ 241 w 293"/>
                  <a:gd name="T35" fmla="*/ 329 h 447"/>
                  <a:gd name="T36" fmla="*/ 241 w 293"/>
                  <a:gd name="T37" fmla="*/ 293 h 447"/>
                  <a:gd name="T38" fmla="*/ 238 w 293"/>
                  <a:gd name="T39" fmla="*/ 274 h 447"/>
                  <a:gd name="T40" fmla="*/ 253 w 293"/>
                  <a:gd name="T41" fmla="*/ 236 h 447"/>
                  <a:gd name="T42" fmla="*/ 292 w 293"/>
                  <a:gd name="T43" fmla="*/ 159 h 447"/>
                  <a:gd name="T44" fmla="*/ 251 w 293"/>
                  <a:gd name="T45" fmla="*/ 164 h 447"/>
                  <a:gd name="T46" fmla="*/ 234 w 293"/>
                  <a:gd name="T47" fmla="*/ 135 h 447"/>
                  <a:gd name="T48" fmla="*/ 207 w 293"/>
                  <a:gd name="T49" fmla="*/ 69 h 447"/>
                  <a:gd name="T50" fmla="*/ 208 w 293"/>
                  <a:gd name="T51" fmla="*/ 49 h 447"/>
                  <a:gd name="T52" fmla="*/ 191 w 293"/>
                  <a:gd name="T53" fmla="*/ 52 h 447"/>
                  <a:gd name="T54" fmla="*/ 151 w 293"/>
                  <a:gd name="T55" fmla="*/ 60 h 447"/>
                  <a:gd name="T56" fmla="*/ 137 w 293"/>
                  <a:gd name="T57" fmla="*/ 38 h 447"/>
                  <a:gd name="T58" fmla="*/ 122 w 293"/>
                  <a:gd name="T59" fmla="*/ 11 h 447"/>
                  <a:gd name="T60" fmla="*/ 70 w 293"/>
                  <a:gd name="T61" fmla="*/ 0 h 447"/>
                  <a:gd name="T62" fmla="*/ 53 w 293"/>
                  <a:gd name="T63" fmla="*/ 24 h 4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93" h="447">
                    <a:moveTo>
                      <a:pt x="42" y="36"/>
                    </a:moveTo>
                    <a:lnTo>
                      <a:pt x="37" y="57"/>
                    </a:lnTo>
                    <a:lnTo>
                      <a:pt x="30" y="64"/>
                    </a:lnTo>
                    <a:lnTo>
                      <a:pt x="20" y="70"/>
                    </a:lnTo>
                    <a:lnTo>
                      <a:pt x="15" y="82"/>
                    </a:lnTo>
                    <a:lnTo>
                      <a:pt x="7" y="101"/>
                    </a:lnTo>
                    <a:lnTo>
                      <a:pt x="7" y="113"/>
                    </a:lnTo>
                    <a:lnTo>
                      <a:pt x="4" y="130"/>
                    </a:lnTo>
                    <a:lnTo>
                      <a:pt x="0" y="151"/>
                    </a:lnTo>
                    <a:lnTo>
                      <a:pt x="12" y="172"/>
                    </a:lnTo>
                    <a:lnTo>
                      <a:pt x="24" y="191"/>
                    </a:lnTo>
                    <a:lnTo>
                      <a:pt x="37" y="211"/>
                    </a:lnTo>
                    <a:lnTo>
                      <a:pt x="43" y="201"/>
                    </a:lnTo>
                    <a:lnTo>
                      <a:pt x="62" y="201"/>
                    </a:lnTo>
                    <a:lnTo>
                      <a:pt x="88" y="201"/>
                    </a:lnTo>
                    <a:lnTo>
                      <a:pt x="111" y="213"/>
                    </a:lnTo>
                    <a:lnTo>
                      <a:pt x="110" y="241"/>
                    </a:lnTo>
                    <a:lnTo>
                      <a:pt x="124" y="281"/>
                    </a:lnTo>
                    <a:lnTo>
                      <a:pt x="126" y="287"/>
                    </a:lnTo>
                    <a:lnTo>
                      <a:pt x="124" y="298"/>
                    </a:lnTo>
                    <a:lnTo>
                      <a:pt x="130" y="310"/>
                    </a:lnTo>
                    <a:lnTo>
                      <a:pt x="120" y="337"/>
                    </a:lnTo>
                    <a:lnTo>
                      <a:pt x="127" y="360"/>
                    </a:lnTo>
                    <a:lnTo>
                      <a:pt x="134" y="381"/>
                    </a:lnTo>
                    <a:lnTo>
                      <a:pt x="139" y="404"/>
                    </a:lnTo>
                    <a:lnTo>
                      <a:pt x="147" y="427"/>
                    </a:lnTo>
                    <a:lnTo>
                      <a:pt x="154" y="446"/>
                    </a:lnTo>
                    <a:lnTo>
                      <a:pt x="169" y="443"/>
                    </a:lnTo>
                    <a:lnTo>
                      <a:pt x="196" y="426"/>
                    </a:lnTo>
                    <a:lnTo>
                      <a:pt x="207" y="407"/>
                    </a:lnTo>
                    <a:lnTo>
                      <a:pt x="207" y="393"/>
                    </a:lnTo>
                    <a:lnTo>
                      <a:pt x="216" y="385"/>
                    </a:lnTo>
                    <a:lnTo>
                      <a:pt x="222" y="379"/>
                    </a:lnTo>
                    <a:lnTo>
                      <a:pt x="220" y="369"/>
                    </a:lnTo>
                    <a:lnTo>
                      <a:pt x="219" y="360"/>
                    </a:lnTo>
                    <a:lnTo>
                      <a:pt x="241" y="329"/>
                    </a:lnTo>
                    <a:lnTo>
                      <a:pt x="246" y="301"/>
                    </a:lnTo>
                    <a:lnTo>
                      <a:pt x="241" y="293"/>
                    </a:lnTo>
                    <a:lnTo>
                      <a:pt x="242" y="285"/>
                    </a:lnTo>
                    <a:lnTo>
                      <a:pt x="238" y="274"/>
                    </a:lnTo>
                    <a:lnTo>
                      <a:pt x="253" y="249"/>
                    </a:lnTo>
                    <a:lnTo>
                      <a:pt x="253" y="236"/>
                    </a:lnTo>
                    <a:lnTo>
                      <a:pt x="277" y="216"/>
                    </a:lnTo>
                    <a:lnTo>
                      <a:pt x="292" y="159"/>
                    </a:lnTo>
                    <a:lnTo>
                      <a:pt x="269" y="172"/>
                    </a:lnTo>
                    <a:lnTo>
                      <a:pt x="251" y="164"/>
                    </a:lnTo>
                    <a:lnTo>
                      <a:pt x="253" y="150"/>
                    </a:lnTo>
                    <a:lnTo>
                      <a:pt x="234" y="135"/>
                    </a:lnTo>
                    <a:lnTo>
                      <a:pt x="226" y="101"/>
                    </a:lnTo>
                    <a:lnTo>
                      <a:pt x="207" y="69"/>
                    </a:lnTo>
                    <a:lnTo>
                      <a:pt x="208" y="52"/>
                    </a:lnTo>
                    <a:lnTo>
                      <a:pt x="208" y="49"/>
                    </a:lnTo>
                    <a:lnTo>
                      <a:pt x="197" y="49"/>
                    </a:lnTo>
                    <a:lnTo>
                      <a:pt x="191" y="52"/>
                    </a:lnTo>
                    <a:lnTo>
                      <a:pt x="165" y="40"/>
                    </a:lnTo>
                    <a:lnTo>
                      <a:pt x="151" y="60"/>
                    </a:lnTo>
                    <a:lnTo>
                      <a:pt x="141" y="45"/>
                    </a:lnTo>
                    <a:lnTo>
                      <a:pt x="137" y="38"/>
                    </a:lnTo>
                    <a:lnTo>
                      <a:pt x="123" y="36"/>
                    </a:lnTo>
                    <a:lnTo>
                      <a:pt x="122" y="11"/>
                    </a:lnTo>
                    <a:lnTo>
                      <a:pt x="101" y="15"/>
                    </a:lnTo>
                    <a:lnTo>
                      <a:pt x="70" y="0"/>
                    </a:lnTo>
                    <a:lnTo>
                      <a:pt x="64" y="13"/>
                    </a:lnTo>
                    <a:lnTo>
                      <a:pt x="53" y="24"/>
                    </a:lnTo>
                    <a:lnTo>
                      <a:pt x="42" y="36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18"/>
              <p:cNvSpPr>
                <a:spLocks/>
              </p:cNvSpPr>
              <p:nvPr/>
            </p:nvSpPr>
            <p:spPr bwMode="auto">
              <a:xfrm>
                <a:off x="1196" y="2631"/>
                <a:ext cx="50" cy="83"/>
              </a:xfrm>
              <a:custGeom>
                <a:avLst/>
                <a:gdLst>
                  <a:gd name="T0" fmla="*/ 33 w 50"/>
                  <a:gd name="T1" fmla="*/ 0 h 83"/>
                  <a:gd name="T2" fmla="*/ 31 w 50"/>
                  <a:gd name="T3" fmla="*/ 28 h 83"/>
                  <a:gd name="T4" fmla="*/ 14 w 50"/>
                  <a:gd name="T5" fmla="*/ 47 h 83"/>
                  <a:gd name="T6" fmla="*/ 4 w 50"/>
                  <a:gd name="T7" fmla="*/ 62 h 83"/>
                  <a:gd name="T8" fmla="*/ 0 w 50"/>
                  <a:gd name="T9" fmla="*/ 69 h 83"/>
                  <a:gd name="T10" fmla="*/ 4 w 50"/>
                  <a:gd name="T11" fmla="*/ 74 h 83"/>
                  <a:gd name="T12" fmla="*/ 14 w 50"/>
                  <a:gd name="T13" fmla="*/ 82 h 83"/>
                  <a:gd name="T14" fmla="*/ 23 w 50"/>
                  <a:gd name="T15" fmla="*/ 63 h 83"/>
                  <a:gd name="T16" fmla="*/ 37 w 50"/>
                  <a:gd name="T17" fmla="*/ 47 h 83"/>
                  <a:gd name="T18" fmla="*/ 45 w 50"/>
                  <a:gd name="T19" fmla="*/ 32 h 83"/>
                  <a:gd name="T20" fmla="*/ 49 w 50"/>
                  <a:gd name="T21" fmla="*/ 20 h 83"/>
                  <a:gd name="T22" fmla="*/ 46 w 50"/>
                  <a:gd name="T23" fmla="*/ 13 h 83"/>
                  <a:gd name="T24" fmla="*/ 33 w 50"/>
                  <a:gd name="T25" fmla="*/ 0 h 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0" h="83">
                    <a:moveTo>
                      <a:pt x="33" y="0"/>
                    </a:moveTo>
                    <a:lnTo>
                      <a:pt x="31" y="28"/>
                    </a:lnTo>
                    <a:lnTo>
                      <a:pt x="14" y="47"/>
                    </a:lnTo>
                    <a:lnTo>
                      <a:pt x="4" y="62"/>
                    </a:lnTo>
                    <a:lnTo>
                      <a:pt x="0" y="69"/>
                    </a:lnTo>
                    <a:lnTo>
                      <a:pt x="4" y="74"/>
                    </a:lnTo>
                    <a:lnTo>
                      <a:pt x="14" y="82"/>
                    </a:lnTo>
                    <a:lnTo>
                      <a:pt x="23" y="63"/>
                    </a:lnTo>
                    <a:lnTo>
                      <a:pt x="37" y="47"/>
                    </a:lnTo>
                    <a:lnTo>
                      <a:pt x="45" y="32"/>
                    </a:lnTo>
                    <a:lnTo>
                      <a:pt x="49" y="20"/>
                    </a:lnTo>
                    <a:lnTo>
                      <a:pt x="46" y="13"/>
                    </a:lnTo>
                    <a:lnTo>
                      <a:pt x="3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19"/>
              <p:cNvSpPr>
                <a:spLocks/>
              </p:cNvSpPr>
              <p:nvPr/>
            </p:nvSpPr>
            <p:spPr bwMode="auto">
              <a:xfrm>
                <a:off x="1013" y="2568"/>
                <a:ext cx="156" cy="170"/>
              </a:xfrm>
              <a:custGeom>
                <a:avLst/>
                <a:gdLst>
                  <a:gd name="T0" fmla="*/ 106 w 156"/>
                  <a:gd name="T1" fmla="*/ 10 h 170"/>
                  <a:gd name="T2" fmla="*/ 108 w 156"/>
                  <a:gd name="T3" fmla="*/ 16 h 170"/>
                  <a:gd name="T4" fmla="*/ 106 w 156"/>
                  <a:gd name="T5" fmla="*/ 29 h 170"/>
                  <a:gd name="T6" fmla="*/ 97 w 156"/>
                  <a:gd name="T7" fmla="*/ 27 h 170"/>
                  <a:gd name="T8" fmla="*/ 90 w 156"/>
                  <a:gd name="T9" fmla="*/ 2 h 170"/>
                  <a:gd name="T10" fmla="*/ 73 w 156"/>
                  <a:gd name="T11" fmla="*/ 0 h 170"/>
                  <a:gd name="T12" fmla="*/ 67 w 156"/>
                  <a:gd name="T13" fmla="*/ 8 h 170"/>
                  <a:gd name="T14" fmla="*/ 58 w 156"/>
                  <a:gd name="T15" fmla="*/ 18 h 170"/>
                  <a:gd name="T16" fmla="*/ 49 w 156"/>
                  <a:gd name="T17" fmla="*/ 16 h 170"/>
                  <a:gd name="T18" fmla="*/ 38 w 156"/>
                  <a:gd name="T19" fmla="*/ 31 h 170"/>
                  <a:gd name="T20" fmla="*/ 34 w 156"/>
                  <a:gd name="T21" fmla="*/ 32 h 170"/>
                  <a:gd name="T22" fmla="*/ 28 w 156"/>
                  <a:gd name="T23" fmla="*/ 45 h 170"/>
                  <a:gd name="T24" fmla="*/ 11 w 156"/>
                  <a:gd name="T25" fmla="*/ 51 h 170"/>
                  <a:gd name="T26" fmla="*/ 0 w 156"/>
                  <a:gd name="T27" fmla="*/ 72 h 170"/>
                  <a:gd name="T28" fmla="*/ 5 w 156"/>
                  <a:gd name="T29" fmla="*/ 92 h 170"/>
                  <a:gd name="T30" fmla="*/ 3 w 156"/>
                  <a:gd name="T31" fmla="*/ 98 h 170"/>
                  <a:gd name="T32" fmla="*/ 9 w 156"/>
                  <a:gd name="T33" fmla="*/ 120 h 170"/>
                  <a:gd name="T34" fmla="*/ 19 w 156"/>
                  <a:gd name="T35" fmla="*/ 136 h 170"/>
                  <a:gd name="T36" fmla="*/ 42 w 156"/>
                  <a:gd name="T37" fmla="*/ 130 h 170"/>
                  <a:gd name="T38" fmla="*/ 54 w 156"/>
                  <a:gd name="T39" fmla="*/ 121 h 170"/>
                  <a:gd name="T40" fmla="*/ 58 w 156"/>
                  <a:gd name="T41" fmla="*/ 118 h 170"/>
                  <a:gd name="T42" fmla="*/ 74 w 156"/>
                  <a:gd name="T43" fmla="*/ 121 h 170"/>
                  <a:gd name="T44" fmla="*/ 82 w 156"/>
                  <a:gd name="T45" fmla="*/ 132 h 170"/>
                  <a:gd name="T46" fmla="*/ 86 w 156"/>
                  <a:gd name="T47" fmla="*/ 140 h 170"/>
                  <a:gd name="T48" fmla="*/ 102 w 156"/>
                  <a:gd name="T49" fmla="*/ 146 h 170"/>
                  <a:gd name="T50" fmla="*/ 117 w 156"/>
                  <a:gd name="T51" fmla="*/ 163 h 170"/>
                  <a:gd name="T52" fmla="*/ 124 w 156"/>
                  <a:gd name="T53" fmla="*/ 168 h 170"/>
                  <a:gd name="T54" fmla="*/ 136 w 156"/>
                  <a:gd name="T55" fmla="*/ 157 h 170"/>
                  <a:gd name="T56" fmla="*/ 143 w 156"/>
                  <a:gd name="T57" fmla="*/ 141 h 170"/>
                  <a:gd name="T58" fmla="*/ 152 w 156"/>
                  <a:gd name="T59" fmla="*/ 119 h 170"/>
                  <a:gd name="T60" fmla="*/ 154 w 156"/>
                  <a:gd name="T61" fmla="*/ 89 h 170"/>
                  <a:gd name="T62" fmla="*/ 143 w 156"/>
                  <a:gd name="T63" fmla="*/ 69 h 170"/>
                  <a:gd name="T64" fmla="*/ 139 w 156"/>
                  <a:gd name="T65" fmla="*/ 56 h 170"/>
                  <a:gd name="T66" fmla="*/ 128 w 156"/>
                  <a:gd name="T67" fmla="*/ 46 h 170"/>
                  <a:gd name="T68" fmla="*/ 123 w 156"/>
                  <a:gd name="T69" fmla="*/ 23 h 170"/>
                  <a:gd name="T70" fmla="*/ 112 w 156"/>
                  <a:gd name="T71" fmla="*/ 0 h 17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56" h="170">
                    <a:moveTo>
                      <a:pt x="109" y="1"/>
                    </a:moveTo>
                    <a:lnTo>
                      <a:pt x="106" y="10"/>
                    </a:lnTo>
                    <a:lnTo>
                      <a:pt x="106" y="12"/>
                    </a:lnTo>
                    <a:lnTo>
                      <a:pt x="108" y="16"/>
                    </a:lnTo>
                    <a:lnTo>
                      <a:pt x="108" y="25"/>
                    </a:lnTo>
                    <a:lnTo>
                      <a:pt x="106" y="29"/>
                    </a:lnTo>
                    <a:lnTo>
                      <a:pt x="102" y="31"/>
                    </a:lnTo>
                    <a:lnTo>
                      <a:pt x="97" y="27"/>
                    </a:lnTo>
                    <a:lnTo>
                      <a:pt x="96" y="17"/>
                    </a:lnTo>
                    <a:lnTo>
                      <a:pt x="90" y="2"/>
                    </a:lnTo>
                    <a:lnTo>
                      <a:pt x="82" y="3"/>
                    </a:lnTo>
                    <a:lnTo>
                      <a:pt x="73" y="0"/>
                    </a:lnTo>
                    <a:lnTo>
                      <a:pt x="73" y="8"/>
                    </a:lnTo>
                    <a:lnTo>
                      <a:pt x="67" y="8"/>
                    </a:lnTo>
                    <a:lnTo>
                      <a:pt x="63" y="17"/>
                    </a:lnTo>
                    <a:lnTo>
                      <a:pt x="58" y="18"/>
                    </a:lnTo>
                    <a:lnTo>
                      <a:pt x="54" y="19"/>
                    </a:lnTo>
                    <a:lnTo>
                      <a:pt x="49" y="16"/>
                    </a:lnTo>
                    <a:lnTo>
                      <a:pt x="39" y="27"/>
                    </a:lnTo>
                    <a:lnTo>
                      <a:pt x="38" y="31"/>
                    </a:lnTo>
                    <a:lnTo>
                      <a:pt x="35" y="28"/>
                    </a:lnTo>
                    <a:lnTo>
                      <a:pt x="34" y="32"/>
                    </a:lnTo>
                    <a:lnTo>
                      <a:pt x="34" y="36"/>
                    </a:lnTo>
                    <a:lnTo>
                      <a:pt x="28" y="45"/>
                    </a:lnTo>
                    <a:lnTo>
                      <a:pt x="22" y="48"/>
                    </a:lnTo>
                    <a:lnTo>
                      <a:pt x="11" y="51"/>
                    </a:lnTo>
                    <a:lnTo>
                      <a:pt x="3" y="57"/>
                    </a:lnTo>
                    <a:lnTo>
                      <a:pt x="0" y="72"/>
                    </a:lnTo>
                    <a:lnTo>
                      <a:pt x="3" y="91"/>
                    </a:lnTo>
                    <a:lnTo>
                      <a:pt x="5" y="92"/>
                    </a:lnTo>
                    <a:lnTo>
                      <a:pt x="5" y="93"/>
                    </a:lnTo>
                    <a:lnTo>
                      <a:pt x="3" y="98"/>
                    </a:lnTo>
                    <a:lnTo>
                      <a:pt x="8" y="113"/>
                    </a:lnTo>
                    <a:lnTo>
                      <a:pt x="9" y="120"/>
                    </a:lnTo>
                    <a:lnTo>
                      <a:pt x="8" y="130"/>
                    </a:lnTo>
                    <a:lnTo>
                      <a:pt x="19" y="136"/>
                    </a:lnTo>
                    <a:lnTo>
                      <a:pt x="27" y="130"/>
                    </a:lnTo>
                    <a:lnTo>
                      <a:pt x="42" y="130"/>
                    </a:lnTo>
                    <a:lnTo>
                      <a:pt x="40" y="126"/>
                    </a:lnTo>
                    <a:lnTo>
                      <a:pt x="54" y="121"/>
                    </a:lnTo>
                    <a:lnTo>
                      <a:pt x="58" y="121"/>
                    </a:lnTo>
                    <a:lnTo>
                      <a:pt x="58" y="118"/>
                    </a:lnTo>
                    <a:lnTo>
                      <a:pt x="63" y="117"/>
                    </a:lnTo>
                    <a:lnTo>
                      <a:pt x="74" y="121"/>
                    </a:lnTo>
                    <a:lnTo>
                      <a:pt x="80" y="121"/>
                    </a:lnTo>
                    <a:lnTo>
                      <a:pt x="82" y="132"/>
                    </a:lnTo>
                    <a:lnTo>
                      <a:pt x="86" y="132"/>
                    </a:lnTo>
                    <a:lnTo>
                      <a:pt x="86" y="140"/>
                    </a:lnTo>
                    <a:lnTo>
                      <a:pt x="97" y="141"/>
                    </a:lnTo>
                    <a:lnTo>
                      <a:pt x="102" y="146"/>
                    </a:lnTo>
                    <a:lnTo>
                      <a:pt x="102" y="156"/>
                    </a:lnTo>
                    <a:lnTo>
                      <a:pt x="117" y="163"/>
                    </a:lnTo>
                    <a:lnTo>
                      <a:pt x="120" y="169"/>
                    </a:lnTo>
                    <a:lnTo>
                      <a:pt x="124" y="168"/>
                    </a:lnTo>
                    <a:lnTo>
                      <a:pt x="131" y="161"/>
                    </a:lnTo>
                    <a:lnTo>
                      <a:pt x="136" y="157"/>
                    </a:lnTo>
                    <a:lnTo>
                      <a:pt x="142" y="157"/>
                    </a:lnTo>
                    <a:lnTo>
                      <a:pt x="143" y="141"/>
                    </a:lnTo>
                    <a:lnTo>
                      <a:pt x="146" y="127"/>
                    </a:lnTo>
                    <a:lnTo>
                      <a:pt x="152" y="119"/>
                    </a:lnTo>
                    <a:lnTo>
                      <a:pt x="155" y="108"/>
                    </a:lnTo>
                    <a:lnTo>
                      <a:pt x="154" y="89"/>
                    </a:lnTo>
                    <a:lnTo>
                      <a:pt x="152" y="77"/>
                    </a:lnTo>
                    <a:lnTo>
                      <a:pt x="143" y="69"/>
                    </a:lnTo>
                    <a:lnTo>
                      <a:pt x="143" y="62"/>
                    </a:lnTo>
                    <a:lnTo>
                      <a:pt x="139" y="56"/>
                    </a:lnTo>
                    <a:lnTo>
                      <a:pt x="136" y="51"/>
                    </a:lnTo>
                    <a:lnTo>
                      <a:pt x="128" y="46"/>
                    </a:lnTo>
                    <a:lnTo>
                      <a:pt x="127" y="36"/>
                    </a:lnTo>
                    <a:lnTo>
                      <a:pt x="123" y="23"/>
                    </a:lnTo>
                    <a:lnTo>
                      <a:pt x="119" y="12"/>
                    </a:lnTo>
                    <a:lnTo>
                      <a:pt x="112" y="0"/>
                    </a:lnTo>
                    <a:lnTo>
                      <a:pt x="109" y="1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20"/>
              <p:cNvSpPr>
                <a:spLocks/>
              </p:cNvSpPr>
              <p:nvPr/>
            </p:nvSpPr>
            <p:spPr bwMode="auto">
              <a:xfrm>
                <a:off x="1053" y="2485"/>
                <a:ext cx="82" cy="79"/>
              </a:xfrm>
              <a:custGeom>
                <a:avLst/>
                <a:gdLst>
                  <a:gd name="T0" fmla="*/ 0 w 82"/>
                  <a:gd name="T1" fmla="*/ 0 h 79"/>
                  <a:gd name="T2" fmla="*/ 5 w 82"/>
                  <a:gd name="T3" fmla="*/ 19 h 79"/>
                  <a:gd name="T4" fmla="*/ 32 w 82"/>
                  <a:gd name="T5" fmla="*/ 46 h 79"/>
                  <a:gd name="T6" fmla="*/ 49 w 82"/>
                  <a:gd name="T7" fmla="*/ 41 h 79"/>
                  <a:gd name="T8" fmla="*/ 81 w 82"/>
                  <a:gd name="T9" fmla="*/ 78 h 79"/>
                  <a:gd name="T10" fmla="*/ 63 w 82"/>
                  <a:gd name="T11" fmla="*/ 40 h 79"/>
                  <a:gd name="T12" fmla="*/ 63 w 82"/>
                  <a:gd name="T13" fmla="*/ 33 h 79"/>
                  <a:gd name="T14" fmla="*/ 66 w 82"/>
                  <a:gd name="T15" fmla="*/ 24 h 79"/>
                  <a:gd name="T16" fmla="*/ 31 w 82"/>
                  <a:gd name="T17" fmla="*/ 8 h 79"/>
                  <a:gd name="T18" fmla="*/ 0 w 82"/>
                  <a:gd name="T19" fmla="*/ 0 h 7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2" h="79">
                    <a:moveTo>
                      <a:pt x="0" y="0"/>
                    </a:moveTo>
                    <a:lnTo>
                      <a:pt x="5" y="19"/>
                    </a:lnTo>
                    <a:lnTo>
                      <a:pt x="32" y="46"/>
                    </a:lnTo>
                    <a:lnTo>
                      <a:pt x="49" y="41"/>
                    </a:lnTo>
                    <a:lnTo>
                      <a:pt x="81" y="78"/>
                    </a:lnTo>
                    <a:lnTo>
                      <a:pt x="63" y="40"/>
                    </a:lnTo>
                    <a:lnTo>
                      <a:pt x="63" y="33"/>
                    </a:lnTo>
                    <a:lnTo>
                      <a:pt x="66" y="24"/>
                    </a:lnTo>
                    <a:lnTo>
                      <a:pt x="31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21"/>
              <p:cNvSpPr>
                <a:spLocks/>
              </p:cNvSpPr>
              <p:nvPr/>
            </p:nvSpPr>
            <p:spPr bwMode="auto">
              <a:xfrm>
                <a:off x="967" y="2457"/>
                <a:ext cx="49" cy="77"/>
              </a:xfrm>
              <a:custGeom>
                <a:avLst/>
                <a:gdLst>
                  <a:gd name="T0" fmla="*/ 36 w 49"/>
                  <a:gd name="T1" fmla="*/ 0 h 77"/>
                  <a:gd name="T2" fmla="*/ 17 w 49"/>
                  <a:gd name="T3" fmla="*/ 39 h 77"/>
                  <a:gd name="T4" fmla="*/ 0 w 49"/>
                  <a:gd name="T5" fmla="*/ 40 h 77"/>
                  <a:gd name="T6" fmla="*/ 5 w 49"/>
                  <a:gd name="T7" fmla="*/ 68 h 77"/>
                  <a:gd name="T8" fmla="*/ 40 w 49"/>
                  <a:gd name="T9" fmla="*/ 76 h 77"/>
                  <a:gd name="T10" fmla="*/ 48 w 49"/>
                  <a:gd name="T11" fmla="*/ 22 h 77"/>
                  <a:gd name="T12" fmla="*/ 36 w 49"/>
                  <a:gd name="T13" fmla="*/ 0 h 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9" h="77">
                    <a:moveTo>
                      <a:pt x="36" y="0"/>
                    </a:moveTo>
                    <a:lnTo>
                      <a:pt x="17" y="39"/>
                    </a:lnTo>
                    <a:lnTo>
                      <a:pt x="0" y="40"/>
                    </a:lnTo>
                    <a:lnTo>
                      <a:pt x="5" y="68"/>
                    </a:lnTo>
                    <a:lnTo>
                      <a:pt x="40" y="76"/>
                    </a:lnTo>
                    <a:lnTo>
                      <a:pt x="48" y="22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22"/>
              <p:cNvSpPr>
                <a:spLocks/>
              </p:cNvSpPr>
              <p:nvPr/>
            </p:nvSpPr>
            <p:spPr bwMode="auto">
              <a:xfrm>
                <a:off x="901" y="2508"/>
                <a:ext cx="55" cy="48"/>
              </a:xfrm>
              <a:custGeom>
                <a:avLst/>
                <a:gdLst>
                  <a:gd name="T0" fmla="*/ 0 w 55"/>
                  <a:gd name="T1" fmla="*/ 0 h 48"/>
                  <a:gd name="T2" fmla="*/ 31 w 55"/>
                  <a:gd name="T3" fmla="*/ 46 h 48"/>
                  <a:gd name="T4" fmla="*/ 49 w 55"/>
                  <a:gd name="T5" fmla="*/ 47 h 48"/>
                  <a:gd name="T6" fmla="*/ 54 w 55"/>
                  <a:gd name="T7" fmla="*/ 32 h 48"/>
                  <a:gd name="T8" fmla="*/ 23 w 55"/>
                  <a:gd name="T9" fmla="*/ 7 h 48"/>
                  <a:gd name="T10" fmla="*/ 0 w 55"/>
                  <a:gd name="T11" fmla="*/ 0 h 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" h="48">
                    <a:moveTo>
                      <a:pt x="0" y="0"/>
                    </a:moveTo>
                    <a:lnTo>
                      <a:pt x="31" y="46"/>
                    </a:lnTo>
                    <a:lnTo>
                      <a:pt x="49" y="47"/>
                    </a:lnTo>
                    <a:lnTo>
                      <a:pt x="54" y="32"/>
                    </a:lnTo>
                    <a:lnTo>
                      <a:pt x="23" y="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23"/>
              <p:cNvSpPr>
                <a:spLocks/>
              </p:cNvSpPr>
              <p:nvPr/>
            </p:nvSpPr>
            <p:spPr bwMode="auto">
              <a:xfrm>
                <a:off x="951" y="2556"/>
                <a:ext cx="94" cy="31"/>
              </a:xfrm>
              <a:custGeom>
                <a:avLst/>
                <a:gdLst>
                  <a:gd name="T0" fmla="*/ 0 w 94"/>
                  <a:gd name="T1" fmla="*/ 0 h 31"/>
                  <a:gd name="T2" fmla="*/ 19 w 94"/>
                  <a:gd name="T3" fmla="*/ 30 h 31"/>
                  <a:gd name="T4" fmla="*/ 93 w 94"/>
                  <a:gd name="T5" fmla="*/ 12 h 31"/>
                  <a:gd name="T6" fmla="*/ 23 w 94"/>
                  <a:gd name="T7" fmla="*/ 15 h 31"/>
                  <a:gd name="T8" fmla="*/ 0 w 94"/>
                  <a:gd name="T9" fmla="*/ 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4" h="31">
                    <a:moveTo>
                      <a:pt x="0" y="0"/>
                    </a:moveTo>
                    <a:lnTo>
                      <a:pt x="19" y="30"/>
                    </a:lnTo>
                    <a:lnTo>
                      <a:pt x="93" y="12"/>
                    </a:lnTo>
                    <a:lnTo>
                      <a:pt x="23" y="1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24"/>
              <p:cNvSpPr>
                <a:spLocks/>
              </p:cNvSpPr>
              <p:nvPr/>
            </p:nvSpPr>
            <p:spPr bwMode="auto">
              <a:xfrm>
                <a:off x="1133" y="2743"/>
                <a:ext cx="16" cy="26"/>
              </a:xfrm>
              <a:custGeom>
                <a:avLst/>
                <a:gdLst>
                  <a:gd name="T0" fmla="*/ 4 w 16"/>
                  <a:gd name="T1" fmla="*/ 0 h 26"/>
                  <a:gd name="T2" fmla="*/ 0 w 16"/>
                  <a:gd name="T3" fmla="*/ 0 h 26"/>
                  <a:gd name="T4" fmla="*/ 0 w 16"/>
                  <a:gd name="T5" fmla="*/ 6 h 26"/>
                  <a:gd name="T6" fmla="*/ 4 w 16"/>
                  <a:gd name="T7" fmla="*/ 10 h 26"/>
                  <a:gd name="T8" fmla="*/ 4 w 16"/>
                  <a:gd name="T9" fmla="*/ 19 h 26"/>
                  <a:gd name="T10" fmla="*/ 11 w 16"/>
                  <a:gd name="T11" fmla="*/ 25 h 26"/>
                  <a:gd name="T12" fmla="*/ 14 w 16"/>
                  <a:gd name="T13" fmla="*/ 21 h 26"/>
                  <a:gd name="T14" fmla="*/ 14 w 16"/>
                  <a:gd name="T15" fmla="*/ 16 h 26"/>
                  <a:gd name="T16" fmla="*/ 15 w 16"/>
                  <a:gd name="T17" fmla="*/ 12 h 26"/>
                  <a:gd name="T18" fmla="*/ 15 w 16"/>
                  <a:gd name="T19" fmla="*/ 2 h 26"/>
                  <a:gd name="T20" fmla="*/ 8 w 16"/>
                  <a:gd name="T21" fmla="*/ 4 h 26"/>
                  <a:gd name="T22" fmla="*/ 4 w 16"/>
                  <a:gd name="T23" fmla="*/ 0 h 2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6" h="26">
                    <a:moveTo>
                      <a:pt x="4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4" y="10"/>
                    </a:lnTo>
                    <a:lnTo>
                      <a:pt x="4" y="19"/>
                    </a:lnTo>
                    <a:lnTo>
                      <a:pt x="11" y="25"/>
                    </a:lnTo>
                    <a:lnTo>
                      <a:pt x="14" y="21"/>
                    </a:lnTo>
                    <a:lnTo>
                      <a:pt x="14" y="16"/>
                    </a:lnTo>
                    <a:lnTo>
                      <a:pt x="15" y="12"/>
                    </a:lnTo>
                    <a:lnTo>
                      <a:pt x="15" y="2"/>
                    </a:lnTo>
                    <a:lnTo>
                      <a:pt x="8" y="4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25"/>
              <p:cNvSpPr>
                <a:spLocks/>
              </p:cNvSpPr>
              <p:nvPr/>
            </p:nvSpPr>
            <p:spPr bwMode="auto">
              <a:xfrm>
                <a:off x="1035" y="2166"/>
                <a:ext cx="67" cy="123"/>
              </a:xfrm>
              <a:custGeom>
                <a:avLst/>
                <a:gdLst>
                  <a:gd name="T0" fmla="*/ 44 w 67"/>
                  <a:gd name="T1" fmla="*/ 0 h 123"/>
                  <a:gd name="T2" fmla="*/ 44 w 67"/>
                  <a:gd name="T3" fmla="*/ 16 h 123"/>
                  <a:gd name="T4" fmla="*/ 39 w 67"/>
                  <a:gd name="T5" fmla="*/ 25 h 123"/>
                  <a:gd name="T6" fmla="*/ 40 w 67"/>
                  <a:gd name="T7" fmla="*/ 42 h 123"/>
                  <a:gd name="T8" fmla="*/ 33 w 67"/>
                  <a:gd name="T9" fmla="*/ 64 h 123"/>
                  <a:gd name="T10" fmla="*/ 23 w 67"/>
                  <a:gd name="T11" fmla="*/ 82 h 123"/>
                  <a:gd name="T12" fmla="*/ 4 w 67"/>
                  <a:gd name="T13" fmla="*/ 99 h 123"/>
                  <a:gd name="T14" fmla="*/ 0 w 67"/>
                  <a:gd name="T15" fmla="*/ 122 h 123"/>
                  <a:gd name="T16" fmla="*/ 8 w 67"/>
                  <a:gd name="T17" fmla="*/ 122 h 123"/>
                  <a:gd name="T18" fmla="*/ 10 w 67"/>
                  <a:gd name="T19" fmla="*/ 101 h 123"/>
                  <a:gd name="T20" fmla="*/ 32 w 67"/>
                  <a:gd name="T21" fmla="*/ 99 h 123"/>
                  <a:gd name="T22" fmla="*/ 50 w 67"/>
                  <a:gd name="T23" fmla="*/ 84 h 123"/>
                  <a:gd name="T24" fmla="*/ 50 w 67"/>
                  <a:gd name="T25" fmla="*/ 55 h 123"/>
                  <a:gd name="T26" fmla="*/ 54 w 67"/>
                  <a:gd name="T27" fmla="*/ 43 h 123"/>
                  <a:gd name="T28" fmla="*/ 45 w 67"/>
                  <a:gd name="T29" fmla="*/ 27 h 123"/>
                  <a:gd name="T30" fmla="*/ 59 w 67"/>
                  <a:gd name="T31" fmla="*/ 20 h 123"/>
                  <a:gd name="T32" fmla="*/ 66 w 67"/>
                  <a:gd name="T33" fmla="*/ 4 h 123"/>
                  <a:gd name="T34" fmla="*/ 50 w 67"/>
                  <a:gd name="T35" fmla="*/ 8 h 123"/>
                  <a:gd name="T36" fmla="*/ 44 w 67"/>
                  <a:gd name="T37" fmla="*/ 0 h 12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67" h="123">
                    <a:moveTo>
                      <a:pt x="44" y="0"/>
                    </a:moveTo>
                    <a:lnTo>
                      <a:pt x="44" y="16"/>
                    </a:lnTo>
                    <a:lnTo>
                      <a:pt x="39" y="25"/>
                    </a:lnTo>
                    <a:lnTo>
                      <a:pt x="40" y="42"/>
                    </a:lnTo>
                    <a:lnTo>
                      <a:pt x="33" y="64"/>
                    </a:lnTo>
                    <a:lnTo>
                      <a:pt x="23" y="82"/>
                    </a:lnTo>
                    <a:lnTo>
                      <a:pt x="4" y="99"/>
                    </a:lnTo>
                    <a:lnTo>
                      <a:pt x="0" y="122"/>
                    </a:lnTo>
                    <a:lnTo>
                      <a:pt x="8" y="122"/>
                    </a:lnTo>
                    <a:lnTo>
                      <a:pt x="10" y="101"/>
                    </a:lnTo>
                    <a:lnTo>
                      <a:pt x="32" y="99"/>
                    </a:lnTo>
                    <a:lnTo>
                      <a:pt x="50" y="84"/>
                    </a:lnTo>
                    <a:lnTo>
                      <a:pt x="50" y="55"/>
                    </a:lnTo>
                    <a:lnTo>
                      <a:pt x="54" y="43"/>
                    </a:lnTo>
                    <a:lnTo>
                      <a:pt x="45" y="27"/>
                    </a:lnTo>
                    <a:lnTo>
                      <a:pt x="59" y="20"/>
                    </a:lnTo>
                    <a:lnTo>
                      <a:pt x="66" y="4"/>
                    </a:lnTo>
                    <a:lnTo>
                      <a:pt x="50" y="8"/>
                    </a:lnTo>
                    <a:lnTo>
                      <a:pt x="44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26"/>
              <p:cNvSpPr>
                <a:spLocks/>
              </p:cNvSpPr>
              <p:nvPr/>
            </p:nvSpPr>
            <p:spPr bwMode="auto">
              <a:xfrm>
                <a:off x="1010" y="2340"/>
                <a:ext cx="11" cy="19"/>
              </a:xfrm>
              <a:custGeom>
                <a:avLst/>
                <a:gdLst>
                  <a:gd name="T0" fmla="*/ 6 w 11"/>
                  <a:gd name="T1" fmla="*/ 0 h 19"/>
                  <a:gd name="T2" fmla="*/ 10 w 11"/>
                  <a:gd name="T3" fmla="*/ 7 h 19"/>
                  <a:gd name="T4" fmla="*/ 4 w 11"/>
                  <a:gd name="T5" fmla="*/ 17 h 19"/>
                  <a:gd name="T6" fmla="*/ 0 w 11"/>
                  <a:gd name="T7" fmla="*/ 18 h 19"/>
                  <a:gd name="T8" fmla="*/ 3 w 11"/>
                  <a:gd name="T9" fmla="*/ 8 h 19"/>
                  <a:gd name="T10" fmla="*/ 6 w 11"/>
                  <a:gd name="T11" fmla="*/ 0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" h="19">
                    <a:moveTo>
                      <a:pt x="6" y="0"/>
                    </a:moveTo>
                    <a:lnTo>
                      <a:pt x="10" y="7"/>
                    </a:lnTo>
                    <a:lnTo>
                      <a:pt x="4" y="17"/>
                    </a:lnTo>
                    <a:lnTo>
                      <a:pt x="0" y="18"/>
                    </a:lnTo>
                    <a:lnTo>
                      <a:pt x="3" y="8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27"/>
              <p:cNvSpPr>
                <a:spLocks/>
              </p:cNvSpPr>
              <p:nvPr/>
            </p:nvSpPr>
            <p:spPr bwMode="auto">
              <a:xfrm>
                <a:off x="1021" y="2366"/>
                <a:ext cx="15" cy="27"/>
              </a:xfrm>
              <a:custGeom>
                <a:avLst/>
                <a:gdLst>
                  <a:gd name="T0" fmla="*/ 6 w 15"/>
                  <a:gd name="T1" fmla="*/ 0 h 27"/>
                  <a:gd name="T2" fmla="*/ 10 w 15"/>
                  <a:gd name="T3" fmla="*/ 9 h 27"/>
                  <a:gd name="T4" fmla="*/ 5 w 15"/>
                  <a:gd name="T5" fmla="*/ 14 h 27"/>
                  <a:gd name="T6" fmla="*/ 6 w 15"/>
                  <a:gd name="T7" fmla="*/ 16 h 27"/>
                  <a:gd name="T8" fmla="*/ 14 w 15"/>
                  <a:gd name="T9" fmla="*/ 21 h 27"/>
                  <a:gd name="T10" fmla="*/ 14 w 15"/>
                  <a:gd name="T11" fmla="*/ 25 h 27"/>
                  <a:gd name="T12" fmla="*/ 9 w 15"/>
                  <a:gd name="T13" fmla="*/ 21 h 27"/>
                  <a:gd name="T14" fmla="*/ 3 w 15"/>
                  <a:gd name="T15" fmla="*/ 26 h 27"/>
                  <a:gd name="T16" fmla="*/ 0 w 15"/>
                  <a:gd name="T17" fmla="*/ 20 h 27"/>
                  <a:gd name="T18" fmla="*/ 3 w 15"/>
                  <a:gd name="T19" fmla="*/ 17 h 27"/>
                  <a:gd name="T20" fmla="*/ 0 w 15"/>
                  <a:gd name="T21" fmla="*/ 13 h 27"/>
                  <a:gd name="T22" fmla="*/ 6 w 15"/>
                  <a:gd name="T23" fmla="*/ 0 h 2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5" h="27">
                    <a:moveTo>
                      <a:pt x="6" y="0"/>
                    </a:moveTo>
                    <a:lnTo>
                      <a:pt x="10" y="9"/>
                    </a:lnTo>
                    <a:lnTo>
                      <a:pt x="5" y="14"/>
                    </a:lnTo>
                    <a:lnTo>
                      <a:pt x="6" y="16"/>
                    </a:lnTo>
                    <a:lnTo>
                      <a:pt x="14" y="21"/>
                    </a:lnTo>
                    <a:lnTo>
                      <a:pt x="14" y="25"/>
                    </a:lnTo>
                    <a:lnTo>
                      <a:pt x="9" y="21"/>
                    </a:lnTo>
                    <a:lnTo>
                      <a:pt x="3" y="26"/>
                    </a:lnTo>
                    <a:lnTo>
                      <a:pt x="0" y="20"/>
                    </a:lnTo>
                    <a:lnTo>
                      <a:pt x="3" y="17"/>
                    </a:lnTo>
                    <a:lnTo>
                      <a:pt x="0" y="13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28"/>
              <p:cNvSpPr>
                <a:spLocks/>
              </p:cNvSpPr>
              <p:nvPr/>
            </p:nvSpPr>
            <p:spPr bwMode="auto">
              <a:xfrm>
                <a:off x="1035" y="2395"/>
                <a:ext cx="9" cy="14"/>
              </a:xfrm>
              <a:custGeom>
                <a:avLst/>
                <a:gdLst>
                  <a:gd name="T0" fmla="*/ 3 w 9"/>
                  <a:gd name="T1" fmla="*/ 0 h 14"/>
                  <a:gd name="T2" fmla="*/ 0 w 9"/>
                  <a:gd name="T3" fmla="*/ 5 h 14"/>
                  <a:gd name="T4" fmla="*/ 6 w 9"/>
                  <a:gd name="T5" fmla="*/ 13 h 14"/>
                  <a:gd name="T6" fmla="*/ 8 w 9"/>
                  <a:gd name="T7" fmla="*/ 11 h 14"/>
                  <a:gd name="T8" fmla="*/ 3 w 9"/>
                  <a:gd name="T9" fmla="*/ 0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4">
                    <a:moveTo>
                      <a:pt x="3" y="0"/>
                    </a:moveTo>
                    <a:lnTo>
                      <a:pt x="0" y="5"/>
                    </a:lnTo>
                    <a:lnTo>
                      <a:pt x="6" y="13"/>
                    </a:lnTo>
                    <a:lnTo>
                      <a:pt x="8" y="11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29"/>
              <p:cNvSpPr>
                <a:spLocks/>
              </p:cNvSpPr>
              <p:nvPr/>
            </p:nvSpPr>
            <p:spPr bwMode="auto">
              <a:xfrm>
                <a:off x="1025" y="2395"/>
                <a:ext cx="4" cy="9"/>
              </a:xfrm>
              <a:custGeom>
                <a:avLst/>
                <a:gdLst>
                  <a:gd name="T0" fmla="*/ 3 w 4"/>
                  <a:gd name="T1" fmla="*/ 0 h 9"/>
                  <a:gd name="T2" fmla="*/ 2 w 4"/>
                  <a:gd name="T3" fmla="*/ 8 h 9"/>
                  <a:gd name="T4" fmla="*/ 0 w 4"/>
                  <a:gd name="T5" fmla="*/ 5 h 9"/>
                  <a:gd name="T6" fmla="*/ 3 w 4"/>
                  <a:gd name="T7" fmla="*/ 0 h 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" h="9">
                    <a:moveTo>
                      <a:pt x="3" y="0"/>
                    </a:moveTo>
                    <a:lnTo>
                      <a:pt x="2" y="8"/>
                    </a:lnTo>
                    <a:lnTo>
                      <a:pt x="0" y="5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30"/>
              <p:cNvSpPr>
                <a:spLocks/>
              </p:cNvSpPr>
              <p:nvPr/>
            </p:nvSpPr>
            <p:spPr bwMode="auto">
              <a:xfrm>
                <a:off x="809" y="2478"/>
                <a:ext cx="16" cy="34"/>
              </a:xfrm>
              <a:custGeom>
                <a:avLst/>
                <a:gdLst>
                  <a:gd name="T0" fmla="*/ 7 w 16"/>
                  <a:gd name="T1" fmla="*/ 0 h 34"/>
                  <a:gd name="T2" fmla="*/ 0 w 16"/>
                  <a:gd name="T3" fmla="*/ 16 h 34"/>
                  <a:gd name="T4" fmla="*/ 7 w 16"/>
                  <a:gd name="T5" fmla="*/ 33 h 34"/>
                  <a:gd name="T6" fmla="*/ 15 w 16"/>
                  <a:gd name="T7" fmla="*/ 19 h 34"/>
                  <a:gd name="T8" fmla="*/ 7 w 16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34">
                    <a:moveTo>
                      <a:pt x="7" y="0"/>
                    </a:moveTo>
                    <a:lnTo>
                      <a:pt x="0" y="16"/>
                    </a:lnTo>
                    <a:lnTo>
                      <a:pt x="7" y="33"/>
                    </a:lnTo>
                    <a:lnTo>
                      <a:pt x="15" y="19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31"/>
              <p:cNvSpPr>
                <a:spLocks/>
              </p:cNvSpPr>
              <p:nvPr/>
            </p:nvSpPr>
            <p:spPr bwMode="auto">
              <a:xfrm>
                <a:off x="447" y="2114"/>
                <a:ext cx="28" cy="53"/>
              </a:xfrm>
              <a:custGeom>
                <a:avLst/>
                <a:gdLst>
                  <a:gd name="T0" fmla="*/ 21 w 28"/>
                  <a:gd name="T1" fmla="*/ 0 h 53"/>
                  <a:gd name="T2" fmla="*/ 15 w 28"/>
                  <a:gd name="T3" fmla="*/ 0 h 53"/>
                  <a:gd name="T4" fmla="*/ 13 w 28"/>
                  <a:gd name="T5" fmla="*/ 3 h 53"/>
                  <a:gd name="T6" fmla="*/ 9 w 28"/>
                  <a:gd name="T7" fmla="*/ 7 h 53"/>
                  <a:gd name="T8" fmla="*/ 9 w 28"/>
                  <a:gd name="T9" fmla="*/ 22 h 53"/>
                  <a:gd name="T10" fmla="*/ 13 w 28"/>
                  <a:gd name="T11" fmla="*/ 25 h 53"/>
                  <a:gd name="T12" fmla="*/ 13 w 28"/>
                  <a:gd name="T13" fmla="*/ 31 h 53"/>
                  <a:gd name="T14" fmla="*/ 10 w 28"/>
                  <a:gd name="T15" fmla="*/ 32 h 53"/>
                  <a:gd name="T16" fmla="*/ 6 w 28"/>
                  <a:gd name="T17" fmla="*/ 37 h 53"/>
                  <a:gd name="T18" fmla="*/ 6 w 28"/>
                  <a:gd name="T19" fmla="*/ 44 h 53"/>
                  <a:gd name="T20" fmla="*/ 0 w 28"/>
                  <a:gd name="T21" fmla="*/ 52 h 53"/>
                  <a:gd name="T22" fmla="*/ 19 w 28"/>
                  <a:gd name="T23" fmla="*/ 52 h 53"/>
                  <a:gd name="T24" fmla="*/ 27 w 28"/>
                  <a:gd name="T25" fmla="*/ 42 h 53"/>
                  <a:gd name="T26" fmla="*/ 19 w 28"/>
                  <a:gd name="T27" fmla="*/ 34 h 53"/>
                  <a:gd name="T28" fmla="*/ 19 w 28"/>
                  <a:gd name="T29" fmla="*/ 11 h 53"/>
                  <a:gd name="T30" fmla="*/ 23 w 28"/>
                  <a:gd name="T31" fmla="*/ 7 h 53"/>
                  <a:gd name="T32" fmla="*/ 17 w 28"/>
                  <a:gd name="T33" fmla="*/ 7 h 53"/>
                  <a:gd name="T34" fmla="*/ 21 w 28"/>
                  <a:gd name="T35" fmla="*/ 0 h 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8" h="53">
                    <a:moveTo>
                      <a:pt x="21" y="0"/>
                    </a:moveTo>
                    <a:lnTo>
                      <a:pt x="15" y="0"/>
                    </a:lnTo>
                    <a:lnTo>
                      <a:pt x="13" y="3"/>
                    </a:lnTo>
                    <a:lnTo>
                      <a:pt x="9" y="7"/>
                    </a:lnTo>
                    <a:lnTo>
                      <a:pt x="9" y="22"/>
                    </a:lnTo>
                    <a:lnTo>
                      <a:pt x="13" y="25"/>
                    </a:lnTo>
                    <a:lnTo>
                      <a:pt x="13" y="31"/>
                    </a:lnTo>
                    <a:lnTo>
                      <a:pt x="10" y="32"/>
                    </a:lnTo>
                    <a:lnTo>
                      <a:pt x="6" y="37"/>
                    </a:lnTo>
                    <a:lnTo>
                      <a:pt x="6" y="44"/>
                    </a:lnTo>
                    <a:lnTo>
                      <a:pt x="0" y="52"/>
                    </a:lnTo>
                    <a:lnTo>
                      <a:pt x="19" y="52"/>
                    </a:lnTo>
                    <a:lnTo>
                      <a:pt x="27" y="42"/>
                    </a:lnTo>
                    <a:lnTo>
                      <a:pt x="19" y="34"/>
                    </a:lnTo>
                    <a:lnTo>
                      <a:pt x="19" y="11"/>
                    </a:lnTo>
                    <a:lnTo>
                      <a:pt x="23" y="7"/>
                    </a:lnTo>
                    <a:lnTo>
                      <a:pt x="17" y="7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32"/>
              <p:cNvSpPr>
                <a:spLocks/>
              </p:cNvSpPr>
              <p:nvPr/>
            </p:nvSpPr>
            <p:spPr bwMode="auto">
              <a:xfrm>
                <a:off x="437" y="2129"/>
                <a:ext cx="18" cy="23"/>
              </a:xfrm>
              <a:custGeom>
                <a:avLst/>
                <a:gdLst>
                  <a:gd name="T0" fmla="*/ 16 w 18"/>
                  <a:gd name="T1" fmla="*/ 1 h 23"/>
                  <a:gd name="T2" fmla="*/ 12 w 18"/>
                  <a:gd name="T3" fmla="*/ 0 h 23"/>
                  <a:gd name="T4" fmla="*/ 7 w 18"/>
                  <a:gd name="T5" fmla="*/ 7 h 23"/>
                  <a:gd name="T6" fmla="*/ 0 w 18"/>
                  <a:gd name="T7" fmla="*/ 15 h 23"/>
                  <a:gd name="T8" fmla="*/ 0 w 18"/>
                  <a:gd name="T9" fmla="*/ 22 h 23"/>
                  <a:gd name="T10" fmla="*/ 9 w 18"/>
                  <a:gd name="T11" fmla="*/ 22 h 23"/>
                  <a:gd name="T12" fmla="*/ 14 w 18"/>
                  <a:gd name="T13" fmla="*/ 16 h 23"/>
                  <a:gd name="T14" fmla="*/ 13 w 18"/>
                  <a:gd name="T15" fmla="*/ 8 h 23"/>
                  <a:gd name="T16" fmla="*/ 17 w 18"/>
                  <a:gd name="T17" fmla="*/ 7 h 23"/>
                  <a:gd name="T18" fmla="*/ 16 w 18"/>
                  <a:gd name="T19" fmla="*/ 1 h 2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23">
                    <a:moveTo>
                      <a:pt x="16" y="1"/>
                    </a:moveTo>
                    <a:lnTo>
                      <a:pt x="12" y="0"/>
                    </a:lnTo>
                    <a:lnTo>
                      <a:pt x="7" y="7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9" y="22"/>
                    </a:lnTo>
                    <a:lnTo>
                      <a:pt x="14" y="16"/>
                    </a:lnTo>
                    <a:lnTo>
                      <a:pt x="13" y="8"/>
                    </a:lnTo>
                    <a:lnTo>
                      <a:pt x="17" y="7"/>
                    </a:lnTo>
                    <a:lnTo>
                      <a:pt x="16" y="1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33"/>
              <p:cNvSpPr>
                <a:spLocks/>
              </p:cNvSpPr>
              <p:nvPr/>
            </p:nvSpPr>
            <p:spPr bwMode="auto">
              <a:xfrm>
                <a:off x="608" y="2554"/>
                <a:ext cx="20" cy="81"/>
              </a:xfrm>
              <a:custGeom>
                <a:avLst/>
                <a:gdLst>
                  <a:gd name="T0" fmla="*/ 15 w 20"/>
                  <a:gd name="T1" fmla="*/ 0 h 81"/>
                  <a:gd name="T2" fmla="*/ 10 w 20"/>
                  <a:gd name="T3" fmla="*/ 20 h 81"/>
                  <a:gd name="T4" fmla="*/ 0 w 20"/>
                  <a:gd name="T5" fmla="*/ 27 h 81"/>
                  <a:gd name="T6" fmla="*/ 3 w 20"/>
                  <a:gd name="T7" fmla="*/ 39 h 81"/>
                  <a:gd name="T8" fmla="*/ 3 w 20"/>
                  <a:gd name="T9" fmla="*/ 48 h 81"/>
                  <a:gd name="T10" fmla="*/ 0 w 20"/>
                  <a:gd name="T11" fmla="*/ 59 h 81"/>
                  <a:gd name="T12" fmla="*/ 0 w 20"/>
                  <a:gd name="T13" fmla="*/ 80 h 81"/>
                  <a:gd name="T14" fmla="*/ 14 w 20"/>
                  <a:gd name="T15" fmla="*/ 72 h 81"/>
                  <a:gd name="T16" fmla="*/ 18 w 20"/>
                  <a:gd name="T17" fmla="*/ 46 h 81"/>
                  <a:gd name="T18" fmla="*/ 19 w 20"/>
                  <a:gd name="T19" fmla="*/ 31 h 81"/>
                  <a:gd name="T20" fmla="*/ 15 w 20"/>
                  <a:gd name="T21" fmla="*/ 0 h 8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0" h="81">
                    <a:moveTo>
                      <a:pt x="15" y="0"/>
                    </a:moveTo>
                    <a:lnTo>
                      <a:pt x="10" y="20"/>
                    </a:lnTo>
                    <a:lnTo>
                      <a:pt x="0" y="27"/>
                    </a:lnTo>
                    <a:lnTo>
                      <a:pt x="3" y="39"/>
                    </a:lnTo>
                    <a:lnTo>
                      <a:pt x="3" y="48"/>
                    </a:lnTo>
                    <a:lnTo>
                      <a:pt x="0" y="59"/>
                    </a:lnTo>
                    <a:lnTo>
                      <a:pt x="0" y="80"/>
                    </a:lnTo>
                    <a:lnTo>
                      <a:pt x="14" y="72"/>
                    </a:lnTo>
                    <a:lnTo>
                      <a:pt x="18" y="46"/>
                    </a:lnTo>
                    <a:lnTo>
                      <a:pt x="19" y="31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34"/>
              <p:cNvSpPr>
                <a:spLocks/>
              </p:cNvSpPr>
              <p:nvPr/>
            </p:nvSpPr>
            <p:spPr bwMode="auto">
              <a:xfrm>
                <a:off x="483" y="2224"/>
                <a:ext cx="4" cy="9"/>
              </a:xfrm>
              <a:custGeom>
                <a:avLst/>
                <a:gdLst>
                  <a:gd name="T0" fmla="*/ 0 w 4"/>
                  <a:gd name="T1" fmla="*/ 1 h 9"/>
                  <a:gd name="T2" fmla="*/ 0 w 4"/>
                  <a:gd name="T3" fmla="*/ 8 h 9"/>
                  <a:gd name="T4" fmla="*/ 3 w 4"/>
                  <a:gd name="T5" fmla="*/ 4 h 9"/>
                  <a:gd name="T6" fmla="*/ 3 w 4"/>
                  <a:gd name="T7" fmla="*/ 0 h 9"/>
                  <a:gd name="T8" fmla="*/ 0 w 4"/>
                  <a:gd name="T9" fmla="*/ 1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" h="9">
                    <a:moveTo>
                      <a:pt x="0" y="1"/>
                    </a:moveTo>
                    <a:lnTo>
                      <a:pt x="0" y="8"/>
                    </a:lnTo>
                    <a:lnTo>
                      <a:pt x="3" y="4"/>
                    </a:lnTo>
                    <a:lnTo>
                      <a:pt x="3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35"/>
              <p:cNvSpPr>
                <a:spLocks/>
              </p:cNvSpPr>
              <p:nvPr/>
            </p:nvSpPr>
            <p:spPr bwMode="auto">
              <a:xfrm>
                <a:off x="483" y="2234"/>
                <a:ext cx="5" cy="16"/>
              </a:xfrm>
              <a:custGeom>
                <a:avLst/>
                <a:gdLst>
                  <a:gd name="T0" fmla="*/ 3 w 5"/>
                  <a:gd name="T1" fmla="*/ 0 h 16"/>
                  <a:gd name="T2" fmla="*/ 0 w 5"/>
                  <a:gd name="T3" fmla="*/ 6 h 16"/>
                  <a:gd name="T4" fmla="*/ 0 w 5"/>
                  <a:gd name="T5" fmla="*/ 15 h 16"/>
                  <a:gd name="T6" fmla="*/ 4 w 5"/>
                  <a:gd name="T7" fmla="*/ 14 h 16"/>
                  <a:gd name="T8" fmla="*/ 3 w 5"/>
                  <a:gd name="T9" fmla="*/ 0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" h="16">
                    <a:moveTo>
                      <a:pt x="3" y="0"/>
                    </a:moveTo>
                    <a:lnTo>
                      <a:pt x="0" y="6"/>
                    </a:lnTo>
                    <a:lnTo>
                      <a:pt x="0" y="15"/>
                    </a:lnTo>
                    <a:lnTo>
                      <a:pt x="4" y="14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36"/>
              <p:cNvSpPr>
                <a:spLocks/>
              </p:cNvSpPr>
              <p:nvPr/>
            </p:nvSpPr>
            <p:spPr bwMode="auto">
              <a:xfrm>
                <a:off x="497" y="2258"/>
                <a:ext cx="11" cy="10"/>
              </a:xfrm>
              <a:custGeom>
                <a:avLst/>
                <a:gdLst>
                  <a:gd name="T0" fmla="*/ 0 w 11"/>
                  <a:gd name="T1" fmla="*/ 0 h 10"/>
                  <a:gd name="T2" fmla="*/ 9 w 11"/>
                  <a:gd name="T3" fmla="*/ 0 h 10"/>
                  <a:gd name="T4" fmla="*/ 10 w 11"/>
                  <a:gd name="T5" fmla="*/ 9 h 10"/>
                  <a:gd name="T6" fmla="*/ 0 w 11"/>
                  <a:gd name="T7" fmla="*/ 0 h 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" h="10">
                    <a:moveTo>
                      <a:pt x="0" y="0"/>
                    </a:moveTo>
                    <a:lnTo>
                      <a:pt x="9" y="0"/>
                    </a:lnTo>
                    <a:lnTo>
                      <a:pt x="10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37"/>
              <p:cNvSpPr>
                <a:spLocks/>
              </p:cNvSpPr>
              <p:nvPr/>
            </p:nvSpPr>
            <p:spPr bwMode="auto">
              <a:xfrm>
                <a:off x="419" y="1929"/>
                <a:ext cx="768" cy="583"/>
              </a:xfrm>
              <a:custGeom>
                <a:avLst/>
                <a:gdLst>
                  <a:gd name="T0" fmla="*/ 364 w 768"/>
                  <a:gd name="T1" fmla="*/ 13 h 583"/>
                  <a:gd name="T2" fmla="*/ 511 w 768"/>
                  <a:gd name="T3" fmla="*/ 6 h 583"/>
                  <a:gd name="T4" fmla="*/ 603 w 768"/>
                  <a:gd name="T5" fmla="*/ 56 h 583"/>
                  <a:gd name="T6" fmla="*/ 714 w 768"/>
                  <a:gd name="T7" fmla="*/ 70 h 583"/>
                  <a:gd name="T8" fmla="*/ 764 w 768"/>
                  <a:gd name="T9" fmla="*/ 118 h 583"/>
                  <a:gd name="T10" fmla="*/ 704 w 768"/>
                  <a:gd name="T11" fmla="*/ 167 h 583"/>
                  <a:gd name="T12" fmla="*/ 678 w 768"/>
                  <a:gd name="T13" fmla="*/ 213 h 583"/>
                  <a:gd name="T14" fmla="*/ 666 w 768"/>
                  <a:gd name="T15" fmla="*/ 167 h 583"/>
                  <a:gd name="T16" fmla="*/ 628 w 768"/>
                  <a:gd name="T17" fmla="*/ 208 h 583"/>
                  <a:gd name="T18" fmla="*/ 621 w 768"/>
                  <a:gd name="T19" fmla="*/ 277 h 583"/>
                  <a:gd name="T20" fmla="*/ 620 w 768"/>
                  <a:gd name="T21" fmla="*/ 314 h 583"/>
                  <a:gd name="T22" fmla="*/ 608 w 768"/>
                  <a:gd name="T23" fmla="*/ 314 h 583"/>
                  <a:gd name="T24" fmla="*/ 600 w 768"/>
                  <a:gd name="T25" fmla="*/ 371 h 583"/>
                  <a:gd name="T26" fmla="*/ 549 w 768"/>
                  <a:gd name="T27" fmla="*/ 446 h 583"/>
                  <a:gd name="T28" fmla="*/ 522 w 768"/>
                  <a:gd name="T29" fmla="*/ 536 h 583"/>
                  <a:gd name="T30" fmla="*/ 527 w 768"/>
                  <a:gd name="T31" fmla="*/ 582 h 583"/>
                  <a:gd name="T32" fmla="*/ 422 w 768"/>
                  <a:gd name="T33" fmla="*/ 452 h 583"/>
                  <a:gd name="T34" fmla="*/ 372 w 768"/>
                  <a:gd name="T35" fmla="*/ 561 h 583"/>
                  <a:gd name="T36" fmla="*/ 306 w 768"/>
                  <a:gd name="T37" fmla="*/ 462 h 583"/>
                  <a:gd name="T38" fmla="*/ 213 w 768"/>
                  <a:gd name="T39" fmla="*/ 389 h 583"/>
                  <a:gd name="T40" fmla="*/ 249 w 768"/>
                  <a:gd name="T41" fmla="*/ 437 h 583"/>
                  <a:gd name="T42" fmla="*/ 193 w 768"/>
                  <a:gd name="T43" fmla="*/ 458 h 583"/>
                  <a:gd name="T44" fmla="*/ 147 w 768"/>
                  <a:gd name="T45" fmla="*/ 380 h 583"/>
                  <a:gd name="T46" fmla="*/ 166 w 768"/>
                  <a:gd name="T47" fmla="*/ 328 h 583"/>
                  <a:gd name="T48" fmla="*/ 131 w 768"/>
                  <a:gd name="T49" fmla="*/ 314 h 583"/>
                  <a:gd name="T50" fmla="*/ 154 w 768"/>
                  <a:gd name="T51" fmla="*/ 299 h 583"/>
                  <a:gd name="T52" fmla="*/ 164 w 768"/>
                  <a:gd name="T53" fmla="*/ 278 h 583"/>
                  <a:gd name="T54" fmla="*/ 162 w 768"/>
                  <a:gd name="T55" fmla="*/ 275 h 583"/>
                  <a:gd name="T56" fmla="*/ 148 w 768"/>
                  <a:gd name="T57" fmla="*/ 277 h 583"/>
                  <a:gd name="T58" fmla="*/ 136 w 768"/>
                  <a:gd name="T59" fmla="*/ 278 h 583"/>
                  <a:gd name="T60" fmla="*/ 135 w 768"/>
                  <a:gd name="T61" fmla="*/ 309 h 583"/>
                  <a:gd name="T62" fmla="*/ 124 w 768"/>
                  <a:gd name="T63" fmla="*/ 328 h 583"/>
                  <a:gd name="T64" fmla="*/ 105 w 768"/>
                  <a:gd name="T65" fmla="*/ 318 h 583"/>
                  <a:gd name="T66" fmla="*/ 86 w 768"/>
                  <a:gd name="T67" fmla="*/ 280 h 583"/>
                  <a:gd name="T68" fmla="*/ 100 w 768"/>
                  <a:gd name="T69" fmla="*/ 317 h 583"/>
                  <a:gd name="T70" fmla="*/ 96 w 768"/>
                  <a:gd name="T71" fmla="*/ 323 h 583"/>
                  <a:gd name="T72" fmla="*/ 73 w 768"/>
                  <a:gd name="T73" fmla="*/ 296 h 583"/>
                  <a:gd name="T74" fmla="*/ 47 w 768"/>
                  <a:gd name="T75" fmla="*/ 289 h 583"/>
                  <a:gd name="T76" fmla="*/ 0 w 768"/>
                  <a:gd name="T77" fmla="*/ 293 h 583"/>
                  <a:gd name="T78" fmla="*/ 28 w 768"/>
                  <a:gd name="T79" fmla="*/ 283 h 583"/>
                  <a:gd name="T80" fmla="*/ 49 w 768"/>
                  <a:gd name="T81" fmla="*/ 244 h 583"/>
                  <a:gd name="T82" fmla="*/ 74 w 768"/>
                  <a:gd name="T83" fmla="*/ 225 h 583"/>
                  <a:gd name="T84" fmla="*/ 86 w 768"/>
                  <a:gd name="T85" fmla="*/ 215 h 583"/>
                  <a:gd name="T86" fmla="*/ 92 w 768"/>
                  <a:gd name="T87" fmla="*/ 227 h 583"/>
                  <a:gd name="T88" fmla="*/ 112 w 768"/>
                  <a:gd name="T89" fmla="*/ 216 h 583"/>
                  <a:gd name="T90" fmla="*/ 129 w 768"/>
                  <a:gd name="T91" fmla="*/ 194 h 583"/>
                  <a:gd name="T92" fmla="*/ 109 w 768"/>
                  <a:gd name="T93" fmla="*/ 171 h 583"/>
                  <a:gd name="T94" fmla="*/ 113 w 768"/>
                  <a:gd name="T95" fmla="*/ 149 h 583"/>
                  <a:gd name="T96" fmla="*/ 104 w 768"/>
                  <a:gd name="T97" fmla="*/ 190 h 583"/>
                  <a:gd name="T98" fmla="*/ 86 w 768"/>
                  <a:gd name="T99" fmla="*/ 217 h 583"/>
                  <a:gd name="T100" fmla="*/ 70 w 768"/>
                  <a:gd name="T101" fmla="*/ 197 h 583"/>
                  <a:gd name="T102" fmla="*/ 100 w 768"/>
                  <a:gd name="T103" fmla="*/ 131 h 583"/>
                  <a:gd name="T104" fmla="*/ 162 w 768"/>
                  <a:gd name="T105" fmla="*/ 136 h 583"/>
                  <a:gd name="T106" fmla="*/ 186 w 768"/>
                  <a:gd name="T107" fmla="*/ 140 h 583"/>
                  <a:gd name="T108" fmla="*/ 239 w 768"/>
                  <a:gd name="T109" fmla="*/ 84 h 583"/>
                  <a:gd name="T110" fmla="*/ 213 w 768"/>
                  <a:gd name="T111" fmla="*/ 131 h 58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768" h="583">
                    <a:moveTo>
                      <a:pt x="264" y="102"/>
                    </a:moveTo>
                    <a:lnTo>
                      <a:pt x="305" y="79"/>
                    </a:lnTo>
                    <a:lnTo>
                      <a:pt x="365" y="48"/>
                    </a:lnTo>
                    <a:lnTo>
                      <a:pt x="364" y="13"/>
                    </a:lnTo>
                    <a:lnTo>
                      <a:pt x="412" y="6"/>
                    </a:lnTo>
                    <a:lnTo>
                      <a:pt x="441" y="22"/>
                    </a:lnTo>
                    <a:lnTo>
                      <a:pt x="497" y="0"/>
                    </a:lnTo>
                    <a:lnTo>
                      <a:pt x="511" y="6"/>
                    </a:lnTo>
                    <a:lnTo>
                      <a:pt x="522" y="13"/>
                    </a:lnTo>
                    <a:lnTo>
                      <a:pt x="546" y="44"/>
                    </a:lnTo>
                    <a:lnTo>
                      <a:pt x="559" y="63"/>
                    </a:lnTo>
                    <a:lnTo>
                      <a:pt x="603" y="56"/>
                    </a:lnTo>
                    <a:lnTo>
                      <a:pt x="613" y="55"/>
                    </a:lnTo>
                    <a:lnTo>
                      <a:pt x="640" y="72"/>
                    </a:lnTo>
                    <a:lnTo>
                      <a:pt x="670" y="71"/>
                    </a:lnTo>
                    <a:lnTo>
                      <a:pt x="714" y="70"/>
                    </a:lnTo>
                    <a:lnTo>
                      <a:pt x="760" y="84"/>
                    </a:lnTo>
                    <a:lnTo>
                      <a:pt x="767" y="90"/>
                    </a:lnTo>
                    <a:lnTo>
                      <a:pt x="767" y="102"/>
                    </a:lnTo>
                    <a:lnTo>
                      <a:pt x="764" y="118"/>
                    </a:lnTo>
                    <a:lnTo>
                      <a:pt x="736" y="131"/>
                    </a:lnTo>
                    <a:lnTo>
                      <a:pt x="717" y="140"/>
                    </a:lnTo>
                    <a:lnTo>
                      <a:pt x="723" y="156"/>
                    </a:lnTo>
                    <a:lnTo>
                      <a:pt x="704" y="167"/>
                    </a:lnTo>
                    <a:lnTo>
                      <a:pt x="702" y="189"/>
                    </a:lnTo>
                    <a:lnTo>
                      <a:pt x="704" y="202"/>
                    </a:lnTo>
                    <a:lnTo>
                      <a:pt x="683" y="232"/>
                    </a:lnTo>
                    <a:lnTo>
                      <a:pt x="678" y="213"/>
                    </a:lnTo>
                    <a:lnTo>
                      <a:pt x="678" y="203"/>
                    </a:lnTo>
                    <a:lnTo>
                      <a:pt x="687" y="185"/>
                    </a:lnTo>
                    <a:lnTo>
                      <a:pt x="685" y="141"/>
                    </a:lnTo>
                    <a:lnTo>
                      <a:pt x="666" y="167"/>
                    </a:lnTo>
                    <a:lnTo>
                      <a:pt x="650" y="179"/>
                    </a:lnTo>
                    <a:lnTo>
                      <a:pt x="640" y="159"/>
                    </a:lnTo>
                    <a:lnTo>
                      <a:pt x="631" y="185"/>
                    </a:lnTo>
                    <a:lnTo>
                      <a:pt x="628" y="208"/>
                    </a:lnTo>
                    <a:lnTo>
                      <a:pt x="638" y="208"/>
                    </a:lnTo>
                    <a:lnTo>
                      <a:pt x="636" y="232"/>
                    </a:lnTo>
                    <a:lnTo>
                      <a:pt x="628" y="267"/>
                    </a:lnTo>
                    <a:lnTo>
                      <a:pt x="621" y="277"/>
                    </a:lnTo>
                    <a:lnTo>
                      <a:pt x="613" y="288"/>
                    </a:lnTo>
                    <a:lnTo>
                      <a:pt x="608" y="295"/>
                    </a:lnTo>
                    <a:lnTo>
                      <a:pt x="616" y="307"/>
                    </a:lnTo>
                    <a:lnTo>
                      <a:pt x="620" y="314"/>
                    </a:lnTo>
                    <a:lnTo>
                      <a:pt x="616" y="329"/>
                    </a:lnTo>
                    <a:lnTo>
                      <a:pt x="611" y="334"/>
                    </a:lnTo>
                    <a:lnTo>
                      <a:pt x="609" y="324"/>
                    </a:lnTo>
                    <a:lnTo>
                      <a:pt x="608" y="314"/>
                    </a:lnTo>
                    <a:lnTo>
                      <a:pt x="599" y="304"/>
                    </a:lnTo>
                    <a:lnTo>
                      <a:pt x="581" y="314"/>
                    </a:lnTo>
                    <a:lnTo>
                      <a:pt x="597" y="355"/>
                    </a:lnTo>
                    <a:lnTo>
                      <a:pt x="600" y="371"/>
                    </a:lnTo>
                    <a:lnTo>
                      <a:pt x="597" y="394"/>
                    </a:lnTo>
                    <a:lnTo>
                      <a:pt x="582" y="432"/>
                    </a:lnTo>
                    <a:lnTo>
                      <a:pt x="555" y="444"/>
                    </a:lnTo>
                    <a:lnTo>
                      <a:pt x="549" y="446"/>
                    </a:lnTo>
                    <a:lnTo>
                      <a:pt x="527" y="444"/>
                    </a:lnTo>
                    <a:lnTo>
                      <a:pt x="538" y="466"/>
                    </a:lnTo>
                    <a:lnTo>
                      <a:pt x="541" y="499"/>
                    </a:lnTo>
                    <a:lnTo>
                      <a:pt x="522" y="536"/>
                    </a:lnTo>
                    <a:lnTo>
                      <a:pt x="500" y="515"/>
                    </a:lnTo>
                    <a:lnTo>
                      <a:pt x="497" y="536"/>
                    </a:lnTo>
                    <a:lnTo>
                      <a:pt x="514" y="556"/>
                    </a:lnTo>
                    <a:lnTo>
                      <a:pt x="527" y="582"/>
                    </a:lnTo>
                    <a:lnTo>
                      <a:pt x="504" y="566"/>
                    </a:lnTo>
                    <a:lnTo>
                      <a:pt x="477" y="474"/>
                    </a:lnTo>
                    <a:lnTo>
                      <a:pt x="443" y="450"/>
                    </a:lnTo>
                    <a:lnTo>
                      <a:pt x="422" y="452"/>
                    </a:lnTo>
                    <a:lnTo>
                      <a:pt x="390" y="504"/>
                    </a:lnTo>
                    <a:lnTo>
                      <a:pt x="394" y="525"/>
                    </a:lnTo>
                    <a:lnTo>
                      <a:pt x="383" y="560"/>
                    </a:lnTo>
                    <a:lnTo>
                      <a:pt x="372" y="561"/>
                    </a:lnTo>
                    <a:lnTo>
                      <a:pt x="337" y="483"/>
                    </a:lnTo>
                    <a:lnTo>
                      <a:pt x="336" y="450"/>
                    </a:lnTo>
                    <a:lnTo>
                      <a:pt x="329" y="462"/>
                    </a:lnTo>
                    <a:lnTo>
                      <a:pt x="306" y="462"/>
                    </a:lnTo>
                    <a:lnTo>
                      <a:pt x="318" y="440"/>
                    </a:lnTo>
                    <a:lnTo>
                      <a:pt x="283" y="416"/>
                    </a:lnTo>
                    <a:lnTo>
                      <a:pt x="248" y="414"/>
                    </a:lnTo>
                    <a:lnTo>
                      <a:pt x="213" y="389"/>
                    </a:lnTo>
                    <a:lnTo>
                      <a:pt x="212" y="414"/>
                    </a:lnTo>
                    <a:lnTo>
                      <a:pt x="225" y="426"/>
                    </a:lnTo>
                    <a:lnTo>
                      <a:pt x="240" y="438"/>
                    </a:lnTo>
                    <a:lnTo>
                      <a:pt x="249" y="437"/>
                    </a:lnTo>
                    <a:lnTo>
                      <a:pt x="221" y="469"/>
                    </a:lnTo>
                    <a:lnTo>
                      <a:pt x="205" y="474"/>
                    </a:lnTo>
                    <a:lnTo>
                      <a:pt x="193" y="478"/>
                    </a:lnTo>
                    <a:lnTo>
                      <a:pt x="193" y="458"/>
                    </a:lnTo>
                    <a:lnTo>
                      <a:pt x="173" y="424"/>
                    </a:lnTo>
                    <a:lnTo>
                      <a:pt x="156" y="400"/>
                    </a:lnTo>
                    <a:lnTo>
                      <a:pt x="148" y="385"/>
                    </a:lnTo>
                    <a:lnTo>
                      <a:pt x="147" y="380"/>
                    </a:lnTo>
                    <a:lnTo>
                      <a:pt x="146" y="375"/>
                    </a:lnTo>
                    <a:lnTo>
                      <a:pt x="159" y="364"/>
                    </a:lnTo>
                    <a:lnTo>
                      <a:pt x="170" y="354"/>
                    </a:lnTo>
                    <a:lnTo>
                      <a:pt x="166" y="328"/>
                    </a:lnTo>
                    <a:lnTo>
                      <a:pt x="159" y="337"/>
                    </a:lnTo>
                    <a:lnTo>
                      <a:pt x="140" y="337"/>
                    </a:lnTo>
                    <a:lnTo>
                      <a:pt x="131" y="326"/>
                    </a:lnTo>
                    <a:lnTo>
                      <a:pt x="131" y="314"/>
                    </a:lnTo>
                    <a:lnTo>
                      <a:pt x="136" y="314"/>
                    </a:lnTo>
                    <a:lnTo>
                      <a:pt x="142" y="308"/>
                    </a:lnTo>
                    <a:lnTo>
                      <a:pt x="146" y="308"/>
                    </a:lnTo>
                    <a:lnTo>
                      <a:pt x="154" y="299"/>
                    </a:lnTo>
                    <a:lnTo>
                      <a:pt x="166" y="299"/>
                    </a:lnTo>
                    <a:lnTo>
                      <a:pt x="177" y="292"/>
                    </a:lnTo>
                    <a:lnTo>
                      <a:pt x="166" y="278"/>
                    </a:lnTo>
                    <a:lnTo>
                      <a:pt x="164" y="278"/>
                    </a:lnTo>
                    <a:lnTo>
                      <a:pt x="164" y="259"/>
                    </a:lnTo>
                    <a:lnTo>
                      <a:pt x="156" y="272"/>
                    </a:lnTo>
                    <a:lnTo>
                      <a:pt x="159" y="275"/>
                    </a:lnTo>
                    <a:lnTo>
                      <a:pt x="162" y="275"/>
                    </a:lnTo>
                    <a:lnTo>
                      <a:pt x="160" y="277"/>
                    </a:lnTo>
                    <a:lnTo>
                      <a:pt x="158" y="278"/>
                    </a:lnTo>
                    <a:lnTo>
                      <a:pt x="152" y="283"/>
                    </a:lnTo>
                    <a:lnTo>
                      <a:pt x="148" y="277"/>
                    </a:lnTo>
                    <a:lnTo>
                      <a:pt x="151" y="273"/>
                    </a:lnTo>
                    <a:lnTo>
                      <a:pt x="146" y="273"/>
                    </a:lnTo>
                    <a:lnTo>
                      <a:pt x="143" y="271"/>
                    </a:lnTo>
                    <a:lnTo>
                      <a:pt x="136" y="278"/>
                    </a:lnTo>
                    <a:lnTo>
                      <a:pt x="136" y="294"/>
                    </a:lnTo>
                    <a:lnTo>
                      <a:pt x="133" y="299"/>
                    </a:lnTo>
                    <a:lnTo>
                      <a:pt x="139" y="309"/>
                    </a:lnTo>
                    <a:lnTo>
                      <a:pt x="135" y="309"/>
                    </a:lnTo>
                    <a:lnTo>
                      <a:pt x="131" y="312"/>
                    </a:lnTo>
                    <a:lnTo>
                      <a:pt x="125" y="312"/>
                    </a:lnTo>
                    <a:lnTo>
                      <a:pt x="119" y="320"/>
                    </a:lnTo>
                    <a:lnTo>
                      <a:pt x="124" y="328"/>
                    </a:lnTo>
                    <a:lnTo>
                      <a:pt x="117" y="338"/>
                    </a:lnTo>
                    <a:lnTo>
                      <a:pt x="109" y="331"/>
                    </a:lnTo>
                    <a:lnTo>
                      <a:pt x="112" y="328"/>
                    </a:lnTo>
                    <a:lnTo>
                      <a:pt x="105" y="318"/>
                    </a:lnTo>
                    <a:lnTo>
                      <a:pt x="105" y="310"/>
                    </a:lnTo>
                    <a:lnTo>
                      <a:pt x="98" y="300"/>
                    </a:lnTo>
                    <a:lnTo>
                      <a:pt x="86" y="285"/>
                    </a:lnTo>
                    <a:lnTo>
                      <a:pt x="86" y="280"/>
                    </a:lnTo>
                    <a:lnTo>
                      <a:pt x="81" y="280"/>
                    </a:lnTo>
                    <a:lnTo>
                      <a:pt x="81" y="288"/>
                    </a:lnTo>
                    <a:lnTo>
                      <a:pt x="90" y="303"/>
                    </a:lnTo>
                    <a:lnTo>
                      <a:pt x="100" y="317"/>
                    </a:lnTo>
                    <a:lnTo>
                      <a:pt x="98" y="319"/>
                    </a:lnTo>
                    <a:lnTo>
                      <a:pt x="96" y="315"/>
                    </a:lnTo>
                    <a:lnTo>
                      <a:pt x="93" y="318"/>
                    </a:lnTo>
                    <a:lnTo>
                      <a:pt x="96" y="323"/>
                    </a:lnTo>
                    <a:lnTo>
                      <a:pt x="92" y="329"/>
                    </a:lnTo>
                    <a:lnTo>
                      <a:pt x="92" y="319"/>
                    </a:lnTo>
                    <a:lnTo>
                      <a:pt x="82" y="307"/>
                    </a:lnTo>
                    <a:lnTo>
                      <a:pt x="73" y="296"/>
                    </a:lnTo>
                    <a:lnTo>
                      <a:pt x="74" y="290"/>
                    </a:lnTo>
                    <a:lnTo>
                      <a:pt x="69" y="285"/>
                    </a:lnTo>
                    <a:lnTo>
                      <a:pt x="66" y="289"/>
                    </a:lnTo>
                    <a:lnTo>
                      <a:pt x="47" y="289"/>
                    </a:lnTo>
                    <a:lnTo>
                      <a:pt x="24" y="321"/>
                    </a:lnTo>
                    <a:lnTo>
                      <a:pt x="9" y="321"/>
                    </a:lnTo>
                    <a:lnTo>
                      <a:pt x="1" y="310"/>
                    </a:lnTo>
                    <a:lnTo>
                      <a:pt x="0" y="293"/>
                    </a:lnTo>
                    <a:lnTo>
                      <a:pt x="5" y="285"/>
                    </a:lnTo>
                    <a:lnTo>
                      <a:pt x="5" y="272"/>
                    </a:lnTo>
                    <a:lnTo>
                      <a:pt x="20" y="271"/>
                    </a:lnTo>
                    <a:lnTo>
                      <a:pt x="28" y="283"/>
                    </a:lnTo>
                    <a:lnTo>
                      <a:pt x="35" y="272"/>
                    </a:lnTo>
                    <a:lnTo>
                      <a:pt x="35" y="255"/>
                    </a:lnTo>
                    <a:lnTo>
                      <a:pt x="28" y="244"/>
                    </a:lnTo>
                    <a:lnTo>
                      <a:pt x="49" y="244"/>
                    </a:lnTo>
                    <a:lnTo>
                      <a:pt x="54" y="237"/>
                    </a:lnTo>
                    <a:lnTo>
                      <a:pt x="57" y="236"/>
                    </a:lnTo>
                    <a:lnTo>
                      <a:pt x="66" y="225"/>
                    </a:lnTo>
                    <a:lnTo>
                      <a:pt x="74" y="225"/>
                    </a:lnTo>
                    <a:lnTo>
                      <a:pt x="75" y="208"/>
                    </a:lnTo>
                    <a:lnTo>
                      <a:pt x="81" y="200"/>
                    </a:lnTo>
                    <a:lnTo>
                      <a:pt x="81" y="208"/>
                    </a:lnTo>
                    <a:lnTo>
                      <a:pt x="86" y="215"/>
                    </a:lnTo>
                    <a:lnTo>
                      <a:pt x="86" y="218"/>
                    </a:lnTo>
                    <a:lnTo>
                      <a:pt x="81" y="225"/>
                    </a:lnTo>
                    <a:lnTo>
                      <a:pt x="90" y="225"/>
                    </a:lnTo>
                    <a:lnTo>
                      <a:pt x="92" y="227"/>
                    </a:lnTo>
                    <a:lnTo>
                      <a:pt x="100" y="219"/>
                    </a:lnTo>
                    <a:lnTo>
                      <a:pt x="105" y="226"/>
                    </a:lnTo>
                    <a:lnTo>
                      <a:pt x="108" y="221"/>
                    </a:lnTo>
                    <a:lnTo>
                      <a:pt x="112" y="216"/>
                    </a:lnTo>
                    <a:lnTo>
                      <a:pt x="112" y="203"/>
                    </a:lnTo>
                    <a:lnTo>
                      <a:pt x="119" y="211"/>
                    </a:lnTo>
                    <a:lnTo>
                      <a:pt x="119" y="194"/>
                    </a:lnTo>
                    <a:lnTo>
                      <a:pt x="129" y="194"/>
                    </a:lnTo>
                    <a:lnTo>
                      <a:pt x="131" y="188"/>
                    </a:lnTo>
                    <a:lnTo>
                      <a:pt x="113" y="188"/>
                    </a:lnTo>
                    <a:lnTo>
                      <a:pt x="109" y="183"/>
                    </a:lnTo>
                    <a:lnTo>
                      <a:pt x="109" y="171"/>
                    </a:lnTo>
                    <a:lnTo>
                      <a:pt x="117" y="159"/>
                    </a:lnTo>
                    <a:lnTo>
                      <a:pt x="125" y="147"/>
                    </a:lnTo>
                    <a:lnTo>
                      <a:pt x="124" y="138"/>
                    </a:lnTo>
                    <a:lnTo>
                      <a:pt x="113" y="149"/>
                    </a:lnTo>
                    <a:lnTo>
                      <a:pt x="105" y="160"/>
                    </a:lnTo>
                    <a:lnTo>
                      <a:pt x="98" y="171"/>
                    </a:lnTo>
                    <a:lnTo>
                      <a:pt x="100" y="184"/>
                    </a:lnTo>
                    <a:lnTo>
                      <a:pt x="104" y="190"/>
                    </a:lnTo>
                    <a:lnTo>
                      <a:pt x="98" y="198"/>
                    </a:lnTo>
                    <a:lnTo>
                      <a:pt x="97" y="208"/>
                    </a:lnTo>
                    <a:lnTo>
                      <a:pt x="92" y="216"/>
                    </a:lnTo>
                    <a:lnTo>
                      <a:pt x="86" y="217"/>
                    </a:lnTo>
                    <a:lnTo>
                      <a:pt x="86" y="197"/>
                    </a:lnTo>
                    <a:lnTo>
                      <a:pt x="82" y="192"/>
                    </a:lnTo>
                    <a:lnTo>
                      <a:pt x="77" y="197"/>
                    </a:lnTo>
                    <a:lnTo>
                      <a:pt x="70" y="197"/>
                    </a:lnTo>
                    <a:lnTo>
                      <a:pt x="71" y="171"/>
                    </a:lnTo>
                    <a:lnTo>
                      <a:pt x="75" y="165"/>
                    </a:lnTo>
                    <a:lnTo>
                      <a:pt x="86" y="150"/>
                    </a:lnTo>
                    <a:lnTo>
                      <a:pt x="100" y="131"/>
                    </a:lnTo>
                    <a:lnTo>
                      <a:pt x="109" y="118"/>
                    </a:lnTo>
                    <a:lnTo>
                      <a:pt x="135" y="101"/>
                    </a:lnTo>
                    <a:lnTo>
                      <a:pt x="159" y="121"/>
                    </a:lnTo>
                    <a:lnTo>
                      <a:pt x="162" y="136"/>
                    </a:lnTo>
                    <a:lnTo>
                      <a:pt x="156" y="137"/>
                    </a:lnTo>
                    <a:lnTo>
                      <a:pt x="147" y="135"/>
                    </a:lnTo>
                    <a:lnTo>
                      <a:pt x="159" y="153"/>
                    </a:lnTo>
                    <a:lnTo>
                      <a:pt x="186" y="140"/>
                    </a:lnTo>
                    <a:lnTo>
                      <a:pt x="210" y="130"/>
                    </a:lnTo>
                    <a:lnTo>
                      <a:pt x="202" y="112"/>
                    </a:lnTo>
                    <a:lnTo>
                      <a:pt x="224" y="83"/>
                    </a:lnTo>
                    <a:lnTo>
                      <a:pt x="239" y="84"/>
                    </a:lnTo>
                    <a:lnTo>
                      <a:pt x="225" y="94"/>
                    </a:lnTo>
                    <a:lnTo>
                      <a:pt x="216" y="111"/>
                    </a:lnTo>
                    <a:lnTo>
                      <a:pt x="213" y="120"/>
                    </a:lnTo>
                    <a:lnTo>
                      <a:pt x="213" y="131"/>
                    </a:lnTo>
                    <a:lnTo>
                      <a:pt x="222" y="137"/>
                    </a:lnTo>
                    <a:lnTo>
                      <a:pt x="235" y="147"/>
                    </a:lnTo>
                    <a:lnTo>
                      <a:pt x="264" y="102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9909444" y="5055394"/>
            <a:ext cx="111442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FC0128"/>
                </a:solidFill>
                <a:latin typeface="+mn-lt"/>
              </a:rPr>
              <a:t>PDA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948396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Information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HTTP/1.1 200 OK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Date: Mon, 18 Oct 1999 20:06:48 GMT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Server: Apache/1.3.4 (Unix) PHP/3.0.6 </a:t>
            </a:r>
            <a:r>
              <a:rPr lang="en-US" sz="2400" dirty="0" err="1"/>
              <a:t>mod_perl</a:t>
            </a:r>
            <a:r>
              <a:rPr lang="en-US" sz="2400" dirty="0"/>
              <a:t>/1.17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Last-Modified: Mon, 18 Oct 1999 12:58:21 GMT</a:t>
            </a:r>
            <a:endParaRPr lang="en-IN" sz="2400" dirty="0"/>
          </a:p>
          <a:p>
            <a:pPr>
              <a:defRPr/>
            </a:pPr>
            <a:r>
              <a:rPr lang="en-US" sz="2400" dirty="0" err="1"/>
              <a:t>ETag</a:t>
            </a:r>
            <a:r>
              <a:rPr lang="en-US" sz="2400" dirty="0"/>
              <a:t>: "1e05f2-89bb-380b196d"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Accept-Ranges: bytes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Content-Length: 35259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Connection: close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Content-Type: text/html</a:t>
            </a:r>
            <a:endParaRPr lang="en-IN" sz="2400" dirty="0"/>
          </a:p>
          <a:p>
            <a:pPr marL="0" indent="0">
              <a:buFont typeface="Arial" charset="0"/>
              <a:buNone/>
              <a:defRPr/>
            </a:pPr>
            <a:endParaRPr lang="en-I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9802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String </a:t>
            </a:r>
            <a:r>
              <a:rPr lang="en-US" dirty="0" err="1" smtClean="0"/>
              <a:t>getContentType</a:t>
            </a:r>
            <a:r>
              <a:rPr lang="en-US" dirty="0" smtClean="0"/>
              <a:t>( )</a:t>
            </a:r>
            <a:endParaRPr lang="en-IN" dirty="0" smtClean="0"/>
          </a:p>
          <a:p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getContentLength</a:t>
            </a:r>
            <a:r>
              <a:rPr lang="en-US" dirty="0" smtClean="0"/>
              <a:t>( )</a:t>
            </a:r>
            <a:endParaRPr lang="en-IN" dirty="0" smtClean="0"/>
          </a:p>
          <a:p>
            <a:r>
              <a:rPr lang="en-US" dirty="0" smtClean="0"/>
              <a:t>public long </a:t>
            </a:r>
            <a:r>
              <a:rPr lang="en-US" dirty="0" err="1" smtClean="0"/>
              <a:t>getDate</a:t>
            </a:r>
            <a:r>
              <a:rPr lang="en-US" dirty="0" smtClean="0"/>
              <a:t>( )</a:t>
            </a:r>
            <a:endParaRPr lang="en-IN" dirty="0" smtClean="0"/>
          </a:p>
          <a:p>
            <a:r>
              <a:rPr lang="en-US" dirty="0" smtClean="0"/>
              <a:t>public long </a:t>
            </a:r>
            <a:r>
              <a:rPr lang="en-US" dirty="0" err="1" smtClean="0"/>
              <a:t>getExpiration</a:t>
            </a:r>
            <a:r>
              <a:rPr lang="en-US" dirty="0" smtClean="0"/>
              <a:t>( )</a:t>
            </a:r>
            <a:endParaRPr lang="en-IN" dirty="0" smtClean="0"/>
          </a:p>
          <a:p>
            <a:r>
              <a:rPr lang="en-US" dirty="0" smtClean="0"/>
              <a:t>public long </a:t>
            </a:r>
            <a:r>
              <a:rPr lang="en-US" dirty="0" err="1" smtClean="0"/>
              <a:t>getLastModified</a:t>
            </a:r>
            <a:r>
              <a:rPr lang="en-US" dirty="0" smtClean="0"/>
              <a:t>( )</a:t>
            </a:r>
            <a:endParaRPr lang="en-I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16258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395551" y="769125"/>
            <a:ext cx="4800600" cy="512064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HeaderViewer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static void main(String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[])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{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try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URL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u = new URL("http://www.rediffmail.com/index.html");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u.openConnection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("Content-type: " +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uc.getContentType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("Content-encoding: "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uc.getContentEncoding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("Date: " + new Date(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uc.getDate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("Last modified: "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new Date(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uc.getLastModified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("Expiration date: "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new Date(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uc.getExpiration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("Content-length: " +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uc.getContentLength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// end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try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196150" y="372885"/>
            <a:ext cx="399584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MalformedURLException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ex)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("I can't understand this URL...");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catch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ex)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System.err.println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     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 ); 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}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end main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 // end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HeaderViewer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IN" sz="14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42361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Output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b="1" dirty="0"/>
              <a:t>Sample output:</a:t>
            </a:r>
            <a:endParaRPr lang="en-IN" sz="2800" dirty="0"/>
          </a:p>
          <a:p>
            <a:pPr marL="357188" indent="0">
              <a:buFont typeface="Arial" charset="0"/>
              <a:buNone/>
              <a:defRPr/>
            </a:pPr>
            <a:r>
              <a:rPr lang="en-US" sz="2800" dirty="0" smtClean="0"/>
              <a:t>Content-type: text/</a:t>
            </a:r>
            <a:r>
              <a:rPr lang="en-US" sz="2800" dirty="0" err="1" smtClean="0"/>
              <a:t>htmlContent</a:t>
            </a:r>
            <a:r>
              <a:rPr lang="en-US" sz="2800" dirty="0" smtClean="0"/>
              <a:t>-encoding: </a:t>
            </a:r>
            <a:r>
              <a:rPr lang="en-US" sz="2800" dirty="0" err="1" smtClean="0"/>
              <a:t>nullDate</a:t>
            </a:r>
            <a:r>
              <a:rPr lang="en-US" sz="2800" dirty="0" smtClean="0"/>
              <a:t>: Mon Oct 18 13:54:52 PDT 1999Last modified: Sat Oct 16 07:54:02 PDT 1999Expiration date: Wed Dec 31 16:00:00 PST 1969</a:t>
            </a:r>
            <a:r>
              <a:rPr lang="en-IN" sz="2800" dirty="0" smtClean="0"/>
              <a:t> </a:t>
            </a:r>
            <a:r>
              <a:rPr lang="en-US" sz="2800" dirty="0"/>
              <a:t>Content-length: -</a:t>
            </a:r>
            <a:r>
              <a:rPr lang="en-US" sz="2800" dirty="0" smtClean="0"/>
              <a:t>1</a:t>
            </a:r>
            <a:endParaRPr lang="en-IN" sz="2800" dirty="0"/>
          </a:p>
          <a:p>
            <a:pPr>
              <a:defRPr/>
            </a:pPr>
            <a:r>
              <a:rPr lang="en-US" sz="2800" b="1" dirty="0" smtClean="0"/>
              <a:t>Sample output for: http://www.oreilly.com/graphics/space.gif</a:t>
            </a:r>
            <a:r>
              <a:rPr lang="en-US" sz="2800" dirty="0" smtClean="0"/>
              <a:t> </a:t>
            </a:r>
          </a:p>
          <a:p>
            <a:pPr marL="357188" indent="0">
              <a:buFont typeface="Arial" charset="0"/>
              <a:buNone/>
              <a:defRPr/>
            </a:pPr>
            <a:r>
              <a:rPr lang="en-US" sz="2800" dirty="0" smtClean="0"/>
              <a:t>Content-type: image/</a:t>
            </a:r>
            <a:r>
              <a:rPr lang="en-US" sz="2800" dirty="0" err="1" smtClean="0"/>
              <a:t>gifContent</a:t>
            </a:r>
            <a:r>
              <a:rPr lang="en-US" sz="2800" dirty="0" smtClean="0"/>
              <a:t>-encoding: </a:t>
            </a:r>
            <a:r>
              <a:rPr lang="en-US" sz="2800" dirty="0" err="1" smtClean="0"/>
              <a:t>nullDate</a:t>
            </a:r>
            <a:r>
              <a:rPr lang="en-US" sz="2800" dirty="0" smtClean="0"/>
              <a:t>: Mon Oct 18 14:00:07 PDT 1999Last modified: Thu Jan 09 12:05:11 PST 1997Expiration date: Wed Dec 31 16:00:00 PST 1969</a:t>
            </a:r>
            <a:r>
              <a:rPr lang="en-IN" sz="2800" dirty="0" smtClean="0"/>
              <a:t> </a:t>
            </a:r>
            <a:r>
              <a:rPr lang="en-US" sz="2800" dirty="0"/>
              <a:t>Content-length: </a:t>
            </a:r>
            <a:r>
              <a:rPr lang="en-US" sz="2800" dirty="0" smtClean="0"/>
              <a:t>57</a:t>
            </a:r>
            <a:endParaRPr lang="en-IN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57752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Retrieving Header field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926492" cy="552145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public String </a:t>
            </a:r>
            <a:r>
              <a:rPr lang="en-US" sz="2800" dirty="0" err="1" smtClean="0"/>
              <a:t>getHeaderField</a:t>
            </a:r>
            <a:r>
              <a:rPr lang="en-US" sz="2800" dirty="0" smtClean="0"/>
              <a:t>(String name)</a:t>
            </a:r>
            <a:endParaRPr lang="en-IN" sz="2800" dirty="0" smtClean="0"/>
          </a:p>
          <a:p>
            <a:r>
              <a:rPr lang="en-US" sz="2800" dirty="0" smtClean="0"/>
              <a:t>Example: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contentType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("content-type");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contentEncoding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("content-encoding"));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data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("date");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expires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("expires");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contentLength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("Content-length");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33599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Datagrams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 </a:t>
            </a:r>
            <a:r>
              <a:rPr lang="en-US" i="1" dirty="0" smtClean="0"/>
              <a:t>datagram</a:t>
            </a:r>
            <a:r>
              <a:rPr lang="en-US" dirty="0" smtClean="0"/>
              <a:t> is an independent, self-contained message sent over the network whose arrival, arrival time, and content are not guaranteed. </a:t>
            </a:r>
          </a:p>
          <a:p>
            <a:pPr>
              <a:defRPr/>
            </a:pPr>
            <a:r>
              <a:rPr lang="en-US" dirty="0" smtClean="0">
                <a:latin typeface="+mj-lt"/>
              </a:rPr>
              <a:t>The </a:t>
            </a:r>
            <a:r>
              <a:rPr lang="en-US" dirty="0" smtClean="0">
                <a:latin typeface="+mj-lt"/>
                <a:cs typeface="Courier New" pitchFamily="49" charset="0"/>
              </a:rPr>
              <a:t>java.net</a:t>
            </a:r>
            <a:r>
              <a:rPr lang="en-US" dirty="0" smtClean="0">
                <a:latin typeface="+mj-lt"/>
              </a:rPr>
              <a:t> package contains three classes to help you write Java programs that use datagrams to send and receive packets over the network: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itchFamily="49" charset="0"/>
              </a:rPr>
              <a:t>DatagramSocket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itchFamily="49" charset="0"/>
              </a:rPr>
              <a:t> and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itchFamily="49" charset="0"/>
              </a:rPr>
              <a:t>DatagramPacket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0417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TCP vs. UDP</a:t>
            </a:r>
            <a:endParaRPr lang="en-IN" smtClean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217" y="775696"/>
            <a:ext cx="8231693" cy="495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73095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DatagramPacket</a:t>
            </a:r>
            <a:endParaRPr lang="en-US" dirty="0"/>
          </a:p>
          <a:p>
            <a:r>
              <a:rPr lang="en-US" dirty="0" err="1"/>
              <a:t>DatagramSocket</a:t>
            </a:r>
            <a:endParaRPr lang="en-IN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6398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Receiving </a:t>
            </a:r>
            <a:r>
              <a:rPr lang="en-US" b="1" dirty="0" err="1" smtClean="0"/>
              <a:t>DatagramPacket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987452" cy="512064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(byte[] buffer,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length) 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(byte[] buffer,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offset,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defRPr/>
            </a:pPr>
            <a:r>
              <a:rPr lang="en-US" dirty="0" smtClean="0"/>
              <a:t>Example: 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byte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[] buffer = new byte[8192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(buffer,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buffer.length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24094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Sending Datagrams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(byte[] data,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length,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destination,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port)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(byte[] data,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offset,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length,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destination,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port)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endParaRPr lang="en-IN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8944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Increased demand for Internet applications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 smtClean="0"/>
              <a:t>To take advantage of opportunities presented by the Internet, businesses are continuously seeking new and innovative ways and means for offering their services via the Internet.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This created a huge demand for software designers with skills to create new Internet-enabled applications or migrate existing/legacy applications on the Internet platform.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Object-oriented Java technologies—Sockets, threads, RMI, clustering, Web services-- have emerged as leading solutions for creating portable, efficient, and maintainable large and complex Internet applications.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63321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DatagramSocket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 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SocketException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port)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SocketException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port,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interface)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SocketException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16469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Sending and Receiving Packets 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void send(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dp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void receive(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dp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58361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UDPServer</a:t>
            </a:r>
            <a:endParaRPr lang="en-US" dirty="0"/>
          </a:p>
          <a:p>
            <a:r>
              <a:rPr lang="en-US" dirty="0" err="1"/>
              <a:t>UDPClient</a:t>
            </a:r>
            <a:endParaRPr lang="en-IN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6178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Elements of C-S Computing</a:t>
            </a:r>
            <a:endParaRPr lang="en-US" dirty="0"/>
          </a:p>
        </p:txBody>
      </p:sp>
      <p:sp>
        <p:nvSpPr>
          <p:cNvPr id="4" name="Freeform 2"/>
          <p:cNvSpPr>
            <a:spLocks/>
          </p:cNvSpPr>
          <p:nvPr/>
        </p:nvSpPr>
        <p:spPr bwMode="auto">
          <a:xfrm>
            <a:off x="6926626" y="2957502"/>
            <a:ext cx="1792287" cy="1392238"/>
          </a:xfrm>
          <a:custGeom>
            <a:avLst/>
            <a:gdLst>
              <a:gd name="T0" fmla="*/ 2147483647 w 1129"/>
              <a:gd name="T1" fmla="*/ 2147483647 h 877"/>
              <a:gd name="T2" fmla="*/ 2147483647 w 1129"/>
              <a:gd name="T3" fmla="*/ 2147483647 h 877"/>
              <a:gd name="T4" fmla="*/ 2147483647 w 1129"/>
              <a:gd name="T5" fmla="*/ 2147483647 h 877"/>
              <a:gd name="T6" fmla="*/ 2147483647 w 1129"/>
              <a:gd name="T7" fmla="*/ 2147483647 h 877"/>
              <a:gd name="T8" fmla="*/ 2147483647 w 1129"/>
              <a:gd name="T9" fmla="*/ 2147483647 h 877"/>
              <a:gd name="T10" fmla="*/ 2147483647 w 1129"/>
              <a:gd name="T11" fmla="*/ 2147483647 h 877"/>
              <a:gd name="T12" fmla="*/ 2147483647 w 1129"/>
              <a:gd name="T13" fmla="*/ 0 h 877"/>
              <a:gd name="T14" fmla="*/ 2147483647 w 1129"/>
              <a:gd name="T15" fmla="*/ 2147483647 h 877"/>
              <a:gd name="T16" fmla="*/ 2147483647 w 1129"/>
              <a:gd name="T17" fmla="*/ 2147483647 h 877"/>
              <a:gd name="T18" fmla="*/ 2147483647 w 1129"/>
              <a:gd name="T19" fmla="*/ 2147483647 h 877"/>
              <a:gd name="T20" fmla="*/ 2147483647 w 1129"/>
              <a:gd name="T21" fmla="*/ 2147483647 h 877"/>
              <a:gd name="T22" fmla="*/ 2147483647 w 1129"/>
              <a:gd name="T23" fmla="*/ 2147483647 h 877"/>
              <a:gd name="T24" fmla="*/ 2147483647 w 1129"/>
              <a:gd name="T25" fmla="*/ 2147483647 h 877"/>
              <a:gd name="T26" fmla="*/ 2147483647 w 1129"/>
              <a:gd name="T27" fmla="*/ 2147483647 h 877"/>
              <a:gd name="T28" fmla="*/ 2147483647 w 1129"/>
              <a:gd name="T29" fmla="*/ 2147483647 h 877"/>
              <a:gd name="T30" fmla="*/ 2147483647 w 1129"/>
              <a:gd name="T31" fmla="*/ 2147483647 h 877"/>
              <a:gd name="T32" fmla="*/ 2147483647 w 1129"/>
              <a:gd name="T33" fmla="*/ 2147483647 h 877"/>
              <a:gd name="T34" fmla="*/ 2147483647 w 1129"/>
              <a:gd name="T35" fmla="*/ 2147483647 h 877"/>
              <a:gd name="T36" fmla="*/ 2147483647 w 1129"/>
              <a:gd name="T37" fmla="*/ 2147483647 h 877"/>
              <a:gd name="T38" fmla="*/ 2147483647 w 1129"/>
              <a:gd name="T39" fmla="*/ 2147483647 h 877"/>
              <a:gd name="T40" fmla="*/ 2147483647 w 1129"/>
              <a:gd name="T41" fmla="*/ 2147483647 h 877"/>
              <a:gd name="T42" fmla="*/ 2147483647 w 1129"/>
              <a:gd name="T43" fmla="*/ 2147483647 h 877"/>
              <a:gd name="T44" fmla="*/ 2147483647 w 1129"/>
              <a:gd name="T45" fmla="*/ 2147483647 h 877"/>
              <a:gd name="T46" fmla="*/ 2147483647 w 1129"/>
              <a:gd name="T47" fmla="*/ 2147483647 h 877"/>
              <a:gd name="T48" fmla="*/ 2147483647 w 1129"/>
              <a:gd name="T49" fmla="*/ 2147483647 h 877"/>
              <a:gd name="T50" fmla="*/ 2147483647 w 1129"/>
              <a:gd name="T51" fmla="*/ 2147483647 h 877"/>
              <a:gd name="T52" fmla="*/ 2147483647 w 1129"/>
              <a:gd name="T53" fmla="*/ 2147483647 h 877"/>
              <a:gd name="T54" fmla="*/ 2147483647 w 1129"/>
              <a:gd name="T55" fmla="*/ 2147483647 h 877"/>
              <a:gd name="T56" fmla="*/ 2147483647 w 1129"/>
              <a:gd name="T57" fmla="*/ 2147483647 h 877"/>
              <a:gd name="T58" fmla="*/ 2147483647 w 1129"/>
              <a:gd name="T59" fmla="*/ 2147483647 h 877"/>
              <a:gd name="T60" fmla="*/ 2147483647 w 1129"/>
              <a:gd name="T61" fmla="*/ 2147483647 h 877"/>
              <a:gd name="T62" fmla="*/ 2147483647 w 1129"/>
              <a:gd name="T63" fmla="*/ 2147483647 h 877"/>
              <a:gd name="T64" fmla="*/ 2147483647 w 1129"/>
              <a:gd name="T65" fmla="*/ 2147483647 h 877"/>
              <a:gd name="T66" fmla="*/ 2147483647 w 1129"/>
              <a:gd name="T67" fmla="*/ 2147483647 h 877"/>
              <a:gd name="T68" fmla="*/ 2147483647 w 1129"/>
              <a:gd name="T69" fmla="*/ 2147483647 h 877"/>
              <a:gd name="T70" fmla="*/ 2147483647 w 1129"/>
              <a:gd name="T71" fmla="*/ 2147483647 h 877"/>
              <a:gd name="T72" fmla="*/ 2147483647 w 1129"/>
              <a:gd name="T73" fmla="*/ 2147483647 h 877"/>
              <a:gd name="T74" fmla="*/ 2147483647 w 1129"/>
              <a:gd name="T75" fmla="*/ 2147483647 h 877"/>
              <a:gd name="T76" fmla="*/ 0 w 1129"/>
              <a:gd name="T77" fmla="*/ 2147483647 h 877"/>
              <a:gd name="T78" fmla="*/ 2147483647 w 1129"/>
              <a:gd name="T79" fmla="*/ 2147483647 h 87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129" h="877">
                <a:moveTo>
                  <a:pt x="36" y="192"/>
                </a:moveTo>
                <a:lnTo>
                  <a:pt x="48" y="156"/>
                </a:lnTo>
                <a:lnTo>
                  <a:pt x="60" y="120"/>
                </a:lnTo>
                <a:lnTo>
                  <a:pt x="72" y="84"/>
                </a:lnTo>
                <a:lnTo>
                  <a:pt x="108" y="60"/>
                </a:lnTo>
                <a:lnTo>
                  <a:pt x="144" y="36"/>
                </a:lnTo>
                <a:lnTo>
                  <a:pt x="180" y="24"/>
                </a:lnTo>
                <a:lnTo>
                  <a:pt x="216" y="24"/>
                </a:lnTo>
                <a:lnTo>
                  <a:pt x="264" y="12"/>
                </a:lnTo>
                <a:lnTo>
                  <a:pt x="300" y="12"/>
                </a:lnTo>
                <a:lnTo>
                  <a:pt x="336" y="12"/>
                </a:lnTo>
                <a:lnTo>
                  <a:pt x="384" y="12"/>
                </a:lnTo>
                <a:lnTo>
                  <a:pt x="420" y="0"/>
                </a:lnTo>
                <a:lnTo>
                  <a:pt x="456" y="0"/>
                </a:lnTo>
                <a:lnTo>
                  <a:pt x="492" y="0"/>
                </a:lnTo>
                <a:lnTo>
                  <a:pt x="516" y="36"/>
                </a:lnTo>
                <a:lnTo>
                  <a:pt x="552" y="48"/>
                </a:lnTo>
                <a:lnTo>
                  <a:pt x="588" y="72"/>
                </a:lnTo>
                <a:lnTo>
                  <a:pt x="624" y="72"/>
                </a:lnTo>
                <a:lnTo>
                  <a:pt x="660" y="84"/>
                </a:lnTo>
                <a:lnTo>
                  <a:pt x="696" y="84"/>
                </a:lnTo>
                <a:lnTo>
                  <a:pt x="732" y="96"/>
                </a:lnTo>
                <a:lnTo>
                  <a:pt x="768" y="96"/>
                </a:lnTo>
                <a:lnTo>
                  <a:pt x="804" y="120"/>
                </a:lnTo>
                <a:lnTo>
                  <a:pt x="828" y="156"/>
                </a:lnTo>
                <a:lnTo>
                  <a:pt x="864" y="180"/>
                </a:lnTo>
                <a:lnTo>
                  <a:pt x="900" y="192"/>
                </a:lnTo>
                <a:lnTo>
                  <a:pt x="936" y="192"/>
                </a:lnTo>
                <a:lnTo>
                  <a:pt x="984" y="192"/>
                </a:lnTo>
                <a:lnTo>
                  <a:pt x="1020" y="204"/>
                </a:lnTo>
                <a:lnTo>
                  <a:pt x="1056" y="216"/>
                </a:lnTo>
                <a:lnTo>
                  <a:pt x="1080" y="252"/>
                </a:lnTo>
                <a:lnTo>
                  <a:pt x="1104" y="288"/>
                </a:lnTo>
                <a:lnTo>
                  <a:pt x="1116" y="324"/>
                </a:lnTo>
                <a:lnTo>
                  <a:pt x="1128" y="360"/>
                </a:lnTo>
                <a:lnTo>
                  <a:pt x="1128" y="396"/>
                </a:lnTo>
                <a:lnTo>
                  <a:pt x="1128" y="432"/>
                </a:lnTo>
                <a:lnTo>
                  <a:pt x="1128" y="468"/>
                </a:lnTo>
                <a:lnTo>
                  <a:pt x="1128" y="504"/>
                </a:lnTo>
                <a:lnTo>
                  <a:pt x="1128" y="540"/>
                </a:lnTo>
                <a:lnTo>
                  <a:pt x="1116" y="576"/>
                </a:lnTo>
                <a:lnTo>
                  <a:pt x="1104" y="612"/>
                </a:lnTo>
                <a:lnTo>
                  <a:pt x="1092" y="648"/>
                </a:lnTo>
                <a:lnTo>
                  <a:pt x="1080" y="684"/>
                </a:lnTo>
                <a:lnTo>
                  <a:pt x="1056" y="720"/>
                </a:lnTo>
                <a:lnTo>
                  <a:pt x="1032" y="756"/>
                </a:lnTo>
                <a:lnTo>
                  <a:pt x="996" y="780"/>
                </a:lnTo>
                <a:lnTo>
                  <a:pt x="984" y="816"/>
                </a:lnTo>
                <a:lnTo>
                  <a:pt x="948" y="840"/>
                </a:lnTo>
                <a:lnTo>
                  <a:pt x="912" y="864"/>
                </a:lnTo>
                <a:lnTo>
                  <a:pt x="876" y="864"/>
                </a:lnTo>
                <a:lnTo>
                  <a:pt x="804" y="876"/>
                </a:lnTo>
                <a:lnTo>
                  <a:pt x="756" y="876"/>
                </a:lnTo>
                <a:lnTo>
                  <a:pt x="720" y="876"/>
                </a:lnTo>
                <a:lnTo>
                  <a:pt x="672" y="876"/>
                </a:lnTo>
                <a:lnTo>
                  <a:pt x="588" y="876"/>
                </a:lnTo>
                <a:lnTo>
                  <a:pt x="552" y="864"/>
                </a:lnTo>
                <a:lnTo>
                  <a:pt x="516" y="864"/>
                </a:lnTo>
                <a:lnTo>
                  <a:pt x="480" y="852"/>
                </a:lnTo>
                <a:lnTo>
                  <a:pt x="444" y="840"/>
                </a:lnTo>
                <a:lnTo>
                  <a:pt x="408" y="828"/>
                </a:lnTo>
                <a:lnTo>
                  <a:pt x="360" y="804"/>
                </a:lnTo>
                <a:lnTo>
                  <a:pt x="324" y="780"/>
                </a:lnTo>
                <a:lnTo>
                  <a:pt x="288" y="768"/>
                </a:lnTo>
                <a:lnTo>
                  <a:pt x="252" y="744"/>
                </a:lnTo>
                <a:lnTo>
                  <a:pt x="216" y="720"/>
                </a:lnTo>
                <a:lnTo>
                  <a:pt x="180" y="696"/>
                </a:lnTo>
                <a:lnTo>
                  <a:pt x="144" y="672"/>
                </a:lnTo>
                <a:lnTo>
                  <a:pt x="108" y="636"/>
                </a:lnTo>
                <a:lnTo>
                  <a:pt x="72" y="600"/>
                </a:lnTo>
                <a:lnTo>
                  <a:pt x="48" y="564"/>
                </a:lnTo>
                <a:lnTo>
                  <a:pt x="36" y="528"/>
                </a:lnTo>
                <a:lnTo>
                  <a:pt x="24" y="492"/>
                </a:lnTo>
                <a:lnTo>
                  <a:pt x="12" y="456"/>
                </a:lnTo>
                <a:lnTo>
                  <a:pt x="12" y="420"/>
                </a:lnTo>
                <a:lnTo>
                  <a:pt x="12" y="384"/>
                </a:lnTo>
                <a:lnTo>
                  <a:pt x="0" y="348"/>
                </a:lnTo>
                <a:lnTo>
                  <a:pt x="0" y="312"/>
                </a:lnTo>
                <a:lnTo>
                  <a:pt x="0" y="276"/>
                </a:lnTo>
                <a:lnTo>
                  <a:pt x="12" y="240"/>
                </a:lnTo>
                <a:lnTo>
                  <a:pt x="36" y="204"/>
                </a:lnTo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4C4C4C"/>
              </a:gs>
            </a:gsLst>
            <a:path path="rect">
              <a:fillToRect r="100000" b="100000"/>
            </a:path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V="1">
            <a:off x="5212126" y="3262302"/>
            <a:ext cx="1809750" cy="5524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5250226" y="3662352"/>
            <a:ext cx="1695450" cy="3238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8717326" y="3433752"/>
            <a:ext cx="933450" cy="5143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 flipV="1">
            <a:off x="8698276" y="3852852"/>
            <a:ext cx="93345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158401" y="3436927"/>
            <a:ext cx="128905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latin typeface="+mj-lt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 rot="18840000">
            <a:off x="6122557" y="2372509"/>
            <a:ext cx="941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+mj-lt"/>
              </a:rPr>
              <a:t>Request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 rot="2580000">
            <a:off x="6280513" y="3992552"/>
            <a:ext cx="7604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+mj-lt"/>
              </a:rPr>
              <a:t>Result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05801" y="1295390"/>
            <a:ext cx="45577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800" dirty="0">
                <a:solidFill>
                  <a:schemeClr val="folHlink"/>
                </a:solidFill>
                <a:latin typeface="+mj-lt"/>
              </a:rPr>
              <a:t>a client, a server, and network</a:t>
            </a:r>
          </a:p>
        </p:txBody>
      </p:sp>
      <p:graphicFrame>
        <p:nvGraphicFramePr>
          <p:cNvPr id="13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1512294"/>
              </p:ext>
            </p:extLst>
          </p:nvPr>
        </p:nvGraphicFramePr>
        <p:xfrm>
          <a:off x="9422176" y="2751127"/>
          <a:ext cx="2538412" cy="195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Microsoft ClipArt Gallery" r:id="rId4" imgW="4183063" imgH="3216275" progId="MS_ClipArt_Gallery">
                  <p:embed/>
                </p:oleObj>
              </mc:Choice>
              <mc:Fallback>
                <p:oleObj name="Microsoft ClipArt Gallery" r:id="rId4" imgW="4183063" imgH="3216275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2176" y="2751127"/>
                        <a:ext cx="2538412" cy="195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6592548"/>
              </p:ext>
            </p:extLst>
          </p:nvPr>
        </p:nvGraphicFramePr>
        <p:xfrm>
          <a:off x="3288076" y="2538402"/>
          <a:ext cx="2317750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Microsoft ClipArt Gallery" r:id="rId6" imgW="4006850" imgH="3192463" progId="MS_ClipArt_Gallery">
                  <p:embed/>
                </p:oleObj>
              </mc:Choice>
              <mc:Fallback>
                <p:oleObj name="Microsoft ClipArt Gallery" r:id="rId6" imgW="4006850" imgH="3192463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8076" y="2538402"/>
                        <a:ext cx="2317750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015151" y="2789227"/>
            <a:ext cx="928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solidFill>
                  <a:srgbClr val="FFFF00"/>
                </a:solidFill>
                <a:latin typeface="+mj-lt"/>
              </a:rPr>
              <a:t>Client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187351" y="3074977"/>
            <a:ext cx="979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solidFill>
                  <a:srgbClr val="FFFF00"/>
                </a:solidFill>
                <a:latin typeface="+mj-lt"/>
              </a:rPr>
              <a:t>Server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38901" y="4560877"/>
            <a:ext cx="2082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chemeClr val="folHlink"/>
                </a:solidFill>
                <a:latin typeface="+mj-lt"/>
              </a:rPr>
              <a:t>Client machine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368201" y="4884727"/>
            <a:ext cx="216376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chemeClr val="folHlink"/>
                </a:solidFill>
                <a:latin typeface="+mj-lt"/>
              </a:rPr>
              <a:t>Server machine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14654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Basics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Computers running on the Internet communicate with each other using either the Transmission Control Protocol (TCP) or the User Datagram Protocol (UDP) </a:t>
            </a:r>
          </a:p>
          <a:p>
            <a:endParaRPr lang="en-US" dirty="0"/>
          </a:p>
        </p:txBody>
      </p:sp>
      <p:pic>
        <p:nvPicPr>
          <p:cNvPr id="4" name="Picture 5" descr="1net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1" y="3826192"/>
            <a:ext cx="2436864" cy="283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70719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DESIGN_ID_NETWORKING" val="WXnQ0qm0"/>
  <p:tag name="ARTICULATE_SLIDE_COUNT" val="7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networking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networking</Template>
  <TotalTime>68</TotalTime>
  <Words>3299</Words>
  <Application>Microsoft Office PowerPoint</Application>
  <PresentationFormat>Custom</PresentationFormat>
  <Paragraphs>583</Paragraphs>
  <Slides>72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72</vt:i4>
      </vt:variant>
    </vt:vector>
  </HeadingPairs>
  <TitlesOfParts>
    <vt:vector size="75" baseType="lpstr">
      <vt:lpstr>networking</vt:lpstr>
      <vt:lpstr>Microsoft ClipArt Gallery</vt:lpstr>
      <vt:lpstr>CorelDRAW!</vt:lpstr>
      <vt:lpstr>PowerPoint Presentation</vt:lpstr>
      <vt:lpstr>Agenda</vt:lpstr>
      <vt:lpstr>JAVA NETWORKING</vt:lpstr>
      <vt:lpstr>Java Networking Terminology</vt:lpstr>
      <vt:lpstr>Java Networking Terminology</vt:lpstr>
      <vt:lpstr>The Network is Computer</vt:lpstr>
      <vt:lpstr>Increased demand for Internet applications</vt:lpstr>
      <vt:lpstr>Elements of C-S Computing</vt:lpstr>
      <vt:lpstr>Networking Basics </vt:lpstr>
      <vt:lpstr>Java Socket Programming</vt:lpstr>
      <vt:lpstr>DNS - Domain name system </vt:lpstr>
      <vt:lpstr>Understanding Ports</vt:lpstr>
      <vt:lpstr>Understanding Ports</vt:lpstr>
      <vt:lpstr>Sockets</vt:lpstr>
      <vt:lpstr>Socket Communication</vt:lpstr>
      <vt:lpstr>Socket Communication</vt:lpstr>
      <vt:lpstr>Transmission Control Protocol</vt:lpstr>
      <vt:lpstr>User Datagram Protocol</vt:lpstr>
      <vt:lpstr>Ports</vt:lpstr>
      <vt:lpstr>Ports – Cont.</vt:lpstr>
      <vt:lpstr>Networking Classes in the JDK</vt:lpstr>
      <vt:lpstr>Networking Classes in the JDK</vt:lpstr>
      <vt:lpstr>TCP/IP in Java</vt:lpstr>
      <vt:lpstr>InetAddress</vt:lpstr>
      <vt:lpstr>Factory Methods</vt:lpstr>
      <vt:lpstr>Example:</vt:lpstr>
      <vt:lpstr>Instance Methods</vt:lpstr>
      <vt:lpstr>Sockets and Java Socket Classes</vt:lpstr>
      <vt:lpstr>Java Sockets</vt:lpstr>
      <vt:lpstr>Client Sockets</vt:lpstr>
      <vt:lpstr>Constructors</vt:lpstr>
      <vt:lpstr>Instance Methods</vt:lpstr>
      <vt:lpstr>Socket class</vt:lpstr>
      <vt:lpstr>ServerSocket class</vt:lpstr>
      <vt:lpstr>Implementing a Client</vt:lpstr>
      <vt:lpstr>Example: Whois server</vt:lpstr>
      <vt:lpstr>Example: Time server</vt:lpstr>
      <vt:lpstr>ServerSocket</vt:lpstr>
      <vt:lpstr>Constructors</vt:lpstr>
      <vt:lpstr>Implementing a Server</vt:lpstr>
      <vt:lpstr>Accepting Connections</vt:lpstr>
      <vt:lpstr>Client-Server Interaction via TCP</vt:lpstr>
      <vt:lpstr>Examples</vt:lpstr>
      <vt:lpstr>Program 1: Sending data from client to server </vt:lpstr>
      <vt:lpstr>Program 1: Sending data from client to server </vt:lpstr>
      <vt:lpstr>URL - Uniform Resource Locator </vt:lpstr>
      <vt:lpstr>Class URL</vt:lpstr>
      <vt:lpstr>Constructors</vt:lpstr>
      <vt:lpstr>Commonly used methods of Java URL class</vt:lpstr>
      <vt:lpstr>Example of Java URL class</vt:lpstr>
      <vt:lpstr>Example</vt:lpstr>
      <vt:lpstr>Output</vt:lpstr>
      <vt:lpstr>URLConnection class</vt:lpstr>
      <vt:lpstr>URLConnection class</vt:lpstr>
      <vt:lpstr>Process</vt:lpstr>
      <vt:lpstr>Reading Data from Server</vt:lpstr>
      <vt:lpstr>Example</vt:lpstr>
      <vt:lpstr>URLConnection Example</vt:lpstr>
      <vt:lpstr>Difference between URL and URLConnection</vt:lpstr>
      <vt:lpstr>Header Information</vt:lpstr>
      <vt:lpstr>Methods</vt:lpstr>
      <vt:lpstr>Example</vt:lpstr>
      <vt:lpstr>Sample Output</vt:lpstr>
      <vt:lpstr>Retrieving Header field</vt:lpstr>
      <vt:lpstr>Datagrams</vt:lpstr>
      <vt:lpstr>TCP vs. UDP</vt:lpstr>
      <vt:lpstr>UDP in Java</vt:lpstr>
      <vt:lpstr>Receiving DatagramPacket</vt:lpstr>
      <vt:lpstr>Sending Datagrams</vt:lpstr>
      <vt:lpstr>DatagramSocket</vt:lpstr>
      <vt:lpstr>Sending and Receiving Packets </vt:lpstr>
      <vt:lpstr>Example: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harshsir</dc:creator>
  <cp:lastModifiedBy>ADMIN</cp:lastModifiedBy>
  <cp:revision>30</cp:revision>
  <dcterms:created xsi:type="dcterms:W3CDTF">2020-06-15T16:18:40Z</dcterms:created>
  <dcterms:modified xsi:type="dcterms:W3CDTF">2022-07-04T07:19:21Z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19182E22-2C68-4F8E-8830-2F9FBB1D74D6</vt:lpwstr>
  </property>
  <property fmtid="{D5CDD505-2E9C-101B-9397-08002B2CF9AE}" pid="3" name="ArticulatePath">
    <vt:lpwstr>AJP - Unit 1 - Java Networking</vt:lpwstr>
  </property>
</Properties>
</file>