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handoutMasterIdLst>
    <p:handoutMasterId r:id="rId135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53" r:id="rId71"/>
    <p:sldId id="310" r:id="rId72"/>
    <p:sldId id="311" r:id="rId73"/>
    <p:sldId id="309" r:id="rId74"/>
    <p:sldId id="312" r:id="rId75"/>
    <p:sldId id="313" r:id="rId76"/>
    <p:sldId id="314" r:id="rId77"/>
    <p:sldId id="315" r:id="rId78"/>
    <p:sldId id="352" r:id="rId79"/>
    <p:sldId id="334" r:id="rId80"/>
    <p:sldId id="333" r:id="rId81"/>
    <p:sldId id="335" r:id="rId82"/>
    <p:sldId id="351" r:id="rId83"/>
    <p:sldId id="336" r:id="rId84"/>
    <p:sldId id="337" r:id="rId85"/>
    <p:sldId id="338" r:id="rId86"/>
    <p:sldId id="339" r:id="rId87"/>
    <p:sldId id="316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54" r:id="rId96"/>
    <p:sldId id="360" r:id="rId97"/>
    <p:sldId id="361" r:id="rId98"/>
    <p:sldId id="355" r:id="rId99"/>
    <p:sldId id="365" r:id="rId100"/>
    <p:sldId id="380" r:id="rId101"/>
    <p:sldId id="362" r:id="rId102"/>
    <p:sldId id="357" r:id="rId103"/>
    <p:sldId id="358" r:id="rId104"/>
    <p:sldId id="363" r:id="rId105"/>
    <p:sldId id="359" r:id="rId106"/>
    <p:sldId id="381" r:id="rId107"/>
    <p:sldId id="382" r:id="rId108"/>
    <p:sldId id="364" r:id="rId109"/>
    <p:sldId id="366" r:id="rId110"/>
    <p:sldId id="367" r:id="rId111"/>
    <p:sldId id="368" r:id="rId112"/>
    <p:sldId id="369" r:id="rId113"/>
    <p:sldId id="370" r:id="rId114"/>
    <p:sldId id="371" r:id="rId115"/>
    <p:sldId id="383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79" r:id="rId133"/>
  </p:sldIdLst>
  <p:sldSz cx="12192000" cy="6858000"/>
  <p:notesSz cx="6858000" cy="9144000"/>
  <p:custDataLst>
    <p:tags r:id="rId1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8152" autoAdjust="0"/>
  </p:normalViewPr>
  <p:slideViewPr>
    <p:cSldViewPr snapToGrid="0">
      <p:cViewPr varScale="1">
        <p:scale>
          <a:sx n="65" d="100"/>
          <a:sy n="65" d="100"/>
        </p:scale>
        <p:origin x="-9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7F5A-A286-48A0-83B6-EDF12D02D42C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900D-00E9-4B83-A71C-A2B42ADA6590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B43B-B82D-4B02-9542-BFCC3B2D8F03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A6F-3704-4925-AA26-3ADACF5A2DDD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F17-FEA1-4E19-9F95-7FBAF8795198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700-3F0C-449B-94A1-B98CCAE7D04D}" type="datetime1">
              <a:rPr lang="en-IN" smtClean="0"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2C40-AFCC-4C68-8C28-B8F742FD5A4E}" type="datetime1">
              <a:rPr lang="en-IN" smtClean="0"/>
              <a:t>17-07-2022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8025-34F5-4372-B531-CE3A34E56505}" type="datetime1">
              <a:rPr lang="en-IN" smtClean="0"/>
              <a:t>17-07-2022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1223-4452-4E69-8A50-5378A75B85E1}" type="datetime1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7C08-3EAC-443C-934E-32A50AA3B5F4}" type="datetime1">
              <a:rPr lang="en-IN" smtClean="0"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38E3-0E58-4F0F-B06D-8DF0C98CC0FB}" type="datetime1">
              <a:rPr lang="en-IN" smtClean="0"/>
              <a:t>17-07-2022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8D2BAE-F6BB-4AE0-8E5F-2A550DF400F2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dirty="0"/>
              <a:t>idea of </a:t>
            </a:r>
            <a:r>
              <a:rPr lang="en-IN" dirty="0" smtClean="0"/>
              <a:t>RMI w.r.t. Java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1327549"/>
          </a:xfrm>
        </p:spPr>
        <p:txBody>
          <a:bodyPr anchor="t"/>
          <a:lstStyle/>
          <a:p>
            <a:r>
              <a:rPr lang="en-US" dirty="0"/>
              <a:t>Java RMI allowed programmer to execute remote function class using the same semantics as local functions calls.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483429" y="2758395"/>
            <a:ext cx="8302171" cy="3354388"/>
            <a:chOff x="629" y="2064"/>
            <a:chExt cx="4507" cy="2113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29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Local Machine (Client)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SampleServer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remoteObject.sum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(1,2);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125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Remote Machine (Server)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sum(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a,int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return a +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441" y="3107"/>
              <a:ext cx="68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2441" y="3288"/>
              <a:ext cx="684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837" y="2855"/>
              <a:ext cx="3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1,2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928" y="3506"/>
              <a:ext cx="19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6906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Client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00600" y="29860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Stubs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00600" y="4205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34400" y="17668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Server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534400" y="3062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Skeletons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534400" y="42814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00600" y="5500688"/>
            <a:ext cx="54737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Arial" charset="0"/>
              </a:rPr>
              <a:t>Network (Transport Layer)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56250" y="26812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56250" y="39703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556250" y="5195888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9290050" y="27574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9366250" y="40528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366250" y="52720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5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RMI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makes RMI (Remote Method Invocation) </a:t>
            </a:r>
            <a:r>
              <a:rPr lang="en-US" i="1" dirty="0"/>
              <a:t>fairly</a:t>
            </a:r>
            <a:r>
              <a:rPr lang="en-US" dirty="0"/>
              <a:t> easy </a:t>
            </a:r>
          </a:p>
          <a:p>
            <a:r>
              <a:rPr lang="en-US" dirty="0"/>
              <a:t>RMI is purely Java-specific</a:t>
            </a:r>
          </a:p>
          <a:p>
            <a:pPr lvl="1"/>
            <a:r>
              <a:rPr lang="en-US" dirty="0"/>
              <a:t>Java to Java communications only</a:t>
            </a:r>
          </a:p>
          <a:p>
            <a:r>
              <a:rPr lang="en-US" dirty="0" smtClean="0"/>
              <a:t>To </a:t>
            </a:r>
            <a:r>
              <a:rPr lang="en-US" dirty="0"/>
              <a:t>send a message to a remote “server object,”</a:t>
            </a:r>
          </a:p>
          <a:p>
            <a:pPr lvl="1"/>
            <a:r>
              <a:rPr lang="en-US" dirty="0"/>
              <a:t>The “client object” has to </a:t>
            </a:r>
            <a:r>
              <a:rPr lang="en-US" i="1" dirty="0"/>
              <a:t>find</a:t>
            </a:r>
            <a:r>
              <a:rPr lang="en-US" dirty="0"/>
              <a:t> the object</a:t>
            </a:r>
          </a:p>
          <a:p>
            <a:pPr lvl="2"/>
            <a:r>
              <a:rPr lang="en-US" dirty="0"/>
              <a:t>Do this by looking it up in a </a:t>
            </a:r>
            <a:r>
              <a:rPr lang="en-US" dirty="0">
                <a:solidFill>
                  <a:srgbClr val="FF0000"/>
                </a:solidFill>
              </a:rPr>
              <a:t>registry</a:t>
            </a:r>
          </a:p>
          <a:p>
            <a:pPr lvl="1"/>
            <a:r>
              <a:rPr lang="en-US" dirty="0"/>
              <a:t>The client object then has to </a:t>
            </a:r>
            <a:r>
              <a:rPr lang="en-US" dirty="0">
                <a:solidFill>
                  <a:srgbClr val="FF0000"/>
                </a:solidFill>
              </a:rPr>
              <a:t>marshal</a:t>
            </a:r>
            <a:r>
              <a:rPr lang="en-US" dirty="0"/>
              <a:t> the parameters (prepare them for transmission)</a:t>
            </a:r>
          </a:p>
          <a:p>
            <a:pPr lvl="2"/>
            <a:r>
              <a:rPr lang="en-US" dirty="0"/>
              <a:t>Java requires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parameters</a:t>
            </a:r>
          </a:p>
          <a:p>
            <a:pPr lvl="2"/>
            <a:r>
              <a:rPr lang="en-US" dirty="0"/>
              <a:t>The server object has to </a:t>
            </a:r>
            <a:r>
              <a:rPr lang="en-US" dirty="0" err="1">
                <a:solidFill>
                  <a:srgbClr val="FF0000"/>
                </a:solidFill>
              </a:rPr>
              <a:t>unmarshal</a:t>
            </a:r>
            <a:r>
              <a:rPr lang="en-US" dirty="0"/>
              <a:t> its parameters, do its computation, and marshal its response</a:t>
            </a:r>
          </a:p>
          <a:p>
            <a:pPr lvl="1"/>
            <a:r>
              <a:rPr lang="en-US" dirty="0"/>
              <a:t>The client object has to </a:t>
            </a:r>
            <a:r>
              <a:rPr lang="en-US" dirty="0" err="1"/>
              <a:t>unmarshal</a:t>
            </a:r>
            <a:r>
              <a:rPr lang="en-US" dirty="0"/>
              <a:t> the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Remote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A</a:t>
            </a:r>
            <a:r>
              <a:rPr lang="en-US" sz="2400" dirty="0" smtClean="0"/>
              <a:t>n </a:t>
            </a:r>
            <a:r>
              <a:rPr lang="en-US" sz="2400" dirty="0"/>
              <a:t>object on another computer</a:t>
            </a:r>
          </a:p>
          <a:p>
            <a:r>
              <a:rPr lang="en-US" sz="2400" dirty="0" smtClean="0"/>
              <a:t>Client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making the request </a:t>
            </a:r>
            <a:r>
              <a:rPr lang="en-US" sz="2400" dirty="0" smtClean="0"/>
              <a:t>(</a:t>
            </a:r>
            <a:r>
              <a:rPr lang="en-US" sz="2400" dirty="0"/>
              <a:t>sending a message to the other </a:t>
            </a:r>
            <a:r>
              <a:rPr lang="en-US" sz="2400" dirty="0" smtClean="0"/>
              <a:t>object by a method call)</a:t>
            </a:r>
            <a:endParaRPr lang="en-US" sz="2400" dirty="0"/>
          </a:p>
          <a:p>
            <a:r>
              <a:rPr lang="en-US" sz="2400" dirty="0" smtClean="0"/>
              <a:t>Server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receiving the request</a:t>
            </a:r>
          </a:p>
          <a:p>
            <a:r>
              <a:rPr lang="en-US" sz="2400" dirty="0"/>
              <a:t>As usual, “client” and “server” can easily trade roles (each can make requests of the other)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sz="2400" dirty="0"/>
              <a:t> is a special server that looks up objects by </a:t>
            </a:r>
            <a:r>
              <a:rPr lang="en-US" sz="2400" dirty="0" smtClean="0"/>
              <a:t>name (which are unique)</a:t>
            </a:r>
            <a:endParaRPr lang="en-US" sz="2400" dirty="0"/>
          </a:p>
          <a:p>
            <a:pPr lvl="1"/>
            <a:r>
              <a:rPr lang="en-US" sz="2000" dirty="0"/>
              <a:t>Hopefully, the name is unique!</a:t>
            </a:r>
          </a:p>
          <a:p>
            <a:r>
              <a:rPr lang="en-US" sz="2400" dirty="0" err="1">
                <a:latin typeface="Trebuchet MS" pitchFamily="34" charset="0"/>
              </a:rPr>
              <a:t>rmic</a:t>
            </a:r>
            <a:r>
              <a:rPr lang="en-US" sz="2400" dirty="0"/>
              <a:t> is a special compiler for creating stub (client) and skeleton (server) </a:t>
            </a:r>
            <a:r>
              <a:rPr lang="en-US" sz="2400" dirty="0" smtClean="0"/>
              <a:t>classes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 user interface</a:t>
            </a:r>
          </a:p>
          <a:p>
            <a:r>
              <a:rPr lang="en-US" dirty="0"/>
              <a:t>Server - data source</a:t>
            </a:r>
          </a:p>
          <a:p>
            <a:r>
              <a:rPr lang="en-US" dirty="0"/>
              <a:t>Stubs </a:t>
            </a:r>
          </a:p>
          <a:p>
            <a:pPr lvl="1"/>
            <a:r>
              <a:rPr lang="en-US" dirty="0"/>
              <a:t>marshals argument data (serialization)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results data (deserialization)</a:t>
            </a:r>
          </a:p>
          <a:p>
            <a:r>
              <a:rPr lang="en-US" dirty="0"/>
              <a:t>Skeletons (not </a:t>
            </a:r>
            <a:r>
              <a:rPr lang="en-US" dirty="0" err="1"/>
              <a:t>reqd</a:t>
            </a:r>
            <a:r>
              <a:rPr lang="en-US" dirty="0"/>
              <a:t> w/Java 2)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argument data</a:t>
            </a:r>
          </a:p>
          <a:p>
            <a:pPr lvl="1"/>
            <a:r>
              <a:rPr lang="en-US" dirty="0"/>
              <a:t>marshals results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RMI, you need to be running </a:t>
            </a:r>
            <a:r>
              <a:rPr lang="en-US" i="1" dirty="0"/>
              <a:t>three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Client</a:t>
            </a:r>
          </a:p>
          <a:p>
            <a:pPr lvl="1"/>
            <a:r>
              <a:rPr lang="en-US" dirty="0"/>
              <a:t>The Server</a:t>
            </a:r>
          </a:p>
          <a:p>
            <a:pPr lvl="1"/>
            <a:r>
              <a:rPr lang="en-US" dirty="0"/>
              <a:t>The Object Registry,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dirty="0"/>
              <a:t>, which is like a DNS service for 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365" y="191729"/>
            <a:ext cx="8251924" cy="579301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server must first bind its name to the registry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client lookup the server name in the registry to establish remote references.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Stub serializing the parameters to skeleton, the skeleton invoking the remote method and serializing the result back to the stub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27663" y="6356350"/>
            <a:ext cx="1530927" cy="365125"/>
          </a:xfrm>
        </p:spPr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96097" y="2923082"/>
            <a:ext cx="3669821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41813" y="2923082"/>
            <a:ext cx="3969395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704781" y="3757032"/>
            <a:ext cx="1529876" cy="40105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14065" y="5510105"/>
            <a:ext cx="1731362" cy="20052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047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Client</a:t>
            </a:r>
            <a:endParaRPr lang="en-IN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4440479" y="5352237"/>
            <a:ext cx="1693889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Stub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881510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Server</a:t>
            </a:r>
            <a:endParaRPr lang="en-IN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8617488" y="5352237"/>
            <a:ext cx="2089132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Skeleton</a:t>
            </a:r>
            <a:endParaRPr lang="en-IN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96099" y="6313357"/>
            <a:ext cx="3582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Local Computer</a:t>
            </a:r>
            <a:endParaRPr lang="en-IN" sz="2800" dirty="0"/>
          </a:p>
        </p:txBody>
      </p:sp>
      <p:sp>
        <p:nvSpPr>
          <p:cNvPr id="25" name="Rectangle 24"/>
          <p:cNvSpPr/>
          <p:nvPr/>
        </p:nvSpPr>
        <p:spPr>
          <a:xfrm>
            <a:off x="7741813" y="6313357"/>
            <a:ext cx="4098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Remote Computer</a:t>
            </a:r>
            <a:endParaRPr lang="en-IN" sz="2800" dirty="0"/>
          </a:p>
        </p:txBody>
      </p:sp>
      <p:sp>
        <p:nvSpPr>
          <p:cNvPr id="28" name="Rectangle 27"/>
          <p:cNvSpPr/>
          <p:nvPr/>
        </p:nvSpPr>
        <p:spPr>
          <a:xfrm>
            <a:off x="8815110" y="3012147"/>
            <a:ext cx="1693888" cy="689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Registry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8284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2272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3292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27280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8" idx="1"/>
          </p:cNvCxnSpPr>
          <p:nvPr/>
        </p:nvCxnSpPr>
        <p:spPr>
          <a:xfrm flipV="1">
            <a:off x="6134368" y="3356921"/>
            <a:ext cx="2680742" cy="100346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2" idx="3"/>
            <a:endCxn id="28" idx="3"/>
          </p:cNvCxnSpPr>
          <p:nvPr/>
        </p:nvCxnSpPr>
        <p:spPr>
          <a:xfrm flipV="1">
            <a:off x="10508998" y="3356921"/>
            <a:ext cx="12700" cy="1003467"/>
          </a:xfrm>
          <a:prstGeom prst="curvedConnector3">
            <a:avLst>
              <a:gd name="adj1" fmla="val 180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4368" y="554736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34368" y="588264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82849" y="3425683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lookup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89160" y="3656515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bind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3872" y="5028699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37996" y="5924149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0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smtClean="0"/>
              <a:t>mechanism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52461" cy="5120640"/>
          </a:xfrm>
        </p:spPr>
        <p:txBody>
          <a:bodyPr/>
          <a:lstStyle/>
          <a:p>
            <a:pPr algn="just"/>
            <a:r>
              <a:rPr lang="en-US" dirty="0"/>
              <a:t>A client invokes a remote method, the call is first forwarded to skeleton.</a:t>
            </a:r>
          </a:p>
          <a:p>
            <a:pPr algn="just"/>
            <a:r>
              <a:rPr lang="en-US" dirty="0"/>
              <a:t>The stub is responsible for sending the remote call over to the server-side skeleton</a:t>
            </a:r>
          </a:p>
          <a:p>
            <a:pPr algn="just"/>
            <a:r>
              <a:rPr lang="en-US" dirty="0"/>
              <a:t>The stub opening a socket to the remote server, marshaling the object parameters and forwarding the data stream to the skeleton.</a:t>
            </a:r>
          </a:p>
          <a:p>
            <a:pPr algn="just"/>
            <a:r>
              <a:rPr lang="en-US" dirty="0"/>
              <a:t>A skeleton contains a method that receives the remote calls, </a:t>
            </a:r>
            <a:r>
              <a:rPr lang="en-US" dirty="0" err="1"/>
              <a:t>unmarshals</a:t>
            </a:r>
            <a:r>
              <a:rPr lang="en-US" dirty="0"/>
              <a:t> the parameters, and invokes the actual remote object implementation.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123" y="864108"/>
            <a:ext cx="8347587" cy="5120640"/>
          </a:xfrm>
        </p:spPr>
        <p:txBody>
          <a:bodyPr>
            <a:noAutofit/>
          </a:bodyPr>
          <a:lstStyle/>
          <a:p>
            <a:r>
              <a:rPr lang="en-US" sz="3200" dirty="0"/>
              <a:t>Define the remote </a:t>
            </a:r>
            <a:r>
              <a:rPr lang="en-US" sz="3200" dirty="0" smtClean="0"/>
              <a:t>Interface </a:t>
            </a:r>
            <a:r>
              <a:rPr lang="en-US" sz="3200" dirty="0"/>
              <a:t>to the server</a:t>
            </a:r>
          </a:p>
          <a:p>
            <a:r>
              <a:rPr lang="en-US" sz="3200" dirty="0"/>
              <a:t>Create the </a:t>
            </a:r>
            <a:r>
              <a:rPr lang="en-US" sz="3200" dirty="0" smtClean="0"/>
              <a:t>Server (the </a:t>
            </a:r>
            <a:r>
              <a:rPr lang="en-US" sz="3200" dirty="0"/>
              <a:t>remote </a:t>
            </a:r>
            <a:r>
              <a:rPr lang="en-US" sz="3200" dirty="0" smtClean="0"/>
              <a:t>object) </a:t>
            </a:r>
            <a:r>
              <a:rPr lang="en-US" sz="3200" dirty="0"/>
              <a:t>by implementing the remote interface.</a:t>
            </a:r>
          </a:p>
          <a:p>
            <a:r>
              <a:rPr lang="en-US" sz="3200" dirty="0"/>
              <a:t>Create the Client</a:t>
            </a:r>
          </a:p>
          <a:p>
            <a:r>
              <a:rPr lang="en-US" sz="3200" dirty="0"/>
              <a:t>Compile the source files </a:t>
            </a:r>
            <a:r>
              <a:rPr lang="en-US" sz="3200" dirty="0" smtClean="0"/>
              <a:t>(</a:t>
            </a:r>
            <a:r>
              <a:rPr lang="en-US" sz="3200" dirty="0" err="1"/>
              <a:t>javac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800" dirty="0" smtClean="0"/>
              <a:t>Interface, Server, Client</a:t>
            </a:r>
            <a:endParaRPr lang="en-US" sz="2800" dirty="0"/>
          </a:p>
          <a:p>
            <a:r>
              <a:rPr lang="en-US" sz="3200" dirty="0"/>
              <a:t>Generate client </a:t>
            </a:r>
            <a:r>
              <a:rPr lang="en-US" sz="3200" dirty="0" smtClean="0"/>
              <a:t>Stubs </a:t>
            </a:r>
            <a:r>
              <a:rPr lang="en-US" sz="3200" dirty="0"/>
              <a:t>and server </a:t>
            </a:r>
            <a:r>
              <a:rPr lang="en-US" sz="3200" dirty="0" smtClean="0"/>
              <a:t>Skeletons </a:t>
            </a:r>
            <a:r>
              <a:rPr lang="en-US" sz="3200" dirty="0"/>
              <a:t>(</a:t>
            </a:r>
            <a:r>
              <a:rPr lang="en-US" sz="3200" dirty="0" err="1"/>
              <a:t>rmic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Start the RMI </a:t>
            </a:r>
            <a:r>
              <a:rPr lang="en-US" sz="3200" dirty="0" smtClean="0"/>
              <a:t>registry</a:t>
            </a:r>
          </a:p>
          <a:p>
            <a:r>
              <a:rPr lang="en-US" sz="3200" dirty="0"/>
              <a:t>Start the remote server </a:t>
            </a:r>
            <a:r>
              <a:rPr lang="en-US" sz="3200" dirty="0" smtClean="0"/>
              <a:t>objects</a:t>
            </a:r>
          </a:p>
          <a:p>
            <a:r>
              <a:rPr lang="en-US" sz="3200" dirty="0"/>
              <a:t>Run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2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278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Interfaces define behavior</a:t>
            </a:r>
          </a:p>
          <a:p>
            <a:r>
              <a:rPr lang="en-US" sz="2400" dirty="0"/>
              <a:t>Classes define implementation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So,</a:t>
            </a:r>
            <a:endParaRPr lang="en-US" sz="2400" dirty="0"/>
          </a:p>
          <a:p>
            <a:pPr lvl="1"/>
            <a:r>
              <a:rPr lang="en-US" sz="2000" dirty="0"/>
              <a:t>In order to use a remote object, the client must know its behavior (interface), but does not need to know its implementation (class)</a:t>
            </a:r>
          </a:p>
          <a:p>
            <a:pPr lvl="1"/>
            <a:r>
              <a:rPr lang="en-US" sz="2000" dirty="0"/>
              <a:t>In order to provide an object, the server must know both its interface (behavior) and its class (implementation)</a:t>
            </a:r>
          </a:p>
          <a:p>
            <a:r>
              <a:rPr lang="en-US" sz="2400" dirty="0" smtClean="0"/>
              <a:t>In short,</a:t>
            </a:r>
            <a:endParaRPr lang="en-US" sz="2400" dirty="0"/>
          </a:p>
          <a:p>
            <a:pPr lvl="1"/>
            <a:r>
              <a:rPr lang="en-US" sz="2000" dirty="0"/>
              <a:t>The interface must be available to both client and server</a:t>
            </a:r>
          </a:p>
          <a:p>
            <a:pPr lvl="1"/>
            <a:r>
              <a:rPr lang="en-US" sz="2000" dirty="0"/>
              <a:t>The class of any transmitted object must be on both client and server</a:t>
            </a:r>
          </a:p>
          <a:p>
            <a:pPr lvl="1"/>
            <a:r>
              <a:rPr lang="en-US" sz="2000" dirty="0"/>
              <a:t>The class whose method is being used should only be on the </a:t>
            </a: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dirty="0"/>
              <a:t> class is one whose instances can be accessed remotely</a:t>
            </a:r>
          </a:p>
          <a:p>
            <a:pPr lvl="1"/>
            <a:r>
              <a:rPr lang="en-US" dirty="0"/>
              <a:t>On the computer where it is defined, instances of this class can be accessed just like any other object</a:t>
            </a:r>
          </a:p>
          <a:p>
            <a:pPr lvl="1"/>
            <a:r>
              <a:rPr lang="en-US" dirty="0"/>
              <a:t>On other computers, the remote object can be accessed via </a:t>
            </a:r>
            <a:r>
              <a:rPr lang="en-US" dirty="0">
                <a:solidFill>
                  <a:schemeClr val="tx2"/>
                </a:solidFill>
              </a:rPr>
              <a:t>object handles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class is one whose instances can be marshaled (turned into a linear sequence of bits)</a:t>
            </a:r>
          </a:p>
          <a:p>
            <a:pPr lvl="1"/>
            <a:r>
              <a:rPr lang="en-US" dirty="0" err="1"/>
              <a:t>Serializable</a:t>
            </a:r>
            <a:r>
              <a:rPr lang="en-US" dirty="0"/>
              <a:t> objects can be transmitted from one computer to another</a:t>
            </a:r>
          </a:p>
          <a:p>
            <a:r>
              <a:rPr lang="en-US" dirty="0"/>
              <a:t>It probably isn’t a good idea for an object to be both remote and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2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</a:t>
            </a:r>
            <a:r>
              <a:rPr lang="en-US" dirty="0" smtClean="0"/>
              <a:t>to serialize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an object is to be serialized:</a:t>
            </a:r>
          </a:p>
          <a:p>
            <a:pPr lvl="1"/>
            <a:r>
              <a:rPr lang="en-US" sz="2800" dirty="0"/>
              <a:t>The class must be declared as </a:t>
            </a: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The class must implement </a:t>
            </a:r>
            <a:r>
              <a:rPr lang="en-US" sz="28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endParaRPr lang="en-US" sz="2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2400" dirty="0"/>
              <a:t>However,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does not declare any methods</a:t>
            </a:r>
          </a:p>
          <a:p>
            <a:pPr lvl="1"/>
            <a:r>
              <a:rPr lang="en-US" sz="2800" dirty="0"/>
              <a:t>The class must have a no-argument constructor</a:t>
            </a:r>
          </a:p>
          <a:p>
            <a:pPr lvl="1"/>
            <a:r>
              <a:rPr lang="en-US" sz="2800" dirty="0"/>
              <a:t>All fields of the class must be </a:t>
            </a:r>
            <a:r>
              <a:rPr lang="en-US" sz="2800" dirty="0" err="1"/>
              <a:t>serializable</a:t>
            </a:r>
            <a:r>
              <a:rPr lang="en-US" sz="2800" dirty="0"/>
              <a:t>: either primitive types or </a:t>
            </a:r>
            <a:r>
              <a:rPr lang="en-US" sz="2800" dirty="0" err="1"/>
              <a:t>Serializable</a:t>
            </a:r>
            <a:r>
              <a:rPr lang="en-US" sz="2800" dirty="0"/>
              <a:t> objects</a:t>
            </a:r>
          </a:p>
          <a:p>
            <a:pPr lvl="2"/>
            <a:r>
              <a:rPr lang="en-US" sz="2400" dirty="0"/>
              <a:t>Exception: Fields marked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transient</a:t>
            </a:r>
            <a:r>
              <a:rPr lang="en-US" sz="2400" dirty="0"/>
              <a:t> will be ignored during serialization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interfaces and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1818" cy="5667321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3200" dirty="0"/>
              <a:t> class has two parts: </a:t>
            </a:r>
          </a:p>
          <a:p>
            <a:pPr lvl="1"/>
            <a:r>
              <a:rPr lang="en-US" sz="2800" dirty="0"/>
              <a:t>The interface (used by both client and server):</a:t>
            </a:r>
          </a:p>
          <a:p>
            <a:pPr lvl="2"/>
            <a:r>
              <a:rPr lang="en-US" sz="2400" dirty="0"/>
              <a:t>Must be public </a:t>
            </a:r>
          </a:p>
          <a:p>
            <a:pPr lvl="2"/>
            <a:r>
              <a:rPr lang="en-US" sz="2400" dirty="0"/>
              <a:t>Must extend the interface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Every method in the interface must declare that it throws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java.rmi.RemoteException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(other exceptions may also be thrown)</a:t>
            </a:r>
          </a:p>
          <a:p>
            <a:pPr lvl="1"/>
            <a:r>
              <a:rPr lang="en-US" sz="2800" dirty="0"/>
              <a:t>The class itself (used only by the server):</a:t>
            </a:r>
          </a:p>
          <a:p>
            <a:pPr lvl="2"/>
            <a:r>
              <a:rPr lang="en-US" sz="2400" dirty="0"/>
              <a:t>Must implement the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interface </a:t>
            </a:r>
          </a:p>
          <a:p>
            <a:pPr lvl="2"/>
            <a:r>
              <a:rPr lang="en-US" sz="2400" dirty="0"/>
              <a:t>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java.rmi.server.UnicastRemoteObject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May have locally accessible methods that are not in its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</a:t>
            </a:r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</a:t>
            </a:r>
            <a:r>
              <a:rPr lang="en-IN" dirty="0" smtClean="0"/>
              <a:t>&amp; </a:t>
            </a:r>
            <a:r>
              <a:rPr lang="en-IN" dirty="0" err="1"/>
              <a:t>Serializable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object lives on another computer (such as the Server)</a:t>
            </a:r>
          </a:p>
          <a:p>
            <a:pPr lvl="1"/>
            <a:r>
              <a:rPr lang="en-US" sz="2000" dirty="0"/>
              <a:t>You can send messages to a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and get responses back from the object</a:t>
            </a:r>
          </a:p>
          <a:p>
            <a:pPr lvl="1"/>
            <a:r>
              <a:rPr lang="en-US" sz="2000" dirty="0"/>
              <a:t>All you need to know about the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is its interface</a:t>
            </a:r>
          </a:p>
          <a:p>
            <a:pPr lvl="1"/>
            <a:r>
              <a:rPr lang="en-US" sz="2000" dirty="0"/>
              <a:t>Remote objects don’t pose much of a security issue</a:t>
            </a:r>
          </a:p>
          <a:p>
            <a:r>
              <a:rPr lang="en-US" sz="2400" dirty="0"/>
              <a:t>You can transmit a </a:t>
            </a:r>
            <a:r>
              <a:rPr lang="en-US" sz="2400" i="1" dirty="0"/>
              <a:t>copy</a:t>
            </a:r>
            <a:r>
              <a:rPr lang="en-US" sz="2400" dirty="0"/>
              <a:t> of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object between computers</a:t>
            </a:r>
          </a:p>
          <a:p>
            <a:pPr lvl="1"/>
            <a:r>
              <a:rPr lang="en-US" sz="2000" dirty="0"/>
              <a:t>The receiving object needs to know how the object is implemented; it needs the class as well as the interface</a:t>
            </a:r>
          </a:p>
          <a:p>
            <a:pPr lvl="1"/>
            <a:r>
              <a:rPr lang="en-US" sz="2000" dirty="0"/>
              <a:t>There is a way to transmit the class definition</a:t>
            </a:r>
          </a:p>
          <a:p>
            <a:pPr lvl="1"/>
            <a:r>
              <a:rPr lang="en-US" sz="2000" dirty="0"/>
              <a:t>Accepting classes </a:t>
            </a:r>
            <a:r>
              <a:rPr lang="en-US" sz="2000" i="1" dirty="0"/>
              <a:t>does</a:t>
            </a:r>
            <a:r>
              <a:rPr lang="en-US" sz="2000" dirty="0"/>
              <a:t> pose a security </a:t>
            </a:r>
            <a:r>
              <a:rPr lang="en-US" sz="2000" dirty="0" smtClean="0"/>
              <a:t>issue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45361" cy="5120640"/>
          </a:xfrm>
        </p:spPr>
        <p:txBody>
          <a:bodyPr>
            <a:normAutofit/>
          </a:bodyPr>
          <a:lstStyle/>
          <a:p>
            <a:r>
              <a:rPr lang="en-US" sz="2400" dirty="0"/>
              <a:t>The class that defines the server object 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This makes a connection with exactly one other computer</a:t>
            </a:r>
          </a:p>
          <a:p>
            <a:pPr lvl="1"/>
            <a:r>
              <a:rPr lang="en-US" sz="2000" dirty="0"/>
              <a:t>If you must extend some other class, you can use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exportObject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()</a:t>
            </a:r>
            <a:r>
              <a:rPr lang="en-US" sz="2000" dirty="0"/>
              <a:t> instead</a:t>
            </a:r>
          </a:p>
          <a:p>
            <a:pPr lvl="1"/>
            <a:r>
              <a:rPr lang="en-US" sz="2000" dirty="0"/>
              <a:t>Sun does </a:t>
            </a:r>
            <a:r>
              <a:rPr lang="en-US" sz="2000" i="1" dirty="0"/>
              <a:t>not</a:t>
            </a:r>
            <a:r>
              <a:rPr lang="en-US" sz="2000" dirty="0"/>
              <a:t> provide a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MulticastRemoteObject</a:t>
            </a:r>
            <a:r>
              <a:rPr lang="en-US" sz="2000" dirty="0"/>
              <a:t> class</a:t>
            </a:r>
          </a:p>
          <a:p>
            <a:r>
              <a:rPr lang="en-US" sz="2400" dirty="0"/>
              <a:t>The server class needs to register its server object: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String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 = "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rmi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://"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host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":" +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port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 err="1">
                <a:solidFill>
                  <a:schemeClr val="hlink"/>
                </a:solidFill>
              </a:rPr>
              <a:t>objectName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;</a:t>
            </a:r>
            <a:endParaRPr lang="en-US" sz="1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1800" dirty="0"/>
              <a:t>The default port is 1099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Naming.rebind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, </a:t>
            </a:r>
            <a:r>
              <a:rPr lang="en-US" sz="2000" b="1" i="1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);</a:t>
            </a:r>
          </a:p>
          <a:p>
            <a:r>
              <a:rPr lang="en-US" sz="2400" dirty="0"/>
              <a:t>Every remotely available method must throw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RemoteException</a:t>
            </a:r>
            <a:r>
              <a:rPr lang="en-US" sz="2400" dirty="0"/>
              <a:t> (because connections can fail)</a:t>
            </a:r>
          </a:p>
          <a:p>
            <a:r>
              <a:rPr lang="en-US" sz="2400" dirty="0"/>
              <a:t>Every remotely available method should be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synchronized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extends Remote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 String say() throws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377371"/>
            <a:ext cx="8766629" cy="619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java.rmi.server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class Hello extends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UnicastRemoteObject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private String message;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Strings are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Hello (String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	message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String say()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return message;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hello world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864107"/>
            <a:ext cx="8766629" cy="5478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Naming.rebind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Hello("Hello, world!"));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is ready.");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failed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:"+e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hello </a:t>
            </a:r>
            <a:r>
              <a:rPr lang="en-US" dirty="0"/>
              <a:t>world client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5" y="159657"/>
            <a:ext cx="8490856" cy="64298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try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Naming.lookup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hello.say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catch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 e)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("Exception: "+e);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7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Interface to the server</a:t>
            </a:r>
          </a:p>
          <a:p>
            <a:r>
              <a:rPr lang="en-US" dirty="0"/>
              <a:t>Create the Server</a:t>
            </a:r>
          </a:p>
          <a:p>
            <a:r>
              <a:rPr lang="en-US" dirty="0"/>
              <a:t>Create the Client</a:t>
            </a:r>
          </a:p>
          <a:p>
            <a:r>
              <a:rPr lang="en-US" dirty="0"/>
              <a:t>Compile the Interface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Server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Client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Generate Stubs and Skeletons (</a:t>
            </a:r>
            <a:r>
              <a:rPr lang="en-US" dirty="0" err="1"/>
              <a:t>rmic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7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rmic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that implements the remote object should be compiled as usual</a:t>
            </a:r>
          </a:p>
          <a:p>
            <a:r>
              <a:rPr lang="en-US" dirty="0"/>
              <a:t>Then, it should be compiled with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 Hello</a:t>
            </a:r>
          </a:p>
          <a:p>
            <a:r>
              <a:rPr lang="en-US" dirty="0"/>
              <a:t>This will generate files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Hello_Stub.class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Hello_Skel.class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dirty="0"/>
              <a:t>These classes do the actual communication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0000"/>
                </a:solidFill>
              </a:rPr>
              <a:t>Stub</a:t>
            </a:r>
            <a:r>
              <a:rPr lang="en-US" dirty="0"/>
              <a:t>” class must be </a:t>
            </a:r>
            <a:r>
              <a:rPr lang="en-US" i="1" dirty="0"/>
              <a:t>copied</a:t>
            </a:r>
            <a:r>
              <a:rPr lang="en-US" dirty="0"/>
              <a:t> to the client area</a:t>
            </a:r>
          </a:p>
          <a:p>
            <a:pPr lvl="1"/>
            <a:r>
              <a:rPr lang="en-US" dirty="0"/>
              <a:t>The “</a:t>
            </a:r>
            <a:r>
              <a:rPr lang="en-US" dirty="0" err="1">
                <a:solidFill>
                  <a:srgbClr val="FF0000"/>
                </a:solidFill>
              </a:rPr>
              <a:t>Skel</a:t>
            </a:r>
            <a:r>
              <a:rPr lang="en-US" dirty="0"/>
              <a:t>” was needed in SDK 1.1 but is no longer </a:t>
            </a: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16332" cy="5275436"/>
          </a:xfrm>
        </p:spPr>
        <p:txBody>
          <a:bodyPr/>
          <a:lstStyle/>
          <a:p>
            <a:pPr marL="533400" indent="-533400"/>
            <a:r>
              <a:rPr lang="en-US" dirty="0" smtClean="0"/>
              <a:t>Run following command in three </a:t>
            </a:r>
            <a:r>
              <a:rPr lang="en-US" dirty="0"/>
              <a:t>different terminal windows:</a:t>
            </a: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registry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server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HelloServer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client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HelloClient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Char char="§"/>
            </a:pPr>
            <a:r>
              <a:rPr lang="en-US" dirty="0"/>
              <a:t>If all goes well, </a:t>
            </a:r>
            <a:r>
              <a:rPr lang="en-US" dirty="0" smtClean="0"/>
              <a:t>it should o/p as the following message:</a:t>
            </a:r>
          </a:p>
          <a:p>
            <a:pPr marL="1036320" lvl="1" indent="-533400">
              <a:buFont typeface="Wingdings" pitchFamily="2" charset="2"/>
              <a:buChar char="§"/>
            </a:pPr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”</a:t>
            </a: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Server for calculating Sum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5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</a:t>
            </a:r>
            <a:r>
              <a:rPr lang="en-US" dirty="0">
                <a:solidFill>
                  <a:schemeClr val="tx1"/>
                </a:solidFill>
              </a:rPr>
              <a:t>Defining the Remote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/* SampleServer.java */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interface </a:t>
            </a:r>
            <a:r>
              <a:rPr lang="en-US" sz="2400" dirty="0" err="1" smtClean="0">
                <a:latin typeface="Courier New" pitchFamily="49" charset="0"/>
              </a:rPr>
              <a:t>SumServer</a:t>
            </a:r>
            <a:r>
              <a:rPr lang="en-US" sz="2400" dirty="0" smtClean="0">
                <a:latin typeface="Courier New" pitchFamily="49" charset="0"/>
              </a:rPr>
              <a:t> extends Remote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 public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a,int</a:t>
            </a:r>
            <a:r>
              <a:rPr lang="en-US" sz="2400" dirty="0">
                <a:latin typeface="Courier New" pitchFamily="49" charset="0"/>
              </a:rPr>
              <a:t> b)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throws 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66627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java.rmi.server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java.rmi.registry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public class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extends </a:t>
            </a:r>
            <a:r>
              <a:rPr lang="en-US" sz="2200" dirty="0" err="1" smtClean="0">
                <a:latin typeface="Courier New" pitchFamily="49" charset="0"/>
              </a:rPr>
              <a:t>UnicastRemoteObject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>
                <a:latin typeface="Courier New" pitchFamily="49" charset="0"/>
              </a:rPr>
              <a:t>SampleServer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 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super</a:t>
            </a:r>
            <a:r>
              <a:rPr lang="en-US" sz="2200" dirty="0" smtClean="0">
                <a:latin typeface="Courier New" pitchFamily="49" charset="0"/>
              </a:rPr>
              <a:t>();			}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//Implement the remote </a:t>
            </a:r>
            <a:r>
              <a:rPr lang="en-US" sz="2200" dirty="0" smtClean="0">
                <a:latin typeface="Courier New" pitchFamily="49" charset="0"/>
              </a:rPr>
              <a:t>methods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sum(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a,int</a:t>
            </a:r>
            <a:r>
              <a:rPr lang="en-US" sz="2200" dirty="0">
                <a:latin typeface="Courier New" pitchFamily="49" charset="0"/>
              </a:rPr>
              <a:t> b) </a:t>
            </a:r>
            <a:r>
              <a:rPr lang="en-US" sz="2200" dirty="0" smtClean="0">
                <a:latin typeface="Courier New" pitchFamily="49" charset="0"/>
              </a:rPr>
              <a:t>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return a + b</a:t>
            </a:r>
            <a:r>
              <a:rPr lang="en-US" sz="2200" dirty="0" smtClean="0">
                <a:latin typeface="Courier New" pitchFamily="49" charset="0"/>
              </a:rPr>
              <a:t>;		}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>
                <a:latin typeface="Courier New" pitchFamily="49" charset="0"/>
              </a:rPr>
              <a:t>static void main(String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 smtClean="0">
                <a:latin typeface="Courier New" pitchFamily="49" charset="0"/>
              </a:rPr>
              <a:t>[])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try  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 //set the security </a:t>
            </a:r>
            <a:r>
              <a:rPr lang="en-US" sz="2200" dirty="0" smtClean="0">
                <a:latin typeface="Courier New" pitchFamily="49" charset="0"/>
              </a:rPr>
              <a:t>manager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System.setSecurityManager</a:t>
            </a:r>
            <a:r>
              <a:rPr lang="en-US" sz="2200" dirty="0">
                <a:latin typeface="Courier New" pitchFamily="49" charset="0"/>
              </a:rPr>
              <a:t>(new </a:t>
            </a:r>
            <a:r>
              <a:rPr lang="en-US" sz="2200" dirty="0" err="1">
                <a:latin typeface="Courier New" pitchFamily="49" charset="0"/>
              </a:rPr>
              <a:t>RMISecurityManager</a:t>
            </a:r>
            <a:r>
              <a:rPr lang="en-US" sz="2200" dirty="0">
                <a:latin typeface="Courier New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//create a local instance of the object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Server = new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//put the local instance in the registry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Naming.rebind</a:t>
            </a:r>
            <a:r>
              <a:rPr lang="en-US" sz="2200" dirty="0">
                <a:latin typeface="Courier New" pitchFamily="49" charset="0"/>
              </a:rPr>
              <a:t>("SAMPLE-SERVER" , Server);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("Server waiting.....");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java.net.MalformedURLException</a:t>
            </a:r>
            <a:r>
              <a:rPr lang="en-US" sz="2200" dirty="0">
                <a:latin typeface="Courier New" pitchFamily="49" charset="0"/>
              </a:rPr>
              <a:t> me</a:t>
            </a:r>
            <a:r>
              <a:rPr lang="en-US" sz="2200" dirty="0" smtClean="0">
                <a:latin typeface="Courier New" pitchFamily="49" charset="0"/>
              </a:rPr>
              <a:t>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("Malformed URL: </a:t>
            </a:r>
            <a:r>
              <a:rPr lang="en-US" sz="2200" dirty="0" smtClean="0">
                <a:latin typeface="Courier New" pitchFamily="49" charset="0"/>
              </a:rPr>
              <a:t>"+ </a:t>
            </a:r>
            <a:r>
              <a:rPr lang="en-US" sz="2200" dirty="0" err="1" smtClean="0">
                <a:latin typeface="Courier New" pitchFamily="49" charset="0"/>
              </a:rPr>
              <a:t>me.toString</a:t>
            </a:r>
            <a:r>
              <a:rPr lang="en-US" sz="2200" dirty="0">
                <a:latin typeface="Courier New" pitchFamily="49" charset="0"/>
              </a:rPr>
              <a:t>());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r>
              <a:rPr lang="en-US" sz="2200" dirty="0">
                <a:latin typeface="Courier New" pitchFamily="49" charset="0"/>
              </a:rPr>
              <a:t> re)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("Remote exception: </a:t>
            </a:r>
            <a:r>
              <a:rPr lang="en-US" sz="2200" dirty="0" smtClean="0">
                <a:latin typeface="Courier New" pitchFamily="49" charset="0"/>
              </a:rPr>
              <a:t>“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</a:rPr>
              <a:t>				+ </a:t>
            </a:r>
            <a:r>
              <a:rPr lang="en-US" sz="2200" dirty="0" err="1" smtClean="0">
                <a:latin typeface="Courier New" pitchFamily="49" charset="0"/>
              </a:rPr>
              <a:t>re.toString</a:t>
            </a:r>
            <a:r>
              <a:rPr lang="en-US" sz="2200" dirty="0">
                <a:latin typeface="Courier New" pitchFamily="49" charset="0"/>
              </a:rPr>
              <a:t>());  </a:t>
            </a:r>
            <a:r>
              <a:rPr lang="en-U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8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java.rmi.server</a:t>
            </a:r>
            <a:r>
              <a:rPr lang="en-US" sz="24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import java.net.*;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</a:rPr>
              <a:t>SampleClient</a:t>
            </a:r>
            <a:r>
              <a:rPr lang="en-US" sz="24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</a:rPr>
              <a:t>static void main(String[]  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// </a:t>
            </a:r>
            <a:r>
              <a:rPr lang="en-US" sz="2400" dirty="0">
                <a:latin typeface="Courier New" pitchFamily="49" charset="0"/>
              </a:rPr>
              <a:t>set the security manager for the client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System.setSecurityManager</a:t>
            </a:r>
            <a:r>
              <a:rPr lang="en-US" sz="2400" dirty="0" smtClean="0">
                <a:latin typeface="Courier New" pitchFamily="49" charset="0"/>
              </a:rPr>
              <a:t>(new </a:t>
            </a:r>
            <a:r>
              <a:rPr lang="en-US" sz="2400" dirty="0" err="1">
                <a:latin typeface="Courier New" pitchFamily="49" charset="0"/>
              </a:rPr>
              <a:t>RMISecurityManager</a:t>
            </a:r>
            <a:r>
              <a:rPr lang="en-US" sz="2400" dirty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//</a:t>
            </a:r>
            <a:r>
              <a:rPr lang="en-US" sz="2400" dirty="0">
                <a:latin typeface="Courier New" pitchFamily="49" charset="0"/>
              </a:rPr>
              <a:t>get the remote object from the registry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try 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("Security Manager loaded");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String </a:t>
            </a:r>
            <a:r>
              <a:rPr lang="en-US" sz="2400" dirty="0" err="1">
                <a:latin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</a:rPr>
              <a:t> = "//</a:t>
            </a:r>
            <a:r>
              <a:rPr lang="en-US" sz="2400" dirty="0" err="1">
                <a:latin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</a:rPr>
              <a:t>/SAMPLE-SERVER";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SampleServer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remoteObject</a:t>
            </a:r>
            <a:r>
              <a:rPr lang="en-US" sz="2400" dirty="0">
                <a:latin typeface="Courier New" pitchFamily="49" charset="0"/>
              </a:rPr>
              <a:t> =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	(</a:t>
            </a:r>
            <a:r>
              <a:rPr lang="en-US" sz="2400" b="1" dirty="0" err="1">
                <a:latin typeface="Courier New" pitchFamily="49" charset="0"/>
              </a:rPr>
              <a:t>SampleServer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 err="1">
                <a:latin typeface="Courier New" pitchFamily="49" charset="0"/>
              </a:rPr>
              <a:t>Naming.lookup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url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("Got remote object");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("1 </a:t>
            </a:r>
            <a:r>
              <a:rPr lang="en-US" sz="2400" dirty="0">
                <a:latin typeface="Courier New" pitchFamily="49" charset="0"/>
              </a:rPr>
              <a:t>+ 2 = </a:t>
            </a:r>
            <a:r>
              <a:rPr lang="en-US" sz="2400" dirty="0" smtClean="0">
                <a:latin typeface="Courier New" pitchFamily="49" charset="0"/>
              </a:rPr>
              <a:t>"+</a:t>
            </a:r>
            <a:r>
              <a:rPr lang="en-US" sz="2400" b="1" dirty="0" err="1" smtClean="0">
                <a:latin typeface="Courier New" pitchFamily="49" charset="0"/>
              </a:rPr>
              <a:t>remoteObject.sum</a:t>
            </a:r>
            <a:r>
              <a:rPr lang="en-US" sz="2400" b="1" dirty="0" smtClean="0">
                <a:latin typeface="Courier New" pitchFamily="49" charset="0"/>
              </a:rPr>
              <a:t>(1,2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("Lookup Error: "+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MalformedURLException</a:t>
            </a:r>
            <a:r>
              <a:rPr lang="en-US" sz="2400" dirty="0" smtClean="0">
                <a:latin typeface="Courier New" pitchFamily="49" charset="0"/>
              </a:rPr>
              <a:t> 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("Malformed URL: </a:t>
            </a:r>
            <a:r>
              <a:rPr lang="en-US" sz="2000" dirty="0" smtClean="0">
                <a:latin typeface="Courier New" pitchFamily="49" charset="0"/>
              </a:rPr>
              <a:t>"+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>
                <a:latin typeface="Courier New" pitchFamily="49" charset="0"/>
              </a:rPr>
              <a:t>());  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NotBoundException</a:t>
            </a:r>
            <a:r>
              <a:rPr lang="en-US" sz="2400" dirty="0" smtClean="0">
                <a:latin typeface="Courier New" pitchFamily="49" charset="0"/>
              </a:rPr>
              <a:t> e) 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</a:rPr>
              <a:t>NotBound</a:t>
            </a:r>
            <a:r>
              <a:rPr lang="en-US" sz="2000" dirty="0">
                <a:latin typeface="Courier New" pitchFamily="49" charset="0"/>
              </a:rPr>
              <a:t>: " </a:t>
            </a:r>
            <a:r>
              <a:rPr lang="en-US" sz="2000" dirty="0" smtClean="0">
                <a:latin typeface="Courier New" pitchFamily="49" charset="0"/>
              </a:rPr>
              <a:t>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7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4 &amp; 5: </a:t>
            </a:r>
            <a:r>
              <a:rPr lang="en-US" dirty="0">
                <a:solidFill>
                  <a:schemeClr val="tx1"/>
                </a:solidFill>
              </a:rPr>
              <a:t>Compile the Java source files &amp;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the client stubs and server skeletons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set CLASSPATH</a:t>
            </a:r>
            <a:r>
              <a:rPr lang="en-US" sz="2400" dirty="0" smtClean="0">
                <a:latin typeface="Courier New" pitchFamily="49" charset="0"/>
              </a:rPr>
              <a:t>="."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C:\rmi&gt;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SampleServer.java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SampleServerImpl.java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rmic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 </a:t>
            </a:r>
            <a:r>
              <a:rPr lang="en-US" sz="2400" dirty="0" err="1" smtClean="0">
                <a:latin typeface="Courier New" pitchFamily="49" charset="0"/>
              </a:rPr>
              <a:t>javac</a:t>
            </a:r>
            <a:r>
              <a:rPr lang="en-US" sz="2400" dirty="0" smtClean="0">
                <a:latin typeface="Courier New" pitchFamily="49" charset="0"/>
              </a:rPr>
              <a:t> SampleClient.java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3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6: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RMI registry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start </a:t>
            </a:r>
            <a:r>
              <a:rPr lang="en-US" sz="2400" dirty="0" err="1" smtClean="0">
                <a:latin typeface="Courier New" pitchFamily="49" charset="0"/>
              </a:rPr>
              <a:t>rmiregistry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7 &amp; 8: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remote server objects &amp; Run the 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 </a:t>
            </a:r>
            <a:r>
              <a:rPr lang="en-US" sz="2400" dirty="0" smtClean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SampleClient</a:t>
            </a:r>
            <a:endParaRPr lang="en-US" sz="2400" dirty="0">
              <a:latin typeface="Courier New" pitchFamily="49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Steps’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registry server,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object server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object server registers an object, with a name, with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client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 looks up the object in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client makes a request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request actually goes to the Stub class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Stub classes on client and server talk to each other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client’s Stub class returns the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8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9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1: Sending data </a:t>
            </a:r>
            <a:r>
              <a:rPr lang="en-US" sz="2200" b="1" dirty="0" smtClean="0"/>
              <a:t>from a </a:t>
            </a:r>
            <a:r>
              <a:rPr lang="en-US" sz="2200" b="1" dirty="0"/>
              <a:t>client to </a:t>
            </a:r>
            <a:r>
              <a:rPr lang="en-US" sz="2200" b="1" dirty="0" smtClean="0"/>
              <a:t>a server (Using Connection Oriented Programming)</a:t>
            </a:r>
            <a:endParaRPr lang="en-IN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073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smtClean="0"/>
              <a:t>Example2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smtClean="0"/>
              <a:t>Accept-Ranges</a:t>
            </a:r>
            <a:r>
              <a:rPr lang="en-US" sz="2400" dirty="0"/>
              <a:t>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32273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/ Connection-less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3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Datagram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Exception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byte[]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new byte[1024];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1024);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ds.receive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dp.getData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0,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dp.getLength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java.net.*;  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DatagramSender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Exception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"Hello Datagrams"; 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("127.0.0.1");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			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</a:t>
            </a:r>
            <a:r>
              <a:rPr lang="en-US" sz="2200" b="1" dirty="0" smtClean="0"/>
              <a:t>: </a:t>
            </a:r>
            <a:r>
              <a:rPr lang="en-US" sz="2200" b="1" dirty="0"/>
              <a:t>Sending data </a:t>
            </a:r>
            <a:r>
              <a:rPr lang="en-US" sz="2200" b="1" dirty="0" smtClean="0"/>
              <a:t>from a Sender to Receiver (Using Connection-Less Programming)</a:t>
            </a:r>
            <a:endParaRPr lang="en-IN" sz="2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27691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>
                        <a:buFont typeface="+mj-lt"/>
                        <a:buNone/>
                      </a:pPr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68500"/>
              </p:ext>
            </p:extLst>
          </p:nvPr>
        </p:nvGraphicFramePr>
        <p:xfrm>
          <a:off x="121920" y="106680"/>
          <a:ext cx="11963400" cy="65684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56709"/>
                <a:gridCol w="8906691"/>
              </a:tblGrid>
              <a:tr h="264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IP address of the machine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[]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data buffer.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length of the data to be sent or the length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getOffset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offset of the data to be sent or the offset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port number on the remote host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gets the SocketAddress (IP address + port number) of the remote host that the packet is being sent to or is coming from.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IP address of the machine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(byte[] buff)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data buffer for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length)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length of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port number on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(IP address + port number) of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Method Invocation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(RMI)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Till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 smtClean="0"/>
              <a:t>We worked with only </a:t>
            </a:r>
            <a:r>
              <a:rPr lang="en-IN" dirty="0">
                <a:solidFill>
                  <a:srgbClr val="FF0000"/>
                </a:solidFill>
              </a:rPr>
              <a:t>local</a:t>
            </a:r>
            <a:r>
              <a:rPr lang="en-IN" dirty="0"/>
              <a:t> </a:t>
            </a:r>
            <a:r>
              <a:rPr lang="en-IN" dirty="0" smtClean="0"/>
              <a:t>objects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1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will work with </a:t>
            </a:r>
            <a:r>
              <a:rPr lang="en-IN" dirty="0" smtClean="0">
                <a:solidFill>
                  <a:srgbClr val="FF0000"/>
                </a:solidFill>
              </a:rPr>
              <a:t>remote</a:t>
            </a:r>
            <a:r>
              <a:rPr lang="en-IN" dirty="0" smtClean="0"/>
              <a:t> objects </a:t>
            </a:r>
          </a:p>
          <a:p>
            <a:pPr lvl="1"/>
            <a:r>
              <a:rPr lang="en-IN" dirty="0" smtClean="0"/>
              <a:t>Network </a:t>
            </a:r>
            <a:r>
              <a:rPr lang="en-IN" dirty="0"/>
              <a:t>and Distributed Objects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48600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848600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Remote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610600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71465" y="3446692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71465" y="3124200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53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general idea of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Instantiate </a:t>
            </a:r>
            <a:r>
              <a:rPr lang="en-US" dirty="0"/>
              <a:t>an object on another machine</a:t>
            </a:r>
          </a:p>
          <a:p>
            <a:r>
              <a:rPr lang="en-US" dirty="0"/>
              <a:t>Invoke methods on the remote object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  <p:grpSp>
        <p:nvGrpSpPr>
          <p:cNvPr id="37" name="Group 26"/>
          <p:cNvGrpSpPr>
            <a:grpSpLocks/>
          </p:cNvGrpSpPr>
          <p:nvPr/>
        </p:nvGrpSpPr>
        <p:grpSpPr bwMode="auto">
          <a:xfrm>
            <a:off x="4339771" y="2579904"/>
            <a:ext cx="6019800" cy="2133600"/>
            <a:chOff x="768" y="1392"/>
            <a:chExt cx="3792" cy="1344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68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2832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103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/>
                <a:t>Computer </a:t>
              </a:r>
              <a:r>
                <a:rPr lang="en-US" sz="2000" b="1" dirty="0"/>
                <a:t>1</a:t>
              </a: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3168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Computer </a:t>
              </a:r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3" name="Freeform 14"/>
          <p:cNvSpPr>
            <a:spLocks/>
          </p:cNvSpPr>
          <p:nvPr/>
        </p:nvSpPr>
        <p:spPr bwMode="auto">
          <a:xfrm>
            <a:off x="6547984" y="30371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 flipH="1" flipV="1">
            <a:off x="6547984" y="37229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38057" y="2770404"/>
            <a:ext cx="1879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>
                <a:latin typeface="Arial" pitchFamily="34" charset="0"/>
                <a:cs typeface="Arial" pitchFamily="34" charset="0"/>
              </a:rPr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660677" y="3720671"/>
            <a:ext cx="239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 returned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3267292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3265704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236685" cy="4601183"/>
          </a:xfrm>
        </p:spPr>
        <p:txBody>
          <a:bodyPr/>
          <a:lstStyle/>
          <a:p>
            <a:pPr algn="ctr"/>
            <a:r>
              <a:rPr lang="en-IN" dirty="0" smtClean="0"/>
              <a:t>The general idea of RMI with </a:t>
            </a:r>
            <a:br>
              <a:rPr lang="en-IN" dirty="0" smtClean="0"/>
            </a:br>
            <a:r>
              <a:rPr lang="en-IN" dirty="0" smtClean="0"/>
              <a:t>Stub </a:t>
            </a:r>
            <a:br>
              <a:rPr lang="en-IN" dirty="0" smtClean="0"/>
            </a:br>
            <a:r>
              <a:rPr lang="en-IN" dirty="0" smtClean="0"/>
              <a:t>&amp; </a:t>
            </a:r>
            <a:br>
              <a:rPr lang="en-IN" dirty="0" smtClean="0"/>
            </a:br>
            <a:r>
              <a:rPr lang="en-IN" dirty="0" smtClean="0"/>
              <a:t>Skeleton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06614"/>
          </a:xfrm>
        </p:spPr>
        <p:txBody>
          <a:bodyPr anchor="t"/>
          <a:lstStyle/>
          <a:p>
            <a:r>
              <a:rPr lang="en-US" dirty="0" smtClean="0"/>
              <a:t>Same idea represented by many in following way: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  <p:grpSp>
        <p:nvGrpSpPr>
          <p:cNvPr id="52" name="Group 51"/>
          <p:cNvGrpSpPr/>
          <p:nvPr/>
        </p:nvGrpSpPr>
        <p:grpSpPr>
          <a:xfrm>
            <a:off x="4339771" y="1618322"/>
            <a:ext cx="2743200" cy="2286000"/>
            <a:chOff x="4339771" y="1618322"/>
            <a:chExt cx="2743200" cy="2133600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43397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4873171" y="1618322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16371" y="1618301"/>
            <a:ext cx="2743200" cy="2286021"/>
            <a:chOff x="7616371" y="1618301"/>
            <a:chExt cx="2743200" cy="2133621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76163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8149771" y="1618301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2</a:t>
              </a:r>
            </a:p>
          </p:txBody>
        </p:sp>
      </p:grp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010957" y="2747570"/>
            <a:ext cx="1333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Method </a:t>
            </a:r>
            <a:r>
              <a:rPr lang="en-US" dirty="0"/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9084128" y="2743103"/>
            <a:ext cx="14840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Result returned</a:t>
            </a:r>
            <a:endParaRPr lang="en-US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2151728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2151728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014685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Stub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153400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Skeleton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05796" y="2608928"/>
            <a:ext cx="2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Curved Connector 12"/>
          <p:cNvCxnSpPr>
            <a:stCxn id="16" idx="5"/>
            <a:endCxn id="19" idx="3"/>
          </p:cNvCxnSpPr>
          <p:nvPr/>
        </p:nvCxnSpPr>
        <p:spPr>
          <a:xfrm rot="16200000" flipH="1">
            <a:off x="7279934" y="3381903"/>
            <a:ext cx="12700" cy="2154575"/>
          </a:xfrm>
          <a:prstGeom prst="curvedConnector3">
            <a:avLst>
              <a:gd name="adj1" fmla="val 7349630"/>
            </a:avLst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H="1" flipV="1">
            <a:off x="8363572" y="2608928"/>
            <a:ext cx="1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 flipH="1">
            <a:off x="8849292" y="2608928"/>
            <a:ext cx="6352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2" name="Curved Connector 31"/>
          <p:cNvCxnSpPr>
            <a:stCxn id="16" idx="4"/>
            <a:endCxn id="19" idx="4"/>
          </p:cNvCxnSpPr>
          <p:nvPr/>
        </p:nvCxnSpPr>
        <p:spPr>
          <a:xfrm rot="16200000" flipH="1">
            <a:off x="7279934" y="2985034"/>
            <a:ext cx="12700" cy="3138715"/>
          </a:xfrm>
          <a:prstGeom prst="curvedConnector3">
            <a:avLst>
              <a:gd name="adj1" fmla="val 1174287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9" name="Straight Arrow Connector 48"/>
          <p:cNvCxnSpPr/>
          <p:nvPr/>
        </p:nvCxnSpPr>
        <p:spPr>
          <a:xfrm flipV="1">
            <a:off x="5408499" y="2608928"/>
            <a:ext cx="1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6836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 animBg="1"/>
      <p:bldP spid="18" grpId="0" animBg="1"/>
      <p:bldP spid="16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PROJECT_OPEN" val="0"/>
  <p:tag name="ARTICULATE_SLIDE_COUNT" val="1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1128</TotalTime>
  <Words>6317</Words>
  <Application>Microsoft Office PowerPoint</Application>
  <PresentationFormat>Custom</PresentationFormat>
  <Paragraphs>1336</Paragraphs>
  <Slides>132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132</vt:i4>
      </vt:variant>
    </vt:vector>
  </HeadingPairs>
  <TitlesOfParts>
    <vt:vector size="13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URLConnection Example</vt:lpstr>
      <vt:lpstr>URLConnection Example2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Datagrams</vt:lpstr>
      <vt:lpstr>Receiving DatagramPacket</vt:lpstr>
      <vt:lpstr>Sending Datagrams</vt:lpstr>
      <vt:lpstr>DatagramSocket</vt:lpstr>
      <vt:lpstr>Sending and Receiving Packets </vt:lpstr>
      <vt:lpstr>PowerPoint Presentation</vt:lpstr>
      <vt:lpstr>DatagramSocket Class</vt:lpstr>
      <vt:lpstr>PowerPoint Presentation</vt:lpstr>
      <vt:lpstr>DatagramPacket Class</vt:lpstr>
      <vt:lpstr>PowerPoint Presentation</vt:lpstr>
      <vt:lpstr>Cont.</vt:lpstr>
      <vt:lpstr>Cont.</vt:lpstr>
      <vt:lpstr>Cont.</vt:lpstr>
      <vt:lpstr>Cont.</vt:lpstr>
      <vt:lpstr>Example:</vt:lpstr>
      <vt:lpstr>Server Program</vt:lpstr>
      <vt:lpstr>Cont.</vt:lpstr>
      <vt:lpstr>Cont.</vt:lpstr>
      <vt:lpstr>Client Program</vt:lpstr>
      <vt:lpstr>Cont.</vt:lpstr>
      <vt:lpstr>Cont.</vt:lpstr>
      <vt:lpstr>Cont.</vt:lpstr>
      <vt:lpstr>Remote Method Invocation</vt:lpstr>
      <vt:lpstr>Till now</vt:lpstr>
      <vt:lpstr>Now…</vt:lpstr>
      <vt:lpstr>The general idea of RMI</vt:lpstr>
      <vt:lpstr>The general idea of RMI with  Stub  &amp;  Skeleton</vt:lpstr>
      <vt:lpstr>General idea of RMI w.r.t. Java Code</vt:lpstr>
      <vt:lpstr>RMI Architecture</vt:lpstr>
      <vt:lpstr>How RMI works?</vt:lpstr>
      <vt:lpstr>RMI Terminology</vt:lpstr>
      <vt:lpstr>RMI Terminology (cont.)</vt:lpstr>
      <vt:lpstr>RMI Processes</vt:lpstr>
      <vt:lpstr>Overall mechanism</vt:lpstr>
      <vt:lpstr>Overall mechanism (cont.)</vt:lpstr>
      <vt:lpstr>The Steps</vt:lpstr>
      <vt:lpstr>Interfaces</vt:lpstr>
      <vt:lpstr>Classes</vt:lpstr>
      <vt:lpstr>Conditions to serialize an Object</vt:lpstr>
      <vt:lpstr>Remote interfaces and classes</vt:lpstr>
      <vt:lpstr>Remote &amp; Serializable</vt:lpstr>
      <vt:lpstr>Server </vt:lpstr>
      <vt:lpstr>RMI Example</vt:lpstr>
      <vt:lpstr>Hello world server: interface</vt:lpstr>
      <vt:lpstr>Hello world server: class</vt:lpstr>
      <vt:lpstr>Registering the hello world server</vt:lpstr>
      <vt:lpstr>Running the hello world client program</vt:lpstr>
      <vt:lpstr>The Steps</vt:lpstr>
      <vt:lpstr>rmic  command</vt:lpstr>
      <vt:lpstr>Running RMI</vt:lpstr>
      <vt:lpstr>RMI Example 2</vt:lpstr>
      <vt:lpstr>Step 1:  Defining the Remote Interface</vt:lpstr>
      <vt:lpstr>Step 2: Develop the remote object and its interface</vt:lpstr>
      <vt:lpstr>Step 2: Develop the remote object and its interface</vt:lpstr>
      <vt:lpstr>Step 3: Develop the client program</vt:lpstr>
      <vt:lpstr>Step 3: Develop the client program</vt:lpstr>
      <vt:lpstr>Step 4 &amp; 5: Compile the Java source files &amp;  Generate the client stubs and server skeletons</vt:lpstr>
      <vt:lpstr>Step 6:  Start the RMI registry</vt:lpstr>
      <vt:lpstr>Steps 7 &amp; 8:  Start the remote server objects &amp; Run the client</vt:lpstr>
      <vt:lpstr>Steps’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218</cp:revision>
  <dcterms:created xsi:type="dcterms:W3CDTF">2020-06-15T16:18:40Z</dcterms:created>
  <dcterms:modified xsi:type="dcterms:W3CDTF">2022-07-17T13:54:57Z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