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1" r:id="rId6"/>
    <p:sldId id="262" r:id="rId7"/>
    <p:sldId id="266" r:id="rId8"/>
    <p:sldId id="267" r:id="rId9"/>
    <p:sldId id="268" r:id="rId10"/>
    <p:sldId id="269" r:id="rId11"/>
    <p:sldId id="270" r:id="rId12"/>
    <p:sldId id="271" r:id="rId13"/>
    <p:sldId id="278" r:id="rId14"/>
    <p:sldId id="279" r:id="rId15"/>
    <p:sldId id="281" r:id="rId16"/>
    <p:sldId id="280" r:id="rId17"/>
    <p:sldId id="276" r:id="rId18"/>
    <p:sldId id="277" r:id="rId19"/>
  </p:sldIdLst>
  <p:sldSz cx="10083800" cy="7562850"/>
  <p:notesSz cx="100838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62" d="100"/>
          <a:sy n="62" d="100"/>
        </p:scale>
        <p:origin x="-140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285" y="672255"/>
            <a:ext cx="8571230" cy="4705773"/>
          </a:xfrm>
        </p:spPr>
        <p:txBody>
          <a:bodyPr anchor="b">
            <a:noAutofit/>
          </a:bodyPr>
          <a:lstStyle>
            <a:lvl1pPr>
              <a:lnSpc>
                <a:spcPct val="100000"/>
              </a:lnSpc>
              <a:defRPr sz="8800"/>
            </a:lvl1pPr>
          </a:lstStyle>
          <a:p>
            <a:r>
              <a:rPr lang="en-US" smtClean="0"/>
              <a:t>Click to edit Master title style</a:t>
            </a:r>
            <a:endParaRPr lang="en-US" dirty="0"/>
          </a:p>
        </p:txBody>
      </p:sp>
      <p:sp>
        <p:nvSpPr>
          <p:cNvPr id="3" name="Subtitle 2"/>
          <p:cNvSpPr>
            <a:spLocks noGrp="1"/>
          </p:cNvSpPr>
          <p:nvPr>
            <p:ph type="subTitle" idx="1"/>
          </p:nvPr>
        </p:nvSpPr>
        <p:spPr>
          <a:xfrm>
            <a:off x="1512570" y="5462058"/>
            <a:ext cx="7058660" cy="1344507"/>
          </a:xfrm>
        </p:spPr>
        <p:txBody>
          <a:bodyPr>
            <a:normAutofit/>
          </a:bodyPr>
          <a:lstStyle>
            <a:lvl1pPr marL="0" indent="0" algn="ctr">
              <a:buNone/>
              <a:defRPr sz="2600">
                <a:solidFill>
                  <a:schemeClr val="tx1">
                    <a:tint val="75000"/>
                  </a:schemeClr>
                </a:solidFill>
              </a:defRPr>
            </a:lvl1pPr>
            <a:lvl2pPr marL="504154" indent="0" algn="ctr">
              <a:buNone/>
              <a:defRPr>
                <a:solidFill>
                  <a:schemeClr val="tx1">
                    <a:tint val="75000"/>
                  </a:schemeClr>
                </a:solidFill>
              </a:defRPr>
            </a:lvl2pPr>
            <a:lvl3pPr marL="1008309" indent="0" algn="ctr">
              <a:buNone/>
              <a:defRPr>
                <a:solidFill>
                  <a:schemeClr val="tx1">
                    <a:tint val="75000"/>
                  </a:schemeClr>
                </a:solidFill>
              </a:defRPr>
            </a:lvl3pPr>
            <a:lvl4pPr marL="1512463" indent="0" algn="ctr">
              <a:buNone/>
              <a:defRPr>
                <a:solidFill>
                  <a:schemeClr val="tx1">
                    <a:tint val="75000"/>
                  </a:schemeClr>
                </a:solidFill>
              </a:defRPr>
            </a:lvl4pPr>
            <a:lvl5pPr marL="2016618" indent="0" algn="ctr">
              <a:buNone/>
              <a:defRPr>
                <a:solidFill>
                  <a:schemeClr val="tx1">
                    <a:tint val="75000"/>
                  </a:schemeClr>
                </a:solidFill>
              </a:defRPr>
            </a:lvl5pPr>
            <a:lvl6pPr marL="2520772" indent="0" algn="ctr">
              <a:buNone/>
              <a:defRPr>
                <a:solidFill>
                  <a:schemeClr val="tx1">
                    <a:tint val="75000"/>
                  </a:schemeClr>
                </a:solidFill>
              </a:defRPr>
            </a:lvl6pPr>
            <a:lvl7pPr marL="3024927" indent="0" algn="ctr">
              <a:buNone/>
              <a:defRPr>
                <a:solidFill>
                  <a:schemeClr val="tx1">
                    <a:tint val="75000"/>
                  </a:schemeClr>
                </a:solidFill>
              </a:defRPr>
            </a:lvl7pPr>
            <a:lvl8pPr marL="3529081" indent="0" algn="ctr">
              <a:buNone/>
              <a:defRPr>
                <a:solidFill>
                  <a:schemeClr val="tx1">
                    <a:tint val="75000"/>
                  </a:schemeClr>
                </a:solidFill>
              </a:defRPr>
            </a:lvl8pPr>
            <a:lvl9pPr marL="4033236"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24-Jul-20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755" y="302865"/>
            <a:ext cx="2268855" cy="6452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4190" y="302865"/>
            <a:ext cx="6638502"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551" y="1512571"/>
            <a:ext cx="8571230" cy="2762541"/>
          </a:xfrm>
        </p:spPr>
        <p:txBody>
          <a:bodyPr anchor="b"/>
          <a:lstStyle>
            <a:lvl1pPr algn="ctr" defTabSz="1008309" rtl="0" eaLnBrk="1" latinLnBrk="0" hangingPunct="1">
              <a:lnSpc>
                <a:spcPct val="100000"/>
              </a:lnSpc>
              <a:spcBef>
                <a:spcPct val="0"/>
              </a:spcBef>
              <a:buNone/>
              <a:defRPr lang="en-US" sz="53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96551" y="4486942"/>
            <a:ext cx="8571230" cy="1248220"/>
          </a:xfrm>
        </p:spPr>
        <p:txBody>
          <a:bodyPr anchor="t"/>
          <a:lstStyle>
            <a:lvl1pPr marL="0" indent="0" algn="ctr">
              <a:buNone/>
              <a:defRPr sz="2200">
                <a:solidFill>
                  <a:schemeClr val="tx1">
                    <a:tint val="75000"/>
                  </a:schemeClr>
                </a:solidFill>
              </a:defRPr>
            </a:lvl1pPr>
            <a:lvl2pPr marL="504154" indent="0">
              <a:buNone/>
              <a:defRPr sz="2000">
                <a:solidFill>
                  <a:schemeClr val="tx1">
                    <a:tint val="75000"/>
                  </a:schemeClr>
                </a:solidFill>
              </a:defRPr>
            </a:lvl2pPr>
            <a:lvl3pPr marL="1008309" indent="0">
              <a:buNone/>
              <a:defRPr sz="1800">
                <a:solidFill>
                  <a:schemeClr val="tx1">
                    <a:tint val="75000"/>
                  </a:schemeClr>
                </a:solidFill>
              </a:defRPr>
            </a:lvl3pPr>
            <a:lvl4pPr marL="1512463" indent="0">
              <a:buNone/>
              <a:defRPr sz="1500">
                <a:solidFill>
                  <a:schemeClr val="tx1">
                    <a:tint val="75000"/>
                  </a:schemeClr>
                </a:solidFill>
              </a:defRPr>
            </a:lvl4pPr>
            <a:lvl5pPr marL="2016618" indent="0">
              <a:buNone/>
              <a:defRPr sz="1500">
                <a:solidFill>
                  <a:schemeClr val="tx1">
                    <a:tint val="75000"/>
                  </a:schemeClr>
                </a:solidFill>
              </a:defRPr>
            </a:lvl5pPr>
            <a:lvl6pPr marL="2520772" indent="0">
              <a:buNone/>
              <a:defRPr sz="1500">
                <a:solidFill>
                  <a:schemeClr val="tx1">
                    <a:tint val="75000"/>
                  </a:schemeClr>
                </a:solidFill>
              </a:defRPr>
            </a:lvl6pPr>
            <a:lvl7pPr marL="3024927" indent="0">
              <a:buNone/>
              <a:defRPr sz="1500">
                <a:solidFill>
                  <a:schemeClr val="tx1">
                    <a:tint val="75000"/>
                  </a:schemeClr>
                </a:solidFill>
              </a:defRPr>
            </a:lvl7pPr>
            <a:lvl8pPr marL="3529081" indent="0">
              <a:buNone/>
              <a:defRPr sz="1500">
                <a:solidFill>
                  <a:schemeClr val="tx1">
                    <a:tint val="75000"/>
                  </a:schemeClr>
                </a:solidFill>
              </a:defRPr>
            </a:lvl8pPr>
            <a:lvl9pPr marL="4033236"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7" name="Oval 6"/>
          <p:cNvSpPr/>
          <p:nvPr/>
        </p:nvSpPr>
        <p:spPr>
          <a:xfrm>
            <a:off x="4957868" y="4327631"/>
            <a:ext cx="93485" cy="9348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0831" tIns="50415" rIns="100831" bIns="50415" rtlCol="0" anchor="ctr"/>
          <a:lstStyle/>
          <a:p>
            <a:pPr algn="ctr"/>
            <a:endParaRPr lang="en-US"/>
          </a:p>
        </p:txBody>
      </p:sp>
      <p:sp>
        <p:nvSpPr>
          <p:cNvPr id="8" name="Oval 7"/>
          <p:cNvSpPr/>
          <p:nvPr/>
        </p:nvSpPr>
        <p:spPr>
          <a:xfrm>
            <a:off x="5178451" y="4327631"/>
            <a:ext cx="93485" cy="9348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0831" tIns="50415" rIns="100831" bIns="50415" rtlCol="0" anchor="ctr"/>
          <a:lstStyle/>
          <a:p>
            <a:pPr algn="ctr"/>
            <a:endParaRPr lang="en-US"/>
          </a:p>
        </p:txBody>
      </p:sp>
      <p:sp>
        <p:nvSpPr>
          <p:cNvPr id="9" name="Oval 8"/>
          <p:cNvSpPr/>
          <p:nvPr/>
        </p:nvSpPr>
        <p:spPr>
          <a:xfrm>
            <a:off x="4738336" y="4327631"/>
            <a:ext cx="93485" cy="9348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0831" tIns="50415" rIns="100831" bIns="50415"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5125932" y="1764666"/>
            <a:ext cx="4453678" cy="4991131"/>
          </a:xfrm>
        </p:spPr>
        <p:txBody>
          <a:bodyPr/>
          <a:lstStyle>
            <a:lvl1pPr>
              <a:defRPr sz="26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t>24-Jul-20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9" name="Content Placeholder 8"/>
          <p:cNvSpPr>
            <a:spLocks noGrp="1"/>
          </p:cNvSpPr>
          <p:nvPr>
            <p:ph sz="quarter" idx="13"/>
          </p:nvPr>
        </p:nvSpPr>
        <p:spPr>
          <a:xfrm>
            <a:off x="403352" y="1764665"/>
            <a:ext cx="4457040" cy="49914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190" y="1764665"/>
            <a:ext cx="4455430" cy="672253"/>
          </a:xfrm>
        </p:spPr>
        <p:txBody>
          <a:bodyPr anchor="b">
            <a:noAutofit/>
          </a:bodyPr>
          <a:lstStyle>
            <a:lvl1pPr marL="0" indent="0" algn="ctr">
              <a:buNone/>
              <a:defRPr sz="2600" b="0"/>
            </a:lvl1pPr>
            <a:lvl2pPr marL="504154" indent="0">
              <a:buNone/>
              <a:defRPr sz="2200" b="1"/>
            </a:lvl2pPr>
            <a:lvl3pPr marL="1008309" indent="0">
              <a:buNone/>
              <a:defRPr sz="2000" b="1"/>
            </a:lvl3pPr>
            <a:lvl4pPr marL="1512463" indent="0">
              <a:buNone/>
              <a:defRPr sz="1800" b="1"/>
            </a:lvl4pPr>
            <a:lvl5pPr marL="2016618" indent="0">
              <a:buNone/>
              <a:defRPr sz="1800" b="1"/>
            </a:lvl5pPr>
            <a:lvl6pPr marL="2520772" indent="0">
              <a:buNone/>
              <a:defRPr sz="1800" b="1"/>
            </a:lvl6pPr>
            <a:lvl7pPr marL="3024927" indent="0">
              <a:buNone/>
              <a:defRPr sz="1800" b="1"/>
            </a:lvl7pPr>
            <a:lvl8pPr marL="3529081" indent="0">
              <a:buNone/>
              <a:defRPr sz="1800" b="1"/>
            </a:lvl8pPr>
            <a:lvl9pPr marL="4033236" indent="0">
              <a:buNone/>
              <a:defRPr sz="1800" b="1"/>
            </a:lvl9pPr>
          </a:lstStyle>
          <a:p>
            <a:pPr lvl="0"/>
            <a:r>
              <a:rPr lang="en-US" smtClean="0"/>
              <a:t>Click to edit Master text styles</a:t>
            </a:r>
          </a:p>
        </p:txBody>
      </p:sp>
      <p:sp>
        <p:nvSpPr>
          <p:cNvPr id="5" name="Text Placeholder 4"/>
          <p:cNvSpPr>
            <a:spLocks noGrp="1"/>
          </p:cNvSpPr>
          <p:nvPr>
            <p:ph type="body" sz="quarter" idx="3"/>
          </p:nvPr>
        </p:nvSpPr>
        <p:spPr>
          <a:xfrm>
            <a:off x="5125932" y="1764665"/>
            <a:ext cx="4457180" cy="672253"/>
          </a:xfrm>
        </p:spPr>
        <p:txBody>
          <a:bodyPr anchor="b">
            <a:noAutofit/>
          </a:bodyPr>
          <a:lstStyle>
            <a:lvl1pPr marL="0" indent="0" algn="ctr">
              <a:buNone/>
              <a:defRPr sz="2600" b="0"/>
            </a:lvl1pPr>
            <a:lvl2pPr marL="504154" indent="0">
              <a:buNone/>
              <a:defRPr sz="2200" b="1"/>
            </a:lvl2pPr>
            <a:lvl3pPr marL="1008309" indent="0">
              <a:buNone/>
              <a:defRPr sz="2000" b="1"/>
            </a:lvl3pPr>
            <a:lvl4pPr marL="1512463" indent="0">
              <a:buNone/>
              <a:defRPr sz="1800" b="1"/>
            </a:lvl4pPr>
            <a:lvl5pPr marL="2016618" indent="0">
              <a:buNone/>
              <a:defRPr sz="1800" b="1"/>
            </a:lvl5pPr>
            <a:lvl6pPr marL="2520772" indent="0">
              <a:buNone/>
              <a:defRPr sz="1800" b="1"/>
            </a:lvl6pPr>
            <a:lvl7pPr marL="3024927" indent="0">
              <a:buNone/>
              <a:defRPr sz="1800" b="1"/>
            </a:lvl7pPr>
            <a:lvl8pPr marL="3529081" indent="0">
              <a:buNone/>
              <a:defRPr sz="1800" b="1"/>
            </a:lvl8pPr>
            <a:lvl9pPr marL="4033236" indent="0">
              <a:buNone/>
              <a:defRPr sz="18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24-Jul-20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1" name="Content Placeholder 10"/>
          <p:cNvSpPr>
            <a:spLocks noGrp="1"/>
          </p:cNvSpPr>
          <p:nvPr>
            <p:ph sz="quarter" idx="13"/>
          </p:nvPr>
        </p:nvSpPr>
        <p:spPr>
          <a:xfrm>
            <a:off x="504190" y="2440280"/>
            <a:ext cx="4457040" cy="431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5152822" y="2440280"/>
            <a:ext cx="4457040" cy="43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14205" y="294111"/>
            <a:ext cx="3317501" cy="2310871"/>
          </a:xfrm>
        </p:spPr>
        <p:txBody>
          <a:bodyPr anchor="b"/>
          <a:lstStyle>
            <a:lvl1pPr algn="ctr">
              <a:lnSpc>
                <a:spcPct val="100000"/>
              </a:lnSpc>
              <a:defRPr sz="31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93049" y="301114"/>
            <a:ext cx="5509327" cy="645468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14205" y="2689014"/>
            <a:ext cx="3317501" cy="4066783"/>
          </a:xfrm>
        </p:spPr>
        <p:txBody>
          <a:bodyPr>
            <a:normAutofit/>
          </a:bodyPr>
          <a:lstStyle>
            <a:lvl1pPr marL="0" indent="0" algn="ctr">
              <a:lnSpc>
                <a:spcPct val="125000"/>
              </a:lnSpc>
              <a:buNone/>
              <a:defRPr sz="1800"/>
            </a:lvl1pPr>
            <a:lvl2pPr marL="504154" indent="0">
              <a:buNone/>
              <a:defRPr sz="1300"/>
            </a:lvl2pPr>
            <a:lvl3pPr marL="1008309" indent="0">
              <a:buNone/>
              <a:defRPr sz="1100"/>
            </a:lvl3pPr>
            <a:lvl4pPr marL="1512463" indent="0">
              <a:buNone/>
              <a:defRPr sz="1000"/>
            </a:lvl4pPr>
            <a:lvl5pPr marL="2016618" indent="0">
              <a:buNone/>
              <a:defRPr sz="1000"/>
            </a:lvl5pPr>
            <a:lvl6pPr marL="2520772" indent="0">
              <a:buNone/>
              <a:defRPr sz="1000"/>
            </a:lvl6pPr>
            <a:lvl7pPr marL="3024927" indent="0">
              <a:buNone/>
              <a:defRPr sz="1000"/>
            </a:lvl7pPr>
            <a:lvl8pPr marL="3529081" indent="0">
              <a:buNone/>
              <a:defRPr sz="1000"/>
            </a:lvl8pPr>
            <a:lvl9pPr marL="40332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2199" y="252095"/>
            <a:ext cx="6298873" cy="987372"/>
          </a:xfrm>
        </p:spPr>
        <p:txBody>
          <a:bodyPr anchor="b"/>
          <a:lstStyle>
            <a:lvl1pPr algn="ctr">
              <a:lnSpc>
                <a:spcPct val="100000"/>
              </a:lnSpc>
              <a:defRPr sz="3100" b="0"/>
            </a:lvl1pPr>
          </a:lstStyle>
          <a:p>
            <a:r>
              <a:rPr lang="en-US" smtClean="0"/>
              <a:t>Click to edit Master title style</a:t>
            </a:r>
            <a:endParaRPr lang="en-US" dirty="0"/>
          </a:p>
        </p:txBody>
      </p:sp>
      <p:sp>
        <p:nvSpPr>
          <p:cNvPr id="3" name="Picture Placeholder 2"/>
          <p:cNvSpPr>
            <a:spLocks noGrp="1"/>
          </p:cNvSpPr>
          <p:nvPr>
            <p:ph type="pic" idx="1"/>
          </p:nvPr>
        </p:nvSpPr>
        <p:spPr>
          <a:xfrm>
            <a:off x="1663128" y="1260475"/>
            <a:ext cx="6677015" cy="5007762"/>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500"/>
            </a:lvl1pPr>
            <a:lvl2pPr marL="504154" indent="0">
              <a:buNone/>
              <a:defRPr sz="3100"/>
            </a:lvl2pPr>
            <a:lvl3pPr marL="1008309" indent="0">
              <a:buNone/>
              <a:defRPr sz="2600"/>
            </a:lvl3pPr>
            <a:lvl4pPr marL="1512463" indent="0">
              <a:buNone/>
              <a:defRPr sz="2200"/>
            </a:lvl4pPr>
            <a:lvl5pPr marL="2016618" indent="0">
              <a:buNone/>
              <a:defRPr sz="2200"/>
            </a:lvl5pPr>
            <a:lvl6pPr marL="2520772" indent="0">
              <a:buNone/>
              <a:defRPr sz="2200"/>
            </a:lvl6pPr>
            <a:lvl7pPr marL="3024927" indent="0">
              <a:buNone/>
              <a:defRPr sz="2200"/>
            </a:lvl7pPr>
            <a:lvl8pPr marL="3529081" indent="0">
              <a:buNone/>
              <a:defRPr sz="2200"/>
            </a:lvl8pPr>
            <a:lvl9pPr marL="4033236"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1852199" y="6407414"/>
            <a:ext cx="6298873" cy="588222"/>
          </a:xfrm>
        </p:spPr>
        <p:txBody>
          <a:bodyPr>
            <a:normAutofit/>
          </a:bodyPr>
          <a:lstStyle>
            <a:lvl1pPr marL="0" indent="0" algn="ctr">
              <a:buNone/>
              <a:defRPr sz="1800"/>
            </a:lvl1pPr>
            <a:lvl2pPr marL="504154" indent="0">
              <a:buNone/>
              <a:defRPr sz="1300"/>
            </a:lvl2pPr>
            <a:lvl3pPr marL="1008309" indent="0">
              <a:buNone/>
              <a:defRPr sz="1100"/>
            </a:lvl3pPr>
            <a:lvl4pPr marL="1512463" indent="0">
              <a:buNone/>
              <a:defRPr sz="1000"/>
            </a:lvl4pPr>
            <a:lvl5pPr marL="2016618" indent="0">
              <a:buNone/>
              <a:defRPr sz="1000"/>
            </a:lvl5pPr>
            <a:lvl6pPr marL="2520772" indent="0">
              <a:buNone/>
              <a:defRPr sz="1000"/>
            </a:lvl6pPr>
            <a:lvl7pPr marL="3024927" indent="0">
              <a:buNone/>
              <a:defRPr sz="1000"/>
            </a:lvl7pPr>
            <a:lvl8pPr marL="3529081" indent="0">
              <a:buNone/>
              <a:defRPr sz="1000"/>
            </a:lvl8pPr>
            <a:lvl9pPr marL="40332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190" y="0"/>
            <a:ext cx="9075420" cy="1764665"/>
          </a:xfrm>
          <a:prstGeom prst="rect">
            <a:avLst/>
          </a:prstGeom>
        </p:spPr>
        <p:txBody>
          <a:bodyPr vert="horz" lIns="100831" tIns="50415" rIns="100831" bIns="50415"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4190" y="1764666"/>
            <a:ext cx="9075420" cy="4991131"/>
          </a:xfrm>
          <a:prstGeom prst="rect">
            <a:avLst/>
          </a:prstGeom>
        </p:spPr>
        <p:txBody>
          <a:bodyPr vert="horz" lIns="100831" tIns="50415" rIns="100831" bIns="504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017358" y="7009642"/>
            <a:ext cx="2300367" cy="402652"/>
          </a:xfrm>
          <a:prstGeom prst="rect">
            <a:avLst/>
          </a:prstGeom>
        </p:spPr>
        <p:txBody>
          <a:bodyPr vert="horz" lIns="100831" tIns="50415" rIns="50415" bIns="50415" rtlCol="0" anchor="ctr"/>
          <a:lstStyle>
            <a:lvl1pPr algn="r">
              <a:defRPr sz="1300">
                <a:solidFill>
                  <a:schemeClr val="tx1">
                    <a:lumMod val="65000"/>
                    <a:lumOff val="35000"/>
                  </a:schemeClr>
                </a:solidFill>
                <a:latin typeface="Century Gothic" pitchFamily="34" charset="0"/>
              </a:defRPr>
            </a:lvl1pPr>
          </a:lstStyle>
          <a:p>
            <a:fld id="{1D8BD707-D9CF-40AE-B4C6-C98DA3205C09}" type="datetimeFigureOut">
              <a:rPr lang="en-US" smtClean="0"/>
              <a:t>24-Jul-20</a:t>
            </a:fld>
            <a:endParaRPr lang="en-US"/>
          </a:p>
        </p:txBody>
      </p:sp>
      <p:sp>
        <p:nvSpPr>
          <p:cNvPr id="5" name="Footer Placeholder 4"/>
          <p:cNvSpPr>
            <a:spLocks noGrp="1"/>
          </p:cNvSpPr>
          <p:nvPr>
            <p:ph type="ftr" sz="quarter" idx="3"/>
          </p:nvPr>
        </p:nvSpPr>
        <p:spPr>
          <a:xfrm>
            <a:off x="726913" y="7009642"/>
            <a:ext cx="3140684" cy="402652"/>
          </a:xfrm>
          <a:prstGeom prst="rect">
            <a:avLst/>
          </a:prstGeom>
        </p:spPr>
        <p:txBody>
          <a:bodyPr vert="horz" lIns="50415" tIns="50415" rIns="100831" bIns="50415" rtlCol="0" anchor="ctr"/>
          <a:lstStyle>
            <a:lvl1pPr algn="l">
              <a:defRPr sz="13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421337" y="7009642"/>
            <a:ext cx="619734" cy="402652"/>
          </a:xfrm>
          <a:prstGeom prst="rect">
            <a:avLst/>
          </a:prstGeom>
        </p:spPr>
        <p:txBody>
          <a:bodyPr vert="horz" lIns="30249" tIns="50415" rIns="50415" bIns="50415" rtlCol="0" anchor="ctr"/>
          <a:lstStyle>
            <a:lvl1pPr algn="l">
              <a:defRPr sz="1300">
                <a:solidFill>
                  <a:schemeClr val="tx1">
                    <a:lumMod val="65000"/>
                    <a:lumOff val="35000"/>
                  </a:schemeClr>
                </a:solidFill>
                <a:latin typeface="Century Gothic" pitchFamily="34" charset="0"/>
              </a:defRPr>
            </a:lvl1pPr>
          </a:lstStyle>
          <a:p>
            <a:fld id="{B6F15528-21DE-4FAA-801E-634DDDAF4B2B}" type="slidenum">
              <a:rPr lang="en-US" smtClean="0"/>
              <a:t>‹#›</a:t>
            </a:fld>
            <a:endParaRPr lang="en-US"/>
          </a:p>
        </p:txBody>
      </p:sp>
      <p:sp>
        <p:nvSpPr>
          <p:cNvPr id="7" name="Oval 6"/>
          <p:cNvSpPr/>
          <p:nvPr/>
        </p:nvSpPr>
        <p:spPr>
          <a:xfrm>
            <a:off x="9327030" y="7167376"/>
            <a:ext cx="93485" cy="9348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0831" tIns="50415" rIns="100831" bIns="50415" rtlCol="0" anchor="ctr"/>
          <a:lstStyle/>
          <a:p>
            <a:pPr marL="0" algn="ctr" defTabSz="1008309" rtl="0" eaLnBrk="1" latinLnBrk="0" hangingPunct="1"/>
            <a:endParaRPr lang="en-US" sz="2000" kern="1200">
              <a:solidFill>
                <a:schemeClr val="lt1"/>
              </a:solidFill>
              <a:latin typeface="+mn-lt"/>
              <a:ea typeface="+mn-ea"/>
              <a:cs typeface="+mn-cs"/>
            </a:endParaRPr>
          </a:p>
        </p:txBody>
      </p:sp>
      <p:sp>
        <p:nvSpPr>
          <p:cNvPr id="8" name="Oval 7"/>
          <p:cNvSpPr/>
          <p:nvPr/>
        </p:nvSpPr>
        <p:spPr>
          <a:xfrm>
            <a:off x="627612" y="7167376"/>
            <a:ext cx="93485" cy="93485"/>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00831" tIns="50415" rIns="100831" bIns="50415"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defTabSz="1008309" rtl="0" eaLnBrk="1" latinLnBrk="0" hangingPunct="1">
        <a:lnSpc>
          <a:spcPts val="6396"/>
        </a:lnSpc>
        <a:spcBef>
          <a:spcPct val="0"/>
        </a:spcBef>
        <a:buNone/>
        <a:defRPr sz="60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78116" indent="-378116" algn="l" defTabSz="1008309" rtl="0" eaLnBrk="1" latinLnBrk="0" hangingPunct="1">
        <a:spcBef>
          <a:spcPct val="20000"/>
        </a:spcBef>
        <a:buFont typeface="Arial" pitchFamily="34" charset="0"/>
        <a:buChar char="•"/>
        <a:defRPr sz="2600" kern="1200">
          <a:solidFill>
            <a:schemeClr val="tx1">
              <a:lumMod val="50000"/>
              <a:lumOff val="50000"/>
            </a:schemeClr>
          </a:solidFill>
          <a:latin typeface="+mj-lt"/>
          <a:ea typeface="+mn-ea"/>
          <a:cs typeface="+mn-cs"/>
        </a:defRPr>
      </a:lvl1pPr>
      <a:lvl2pPr marL="819251" indent="-315097" algn="l" defTabSz="1008309"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2pPr>
      <a:lvl3pPr marL="1260386" indent="-252077" algn="l" defTabSz="1008309"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3pPr>
      <a:lvl4pPr marL="1764541" indent="-252077" algn="l" defTabSz="1008309"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4pPr>
      <a:lvl5pPr marL="2268695" indent="-252077" algn="l" defTabSz="1008309"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5pPr>
      <a:lvl6pPr marL="2772849" indent="-252077" algn="l" defTabSz="1008309"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6pPr>
      <a:lvl7pPr marL="3277004" indent="-252077" algn="l" defTabSz="1008309"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7pPr>
      <a:lvl8pPr marL="3781158" indent="-252077" algn="l" defTabSz="1008309" rtl="0" eaLnBrk="1" latinLnBrk="0" hangingPunct="1">
        <a:spcBef>
          <a:spcPct val="20000"/>
        </a:spcBef>
        <a:buFont typeface="Courier New" pitchFamily="49" charset="0"/>
        <a:buChar char="o"/>
        <a:defRPr sz="1800" kern="1200">
          <a:solidFill>
            <a:schemeClr val="tx1">
              <a:lumMod val="50000"/>
              <a:lumOff val="50000"/>
            </a:schemeClr>
          </a:solidFill>
          <a:latin typeface="+mj-lt"/>
          <a:ea typeface="+mn-ea"/>
          <a:cs typeface="+mn-cs"/>
        </a:defRPr>
      </a:lvl8pPr>
      <a:lvl9pPr marL="4285313" indent="-252077" algn="l" defTabSz="1008309"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9pPr>
    </p:bodyStyle>
    <p:otherStyle>
      <a:defPPr>
        <a:defRPr lang="en-US"/>
      </a:defPPr>
      <a:lvl1pPr marL="0" algn="l" defTabSz="1008309" rtl="0" eaLnBrk="1" latinLnBrk="0" hangingPunct="1">
        <a:defRPr sz="2000" kern="1200">
          <a:solidFill>
            <a:schemeClr val="tx1"/>
          </a:solidFill>
          <a:latin typeface="+mn-lt"/>
          <a:ea typeface="+mn-ea"/>
          <a:cs typeface="+mn-cs"/>
        </a:defRPr>
      </a:lvl1pPr>
      <a:lvl2pPr marL="504154" algn="l" defTabSz="1008309" rtl="0" eaLnBrk="1" latinLnBrk="0" hangingPunct="1">
        <a:defRPr sz="2000" kern="1200">
          <a:solidFill>
            <a:schemeClr val="tx1"/>
          </a:solidFill>
          <a:latin typeface="+mn-lt"/>
          <a:ea typeface="+mn-ea"/>
          <a:cs typeface="+mn-cs"/>
        </a:defRPr>
      </a:lvl2pPr>
      <a:lvl3pPr marL="1008309" algn="l" defTabSz="1008309" rtl="0" eaLnBrk="1" latinLnBrk="0" hangingPunct="1">
        <a:defRPr sz="2000" kern="1200">
          <a:solidFill>
            <a:schemeClr val="tx1"/>
          </a:solidFill>
          <a:latin typeface="+mn-lt"/>
          <a:ea typeface="+mn-ea"/>
          <a:cs typeface="+mn-cs"/>
        </a:defRPr>
      </a:lvl3pPr>
      <a:lvl4pPr marL="1512463" algn="l" defTabSz="1008309" rtl="0" eaLnBrk="1" latinLnBrk="0" hangingPunct="1">
        <a:defRPr sz="2000" kern="1200">
          <a:solidFill>
            <a:schemeClr val="tx1"/>
          </a:solidFill>
          <a:latin typeface="+mn-lt"/>
          <a:ea typeface="+mn-ea"/>
          <a:cs typeface="+mn-cs"/>
        </a:defRPr>
      </a:lvl4pPr>
      <a:lvl5pPr marL="2016618" algn="l" defTabSz="1008309" rtl="0" eaLnBrk="1" latinLnBrk="0" hangingPunct="1">
        <a:defRPr sz="2000" kern="1200">
          <a:solidFill>
            <a:schemeClr val="tx1"/>
          </a:solidFill>
          <a:latin typeface="+mn-lt"/>
          <a:ea typeface="+mn-ea"/>
          <a:cs typeface="+mn-cs"/>
        </a:defRPr>
      </a:lvl5pPr>
      <a:lvl6pPr marL="2520772" algn="l" defTabSz="1008309" rtl="0" eaLnBrk="1" latinLnBrk="0" hangingPunct="1">
        <a:defRPr sz="2000" kern="1200">
          <a:solidFill>
            <a:schemeClr val="tx1"/>
          </a:solidFill>
          <a:latin typeface="+mn-lt"/>
          <a:ea typeface="+mn-ea"/>
          <a:cs typeface="+mn-cs"/>
        </a:defRPr>
      </a:lvl6pPr>
      <a:lvl7pPr marL="3024927" algn="l" defTabSz="1008309" rtl="0" eaLnBrk="1" latinLnBrk="0" hangingPunct="1">
        <a:defRPr sz="2000" kern="1200">
          <a:solidFill>
            <a:schemeClr val="tx1"/>
          </a:solidFill>
          <a:latin typeface="+mn-lt"/>
          <a:ea typeface="+mn-ea"/>
          <a:cs typeface="+mn-cs"/>
        </a:defRPr>
      </a:lvl7pPr>
      <a:lvl8pPr marL="3529081" algn="l" defTabSz="1008309" rtl="0" eaLnBrk="1" latinLnBrk="0" hangingPunct="1">
        <a:defRPr sz="2000" kern="1200">
          <a:solidFill>
            <a:schemeClr val="tx1"/>
          </a:solidFill>
          <a:latin typeface="+mn-lt"/>
          <a:ea typeface="+mn-ea"/>
          <a:cs typeface="+mn-cs"/>
        </a:defRPr>
      </a:lvl8pPr>
      <a:lvl9pPr marL="4033236" algn="l" defTabSz="1008309"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903" y="1571625"/>
            <a:ext cx="9075420" cy="720710"/>
          </a:xfrm>
          <a:prstGeom prst="rect">
            <a:avLst/>
          </a:prstGeom>
        </p:spPr>
        <p:txBody>
          <a:bodyPr vert="horz" wrap="square" lIns="0" tIns="12700" rIns="0" bIns="0" rtlCol="0">
            <a:spAutoFit/>
          </a:bodyPr>
          <a:lstStyle/>
          <a:p>
            <a:pPr marL="12700" marR="5080" indent="304800">
              <a:lnSpc>
                <a:spcPct val="100000"/>
              </a:lnSpc>
              <a:spcBef>
                <a:spcPts val="100"/>
              </a:spcBef>
            </a:pPr>
            <a:r>
              <a:rPr u="sng" spc="-5" dirty="0">
                <a:solidFill>
                  <a:srgbClr val="FF0000"/>
                </a:solidFill>
                <a:effectLst>
                  <a:outerShdw blurRad="38100" dist="38100" dir="2700000" algn="tl">
                    <a:srgbClr val="000000">
                      <a:alpha val="43137"/>
                    </a:srgbClr>
                  </a:outerShdw>
                </a:effectLst>
              </a:rPr>
              <a:t>Forensic Investigation </a:t>
            </a:r>
            <a:r>
              <a:rPr u="sng" dirty="0">
                <a:solidFill>
                  <a:srgbClr val="FF0000"/>
                </a:solidFill>
                <a:effectLst>
                  <a:outerShdw blurRad="38100" dist="38100" dir="2700000" algn="tl">
                    <a:srgbClr val="000000">
                      <a:alpha val="43137"/>
                    </a:srgbClr>
                  </a:outerShdw>
                </a:effectLst>
              </a:rPr>
              <a:t>of  </a:t>
            </a:r>
            <a:r>
              <a:rPr u="sng" spc="-5" dirty="0" smtClean="0">
                <a:solidFill>
                  <a:srgbClr val="FF0000"/>
                </a:solidFill>
                <a:effectLst>
                  <a:outerShdw blurRad="38100" dist="38100" dir="2700000" algn="tl">
                    <a:srgbClr val="000000">
                      <a:alpha val="43137"/>
                    </a:srgbClr>
                  </a:outerShdw>
                </a:effectLst>
              </a:rPr>
              <a:t>Android</a:t>
            </a:r>
            <a:endParaRPr u="sng" dirty="0">
              <a:solidFill>
                <a:srgbClr val="FF0000"/>
              </a:solidFill>
              <a:effectLst>
                <a:outerShdw blurRad="38100" dist="38100" dir="2700000" algn="tl">
                  <a:srgbClr val="000000">
                    <a:alpha val="43137"/>
                  </a:srgbClr>
                </a:outerShdw>
              </a:effectLst>
            </a:endParaRPr>
          </a:p>
        </p:txBody>
      </p:sp>
      <p:sp>
        <p:nvSpPr>
          <p:cNvPr id="3" name="object 3"/>
          <p:cNvSpPr txBox="1"/>
          <p:nvPr/>
        </p:nvSpPr>
        <p:spPr>
          <a:xfrm>
            <a:off x="1642998" y="3205353"/>
            <a:ext cx="6793230" cy="1860125"/>
          </a:xfrm>
          <a:prstGeom prst="rect">
            <a:avLst/>
          </a:prstGeom>
        </p:spPr>
        <p:txBody>
          <a:bodyPr vert="horz" wrap="square" lIns="0" tIns="13335" rIns="0" bIns="0" rtlCol="0">
            <a:spAutoFit/>
          </a:bodyPr>
          <a:lstStyle/>
          <a:p>
            <a:pPr marL="12700" marR="5080" algn="ctr">
              <a:lnSpc>
                <a:spcPct val="100000"/>
              </a:lnSpc>
            </a:pPr>
            <a:r>
              <a:rPr lang="en-US" sz="4000" spc="-75" dirty="0" err="1" smtClean="0">
                <a:latin typeface="Arial"/>
                <a:cs typeface="Arial"/>
              </a:rPr>
              <a:t>Abhishek</a:t>
            </a:r>
            <a:r>
              <a:rPr lang="en-US" sz="4000" spc="-75" dirty="0" smtClean="0">
                <a:latin typeface="Arial"/>
                <a:cs typeface="Arial"/>
              </a:rPr>
              <a:t> </a:t>
            </a:r>
            <a:r>
              <a:rPr lang="en-US" sz="4000" spc="-75" dirty="0" err="1" smtClean="0">
                <a:latin typeface="Arial"/>
                <a:cs typeface="Arial"/>
              </a:rPr>
              <a:t>kumar</a:t>
            </a:r>
            <a:r>
              <a:rPr lang="en-US" sz="4000" spc="-75" dirty="0" smtClean="0">
                <a:latin typeface="Arial"/>
                <a:cs typeface="Arial"/>
              </a:rPr>
              <a:t> </a:t>
            </a:r>
            <a:r>
              <a:rPr lang="en-US" sz="4000" spc="-75" dirty="0" err="1" smtClean="0">
                <a:latin typeface="Arial"/>
                <a:cs typeface="Arial"/>
              </a:rPr>
              <a:t>Sah</a:t>
            </a:r>
            <a:endParaRPr lang="en-US" sz="4000" spc="-75" dirty="0" smtClean="0">
              <a:latin typeface="Arial"/>
              <a:cs typeface="Arial"/>
            </a:endParaRPr>
          </a:p>
          <a:p>
            <a:pPr marL="12700" marR="5080" algn="ctr">
              <a:lnSpc>
                <a:spcPct val="100000"/>
              </a:lnSpc>
            </a:pPr>
            <a:r>
              <a:rPr sz="4000" spc="-75" dirty="0" err="1" smtClean="0">
                <a:latin typeface="Arial"/>
                <a:cs typeface="Arial"/>
              </a:rPr>
              <a:t>M</a:t>
            </a:r>
            <a:r>
              <a:rPr lang="en-US" sz="4000" spc="-75" dirty="0" err="1" smtClean="0">
                <a:latin typeface="Arial"/>
                <a:cs typeface="Arial"/>
              </a:rPr>
              <a:t>.Sc</a:t>
            </a:r>
            <a:r>
              <a:rPr lang="en-US" sz="4000" spc="-75" dirty="0" smtClean="0">
                <a:latin typeface="Arial"/>
                <a:cs typeface="Arial"/>
              </a:rPr>
              <a:t> IT</a:t>
            </a:r>
            <a:r>
              <a:rPr sz="4000" spc="-5" dirty="0" smtClean="0">
                <a:latin typeface="Arial"/>
                <a:cs typeface="Arial"/>
              </a:rPr>
              <a:t> </a:t>
            </a:r>
            <a:r>
              <a:rPr sz="4000" dirty="0" smtClean="0">
                <a:latin typeface="Arial"/>
                <a:cs typeface="Arial"/>
              </a:rPr>
              <a:t>(</a:t>
            </a:r>
            <a:r>
              <a:rPr lang="en-US" sz="4000" dirty="0" smtClean="0">
                <a:latin typeface="Arial"/>
                <a:cs typeface="Arial"/>
              </a:rPr>
              <a:t>CS</a:t>
            </a:r>
            <a:r>
              <a:rPr sz="4000" dirty="0" smtClean="0">
                <a:latin typeface="Arial"/>
                <a:cs typeface="Arial"/>
              </a:rPr>
              <a:t>)  </a:t>
            </a:r>
            <a:endParaRPr lang="en-US" sz="4000" dirty="0" smtClean="0">
              <a:latin typeface="Arial"/>
              <a:cs typeface="Arial"/>
            </a:endParaRPr>
          </a:p>
          <a:p>
            <a:pPr marL="12700" marR="5080" algn="ctr">
              <a:lnSpc>
                <a:spcPct val="100000"/>
              </a:lnSpc>
            </a:pPr>
            <a:r>
              <a:rPr lang="en-US" sz="4000" spc="-10" dirty="0" smtClean="0">
                <a:latin typeface="Arial"/>
                <a:cs typeface="Arial"/>
              </a:rPr>
              <a:t>19084321014</a:t>
            </a:r>
            <a:endParaRPr sz="4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2092" y="352425"/>
            <a:ext cx="2493645"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Hex</a:t>
            </a:r>
            <a:r>
              <a:rPr sz="4400" u="sng" spc="-95" dirty="0">
                <a:solidFill>
                  <a:srgbClr val="C00000"/>
                </a:solidFill>
                <a:effectLst>
                  <a:outerShdw blurRad="38100" dist="38100" dir="2700000" algn="tl">
                    <a:srgbClr val="000000">
                      <a:alpha val="43137"/>
                    </a:srgbClr>
                  </a:outerShdw>
                </a:effectLst>
                <a:latin typeface="Times New Roman"/>
                <a:cs typeface="Times New Roman"/>
              </a:rPr>
              <a:t> </a:t>
            </a:r>
            <a:r>
              <a:rPr sz="4400" u="sng" dirty="0">
                <a:solidFill>
                  <a:srgbClr val="C00000"/>
                </a:solidFill>
                <a:effectLst>
                  <a:outerShdw blurRad="38100" dist="38100" dir="2700000" algn="tl">
                    <a:srgbClr val="000000">
                      <a:alpha val="43137"/>
                    </a:srgbClr>
                  </a:outerShdw>
                </a:effectLst>
                <a:latin typeface="Times New Roman"/>
                <a:cs typeface="Times New Roman"/>
              </a:rPr>
              <a:t>Dump</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393700" y="1048376"/>
            <a:ext cx="9097010" cy="6778138"/>
          </a:xfrm>
          <a:prstGeom prst="rect">
            <a:avLst/>
          </a:prstGeom>
        </p:spPr>
        <p:txBody>
          <a:bodyPr vert="horz" wrap="square" lIns="0" tIns="12065" rIns="0" bIns="0" rtlCol="0">
            <a:spAutoFit/>
          </a:bodyPr>
          <a:lstStyle/>
          <a:p>
            <a:pPr marL="12700" marR="5080" algn="just">
              <a:lnSpc>
                <a:spcPct val="150000"/>
              </a:lnSpc>
              <a:spcBef>
                <a:spcPts val="95"/>
              </a:spcBef>
            </a:pPr>
            <a:r>
              <a:rPr sz="2400" dirty="0">
                <a:latin typeface="Times New Roman" pitchFamily="18" charset="0"/>
                <a:cs typeface="Times New Roman" pitchFamily="18" charset="0"/>
              </a:rPr>
              <a:t>A hex </a:t>
            </a:r>
            <a:r>
              <a:rPr sz="2400" spc="-5" dirty="0">
                <a:latin typeface="Times New Roman" pitchFamily="18" charset="0"/>
                <a:cs typeface="Times New Roman" pitchFamily="18" charset="0"/>
              </a:rPr>
              <a:t>dump, </a:t>
            </a:r>
            <a:r>
              <a:rPr sz="2400" dirty="0">
                <a:latin typeface="Times New Roman" pitchFamily="18" charset="0"/>
                <a:cs typeface="Times New Roman" pitchFamily="18" charset="0"/>
              </a:rPr>
              <a:t>also referred </a:t>
            </a:r>
            <a:r>
              <a:rPr sz="2400" spc="-10" dirty="0">
                <a:latin typeface="Times New Roman" pitchFamily="18" charset="0"/>
                <a:cs typeface="Times New Roman" pitchFamily="18" charset="0"/>
              </a:rPr>
              <a:t>to </a:t>
            </a:r>
            <a:r>
              <a:rPr sz="2400" dirty="0">
                <a:latin typeface="Times New Roman" pitchFamily="18" charset="0"/>
                <a:cs typeface="Times New Roman" pitchFamily="18" charset="0"/>
              </a:rPr>
              <a:t>as a physical extraction, </a:t>
            </a:r>
            <a:r>
              <a:rPr sz="2400" spc="-15" dirty="0">
                <a:latin typeface="Times New Roman" pitchFamily="18" charset="0"/>
                <a:cs typeface="Times New Roman" pitchFamily="18" charset="0"/>
              </a:rPr>
              <a:t>is  </a:t>
            </a:r>
            <a:r>
              <a:rPr sz="2400" dirty="0">
                <a:latin typeface="Times New Roman" pitchFamily="18" charset="0"/>
                <a:cs typeface="Times New Roman" pitchFamily="18" charset="0"/>
              </a:rPr>
              <a:t>achieved by </a:t>
            </a:r>
            <a:r>
              <a:rPr sz="2400" spc="-5" dirty="0">
                <a:latin typeface="Times New Roman" pitchFamily="18" charset="0"/>
                <a:cs typeface="Times New Roman" pitchFamily="18" charset="0"/>
              </a:rPr>
              <a:t>connecting the </a:t>
            </a:r>
            <a:r>
              <a:rPr sz="2400" dirty="0">
                <a:latin typeface="Times New Roman" pitchFamily="18" charset="0"/>
                <a:cs typeface="Times New Roman" pitchFamily="18" charset="0"/>
              </a:rPr>
              <a:t>device to </a:t>
            </a:r>
            <a:r>
              <a:rPr sz="2400" spc="-5" dirty="0">
                <a:latin typeface="Times New Roman" pitchFamily="18" charset="0"/>
                <a:cs typeface="Times New Roman" pitchFamily="18" charset="0"/>
              </a:rPr>
              <a:t>the </a:t>
            </a:r>
            <a:r>
              <a:rPr sz="2400" dirty="0">
                <a:latin typeface="Times New Roman" pitchFamily="18" charset="0"/>
                <a:cs typeface="Times New Roman" pitchFamily="18" charset="0"/>
              </a:rPr>
              <a:t>forensic  workstation and pushing unsigned code </a:t>
            </a:r>
            <a:r>
              <a:rPr sz="2400" spc="-5" dirty="0">
                <a:latin typeface="Times New Roman" pitchFamily="18" charset="0"/>
                <a:cs typeface="Times New Roman" pitchFamily="18" charset="0"/>
              </a:rPr>
              <a:t>or </a:t>
            </a:r>
            <a:r>
              <a:rPr sz="2400" dirty="0">
                <a:latin typeface="Times New Roman" pitchFamily="18" charset="0"/>
                <a:cs typeface="Times New Roman" pitchFamily="18" charset="0"/>
              </a:rPr>
              <a:t>a boot  loader </a:t>
            </a:r>
            <a:r>
              <a:rPr sz="2400" spc="-5" dirty="0">
                <a:latin typeface="Times New Roman" pitchFamily="18" charset="0"/>
                <a:cs typeface="Times New Roman" pitchFamily="18" charset="0"/>
              </a:rPr>
              <a:t>into the </a:t>
            </a:r>
            <a:r>
              <a:rPr sz="2400" dirty="0">
                <a:latin typeface="Times New Roman" pitchFamily="18" charset="0"/>
                <a:cs typeface="Times New Roman" pitchFamily="18" charset="0"/>
              </a:rPr>
              <a:t>phone </a:t>
            </a:r>
            <a:r>
              <a:rPr sz="2400" spc="-5" dirty="0">
                <a:latin typeface="Times New Roman" pitchFamily="18" charset="0"/>
                <a:cs typeface="Times New Roman" pitchFamily="18" charset="0"/>
              </a:rPr>
              <a:t>and instructing the </a:t>
            </a:r>
            <a:r>
              <a:rPr sz="2400" dirty="0">
                <a:latin typeface="Times New Roman" pitchFamily="18" charset="0"/>
                <a:cs typeface="Times New Roman" pitchFamily="18" charset="0"/>
              </a:rPr>
              <a:t>phone </a:t>
            </a:r>
            <a:r>
              <a:rPr sz="2400" spc="-20" dirty="0">
                <a:latin typeface="Times New Roman" pitchFamily="18" charset="0"/>
                <a:cs typeface="Times New Roman" pitchFamily="18" charset="0"/>
              </a:rPr>
              <a:t>to  </a:t>
            </a:r>
            <a:r>
              <a:rPr sz="2400" dirty="0">
                <a:latin typeface="Times New Roman" pitchFamily="18" charset="0"/>
                <a:cs typeface="Times New Roman" pitchFamily="18" charset="0"/>
              </a:rPr>
              <a:t>dump memory from the </a:t>
            </a:r>
            <a:r>
              <a:rPr sz="2400" spc="5" dirty="0">
                <a:latin typeface="Times New Roman" pitchFamily="18" charset="0"/>
                <a:cs typeface="Times New Roman" pitchFamily="18" charset="0"/>
              </a:rPr>
              <a:t>phone </a:t>
            </a:r>
            <a:r>
              <a:rPr sz="2400" spc="-5" dirty="0">
                <a:latin typeface="Times New Roman" pitchFamily="18" charset="0"/>
                <a:cs typeface="Times New Roman" pitchFamily="18" charset="0"/>
              </a:rPr>
              <a:t>to </a:t>
            </a:r>
            <a:r>
              <a:rPr sz="2400" dirty="0">
                <a:latin typeface="Times New Roman" pitchFamily="18" charset="0"/>
                <a:cs typeface="Times New Roman" pitchFamily="18" charset="0"/>
              </a:rPr>
              <a:t>the</a:t>
            </a:r>
            <a:r>
              <a:rPr sz="2400" spc="-114" dirty="0">
                <a:latin typeface="Times New Roman" pitchFamily="18" charset="0"/>
                <a:cs typeface="Times New Roman" pitchFamily="18" charset="0"/>
              </a:rPr>
              <a:t> </a:t>
            </a:r>
            <a:r>
              <a:rPr sz="2400" spc="-20" dirty="0" smtClean="0">
                <a:latin typeface="Times New Roman" pitchFamily="18" charset="0"/>
                <a:cs typeface="Times New Roman" pitchFamily="18" charset="0"/>
              </a:rPr>
              <a:t>computer.</a:t>
            </a:r>
            <a:endParaRPr lang="en-US" sz="2400" spc="-20" dirty="0">
              <a:latin typeface="Times New Roman" pitchFamily="18" charset="0"/>
              <a:cs typeface="Times New Roman" pitchFamily="18" charset="0"/>
            </a:endParaRPr>
          </a:p>
          <a:p>
            <a:pPr marL="12700" marR="5080" algn="just">
              <a:lnSpc>
                <a:spcPct val="150000"/>
              </a:lnSpc>
              <a:spcBef>
                <a:spcPts val="95"/>
              </a:spcBef>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process is cost-effective and supplies more information to </a:t>
            </a:r>
            <a:r>
              <a:rPr lang="en-US" sz="2400" dirty="0" smtClean="0">
                <a:latin typeface="Times New Roman" pitchFamily="18" charset="0"/>
                <a:cs typeface="Times New Roman" pitchFamily="18" charset="0"/>
              </a:rPr>
              <a:t>the investigators</a:t>
            </a:r>
            <a:r>
              <a:rPr lang="en-US" sz="2400" dirty="0">
                <a:latin typeface="Times New Roman" pitchFamily="18" charset="0"/>
                <a:cs typeface="Times New Roman" pitchFamily="18" charset="0"/>
              </a:rPr>
              <a:t>, including the recovery of phone’s deleted files and unallocated space. </a:t>
            </a:r>
            <a:endParaRPr lang="en-US" sz="2400" dirty="0" smtClean="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common tools used for hex dump include:</a:t>
            </a:r>
          </a:p>
          <a:p>
            <a:pPr fontAlgn="base">
              <a:lnSpc>
                <a:spcPct val="150000"/>
              </a:lnSpc>
            </a:pPr>
            <a:r>
              <a:rPr lang="en-US" sz="2400" dirty="0" smtClean="0">
                <a:latin typeface="Times New Roman" pitchFamily="18" charset="0"/>
                <a:cs typeface="Times New Roman" pitchFamily="18" charset="0"/>
              </a:rPr>
              <a:t>1.XACT</a:t>
            </a:r>
            <a:endParaRPr lang="en-US" sz="2400" dirty="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2.Cellebrite </a:t>
            </a:r>
            <a:r>
              <a:rPr lang="en-US" sz="2400" dirty="0">
                <a:latin typeface="Times New Roman" pitchFamily="18" charset="0"/>
                <a:cs typeface="Times New Roman" pitchFamily="18" charset="0"/>
              </a:rPr>
              <a:t>UFED Physical Analyzer</a:t>
            </a:r>
          </a:p>
          <a:p>
            <a:pPr fontAlgn="base">
              <a:lnSpc>
                <a:spcPct val="150000"/>
              </a:lnSpc>
            </a:pPr>
            <a:r>
              <a:rPr lang="en-US" sz="2400" dirty="0" smtClean="0">
                <a:latin typeface="Times New Roman" pitchFamily="18" charset="0"/>
                <a:cs typeface="Times New Roman" pitchFamily="18" charset="0"/>
              </a:rPr>
              <a:t>3.Pandora’s </a:t>
            </a:r>
            <a:r>
              <a:rPr lang="en-US" sz="2400" dirty="0">
                <a:latin typeface="Times New Roman" pitchFamily="18" charset="0"/>
                <a:cs typeface="Times New Roman" pitchFamily="18" charset="0"/>
              </a:rPr>
              <a:t>Box</a:t>
            </a:r>
          </a:p>
          <a:p>
            <a:pPr marL="12700" marR="5080" algn="just">
              <a:lnSpc>
                <a:spcPct val="150000"/>
              </a:lnSpc>
              <a:spcBef>
                <a:spcPts val="95"/>
              </a:spcBef>
            </a:pPr>
            <a:endParaRPr lang="en-US" sz="2800" spc="-20" dirty="0" smtClean="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6977" y="564641"/>
            <a:ext cx="2066925"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Chi</a:t>
            </a:r>
            <a:r>
              <a:rPr sz="4400" u="sng" spc="15" dirty="0">
                <a:solidFill>
                  <a:srgbClr val="C00000"/>
                </a:solidFill>
                <a:effectLst>
                  <a:outerShdw blurRad="38100" dist="38100" dir="2700000" algn="tl">
                    <a:srgbClr val="000000">
                      <a:alpha val="43137"/>
                    </a:srgbClr>
                  </a:outerShdw>
                </a:effectLst>
                <a:latin typeface="Times New Roman"/>
                <a:cs typeface="Times New Roman"/>
              </a:rPr>
              <a:t>p</a:t>
            </a:r>
            <a:r>
              <a:rPr sz="4400" u="sng" spc="-5" dirty="0">
                <a:solidFill>
                  <a:srgbClr val="C00000"/>
                </a:solidFill>
                <a:effectLst>
                  <a:outerShdw blurRad="38100" dist="38100" dir="2700000" algn="tl">
                    <a:srgbClr val="000000">
                      <a:alpha val="43137"/>
                    </a:srgbClr>
                  </a:outerShdw>
                </a:effectLst>
                <a:latin typeface="Times New Roman"/>
                <a:cs typeface="Times New Roman"/>
              </a:rPr>
              <a:t>-</a:t>
            </a:r>
            <a:r>
              <a:rPr sz="4400" u="sng" dirty="0">
                <a:solidFill>
                  <a:srgbClr val="C00000"/>
                </a:solidFill>
                <a:effectLst>
                  <a:outerShdw blurRad="38100" dist="38100" dir="2700000" algn="tl">
                    <a:srgbClr val="000000">
                      <a:alpha val="43137"/>
                    </a:srgbClr>
                  </a:outerShdw>
                </a:effectLst>
                <a:latin typeface="Times New Roman"/>
                <a:cs typeface="Times New Roman"/>
              </a:rPr>
              <a:t>O</a:t>
            </a:r>
            <a:r>
              <a:rPr sz="4400" u="sng" spc="-90" dirty="0">
                <a:solidFill>
                  <a:srgbClr val="C00000"/>
                </a:solidFill>
                <a:effectLst>
                  <a:outerShdw blurRad="38100" dist="38100" dir="2700000" algn="tl">
                    <a:srgbClr val="000000">
                      <a:alpha val="43137"/>
                    </a:srgbClr>
                  </a:outerShdw>
                </a:effectLst>
                <a:latin typeface="Times New Roman"/>
                <a:cs typeface="Times New Roman"/>
              </a:rPr>
              <a:t>f</a:t>
            </a:r>
            <a:r>
              <a:rPr sz="4400" u="sng" dirty="0">
                <a:solidFill>
                  <a:srgbClr val="C00000"/>
                </a:solidFill>
                <a:effectLst>
                  <a:outerShdw blurRad="38100" dist="38100" dir="2700000" algn="tl">
                    <a:srgbClr val="000000">
                      <a:alpha val="43137"/>
                    </a:srgbClr>
                  </a:outerShdw>
                </a:effectLst>
                <a:latin typeface="Times New Roman"/>
                <a:cs typeface="Times New Roman"/>
              </a:rPr>
              <a:t>f</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491439" y="1343025"/>
            <a:ext cx="9095740" cy="6446637"/>
          </a:xfrm>
          <a:prstGeom prst="rect">
            <a:avLst/>
          </a:prstGeom>
        </p:spPr>
        <p:txBody>
          <a:bodyPr vert="horz" wrap="square" lIns="0" tIns="12700" rIns="0" bIns="0" rtlCol="0">
            <a:spAutoFit/>
          </a:bodyPr>
          <a:lstStyle/>
          <a:p>
            <a:pPr fontAlgn="base">
              <a:lnSpc>
                <a:spcPct val="150000"/>
              </a:lnSpc>
            </a:pPr>
            <a:r>
              <a:rPr lang="en-US" sz="2500" dirty="0">
                <a:latin typeface="Times New Roman" pitchFamily="18" charset="0"/>
                <a:cs typeface="Times New Roman" pitchFamily="18" charset="0"/>
              </a:rPr>
              <a:t>The chip-off technique allows the examiners to extract data directly from the flash memory of the cellular </a:t>
            </a:r>
            <a:r>
              <a:rPr lang="en-US" sz="2500" dirty="0" smtClean="0">
                <a:latin typeface="Times New Roman" pitchFamily="18" charset="0"/>
                <a:cs typeface="Times New Roman" pitchFamily="18" charset="0"/>
              </a:rPr>
              <a:t>device .</a:t>
            </a:r>
          </a:p>
          <a:p>
            <a:pPr fontAlgn="base">
              <a:lnSpc>
                <a:spcPct val="150000"/>
              </a:lnSpc>
            </a:pPr>
            <a:r>
              <a:rPr lang="en-US" sz="2500" dirty="0" smtClean="0">
                <a:latin typeface="Times New Roman" pitchFamily="18" charset="0"/>
                <a:cs typeface="Times New Roman" pitchFamily="18" charset="0"/>
              </a:rPr>
              <a:t>They remove </a:t>
            </a:r>
            <a:r>
              <a:rPr lang="en-US" sz="2500" dirty="0">
                <a:latin typeface="Times New Roman" pitchFamily="18" charset="0"/>
                <a:cs typeface="Times New Roman" pitchFamily="18" charset="0"/>
              </a:rPr>
              <a:t>the phone’s memory chip and create </a:t>
            </a:r>
            <a:r>
              <a:rPr lang="en-US" sz="2500" dirty="0" smtClean="0">
                <a:latin typeface="Times New Roman" pitchFamily="18" charset="0"/>
                <a:cs typeface="Times New Roman" pitchFamily="18" charset="0"/>
              </a:rPr>
              <a:t>its binary image</a:t>
            </a:r>
            <a:r>
              <a:rPr lang="en-US" sz="2500" dirty="0">
                <a:latin typeface="Times New Roman" pitchFamily="18" charset="0"/>
                <a:cs typeface="Times New Roman" pitchFamily="18" charset="0"/>
              </a:rPr>
              <a:t>. This process is costly and requires an ample knowledge of hardware. </a:t>
            </a:r>
            <a:endParaRPr lang="en-US" sz="2500" dirty="0" smtClean="0">
              <a:latin typeface="Times New Roman" pitchFamily="18" charset="0"/>
              <a:cs typeface="Times New Roman" pitchFamily="18" charset="0"/>
            </a:endParaRPr>
          </a:p>
          <a:p>
            <a:pPr fontAlgn="base">
              <a:lnSpc>
                <a:spcPct val="150000"/>
              </a:lnSpc>
            </a:pPr>
            <a:r>
              <a:rPr lang="en-US" sz="2500" dirty="0" smtClean="0">
                <a:latin typeface="Times New Roman" pitchFamily="18" charset="0"/>
                <a:cs typeface="Times New Roman" pitchFamily="18" charset="0"/>
              </a:rPr>
              <a:t>Improper </a:t>
            </a:r>
            <a:r>
              <a:rPr lang="en-US" sz="2500" dirty="0">
                <a:latin typeface="Times New Roman" pitchFamily="18" charset="0"/>
                <a:cs typeface="Times New Roman" pitchFamily="18" charset="0"/>
              </a:rPr>
              <a:t>handling may cause physical damage to the chip and renders the data impossible to retrieve. </a:t>
            </a:r>
            <a:endParaRPr lang="en-US" sz="2500" dirty="0" smtClean="0">
              <a:latin typeface="Times New Roman" pitchFamily="18" charset="0"/>
              <a:cs typeface="Times New Roman" pitchFamily="18" charset="0"/>
            </a:endParaRPr>
          </a:p>
          <a:p>
            <a:pPr fontAlgn="base">
              <a:lnSpc>
                <a:spcPct val="150000"/>
              </a:lnSpc>
            </a:pP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popular tools and equipment used for chip-off include:</a:t>
            </a:r>
          </a:p>
          <a:p>
            <a:pPr fontAlgn="base">
              <a:lnSpc>
                <a:spcPct val="150000"/>
              </a:lnSpc>
            </a:pPr>
            <a:r>
              <a:rPr lang="en-US" sz="2500" dirty="0" smtClean="0">
                <a:latin typeface="Times New Roman" pitchFamily="18" charset="0"/>
                <a:cs typeface="Times New Roman" pitchFamily="18" charset="0"/>
              </a:rPr>
              <a:t>1. </a:t>
            </a:r>
            <a:r>
              <a:rPr lang="en-US" sz="2500" dirty="0" err="1" smtClean="0">
                <a:latin typeface="Times New Roman" pitchFamily="18" charset="0"/>
                <a:cs typeface="Times New Roman" pitchFamily="18" charset="0"/>
              </a:rPr>
              <a:t>iSeasamo</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Phone Opening Tool</a:t>
            </a:r>
          </a:p>
          <a:p>
            <a:pPr fontAlgn="base">
              <a:lnSpc>
                <a:spcPct val="150000"/>
              </a:lnSpc>
            </a:pPr>
            <a:r>
              <a:rPr lang="en-US" sz="2500" dirty="0" smtClean="0">
                <a:latin typeface="Times New Roman" pitchFamily="18" charset="0"/>
                <a:cs typeface="Times New Roman" pitchFamily="18" charset="0"/>
              </a:rPr>
              <a:t>2. Chip </a:t>
            </a:r>
            <a:r>
              <a:rPr lang="en-US" sz="2500" dirty="0">
                <a:latin typeface="Times New Roman" pitchFamily="18" charset="0"/>
                <a:cs typeface="Times New Roman" pitchFamily="18" charset="0"/>
              </a:rPr>
              <a:t>Epoxy Glue Remover</a:t>
            </a:r>
          </a:p>
          <a:p>
            <a:pPr fontAlgn="base">
              <a:lnSpc>
                <a:spcPct val="150000"/>
              </a:lnSpc>
            </a:pPr>
            <a:r>
              <a:rPr lang="en-US" sz="2500" dirty="0" smtClean="0">
                <a:latin typeface="Times New Roman" pitchFamily="18" charset="0"/>
                <a:cs typeface="Times New Roman" pitchFamily="18" charset="0"/>
              </a:rPr>
              <a:t>3. Circuit </a:t>
            </a:r>
            <a:r>
              <a:rPr lang="en-US" sz="2500" dirty="0">
                <a:latin typeface="Times New Roman" pitchFamily="18" charset="0"/>
                <a:cs typeface="Times New Roman" pitchFamily="18" charset="0"/>
              </a:rPr>
              <a:t>Board Holder</a:t>
            </a:r>
          </a:p>
          <a:p>
            <a:pPr marL="12700" marR="5080" algn="just">
              <a:lnSpc>
                <a:spcPct val="150000"/>
              </a:lnSpc>
              <a:spcBef>
                <a:spcPts val="100"/>
              </a:spcBef>
            </a:pPr>
            <a:endParaRPr sz="32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99128" y="341630"/>
            <a:ext cx="2678430" cy="689932"/>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Micro</a:t>
            </a:r>
            <a:r>
              <a:rPr sz="4400" u="sng" spc="-105" dirty="0">
                <a:solidFill>
                  <a:srgbClr val="C00000"/>
                </a:solidFill>
                <a:effectLst>
                  <a:outerShdw blurRad="38100" dist="38100" dir="2700000" algn="tl">
                    <a:srgbClr val="000000">
                      <a:alpha val="43137"/>
                    </a:srgbClr>
                  </a:outerShdw>
                </a:effectLst>
                <a:latin typeface="Times New Roman"/>
                <a:cs typeface="Times New Roman"/>
              </a:rPr>
              <a:t> </a:t>
            </a:r>
            <a:r>
              <a:rPr sz="4400" u="sng" dirty="0">
                <a:solidFill>
                  <a:srgbClr val="C00000"/>
                </a:solidFill>
                <a:effectLst>
                  <a:outerShdw blurRad="38100" dist="38100" dir="2700000" algn="tl">
                    <a:srgbClr val="000000">
                      <a:alpha val="43137"/>
                    </a:srgbClr>
                  </a:outerShdw>
                </a:effectLst>
                <a:latin typeface="Times New Roman"/>
                <a:cs typeface="Times New Roman"/>
              </a:rPr>
              <a:t>Read</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317500" y="1038225"/>
            <a:ext cx="9095740" cy="5934958"/>
          </a:xfrm>
          <a:prstGeom prst="rect">
            <a:avLst/>
          </a:prstGeom>
        </p:spPr>
        <p:txBody>
          <a:bodyPr vert="horz" wrap="square" lIns="0" tIns="12700" rIns="0" bIns="0" rtlCol="0">
            <a:spAutoFit/>
          </a:bodyPr>
          <a:lstStyle/>
          <a:p>
            <a:pPr marL="12700" marR="5080">
              <a:lnSpc>
                <a:spcPct val="150000"/>
              </a:lnSpc>
              <a:spcBef>
                <a:spcPts val="100"/>
              </a:spcBef>
              <a:tabLst>
                <a:tab pos="1130935" algn="l"/>
                <a:tab pos="2837815" algn="l"/>
                <a:tab pos="4700905" algn="l"/>
                <a:tab pos="6699250" algn="l"/>
                <a:tab pos="8494395" algn="l"/>
              </a:tabLst>
            </a:pPr>
            <a:r>
              <a:rPr sz="3200" dirty="0">
                <a:latin typeface="Times New Roman" pitchFamily="18" charset="0"/>
                <a:cs typeface="Times New Roman" pitchFamily="18" charset="0"/>
              </a:rPr>
              <a:t>The	p</a:t>
            </a:r>
            <a:r>
              <a:rPr sz="3200" spc="-20" dirty="0">
                <a:latin typeface="Times New Roman" pitchFamily="18" charset="0"/>
                <a:cs typeface="Times New Roman" pitchFamily="18" charset="0"/>
              </a:rPr>
              <a:t>r</a:t>
            </a:r>
            <a:r>
              <a:rPr sz="3200" dirty="0">
                <a:latin typeface="Times New Roman" pitchFamily="18" charset="0"/>
                <a:cs typeface="Times New Roman" pitchFamily="18" charset="0"/>
              </a:rPr>
              <a:t>o</a:t>
            </a:r>
            <a:r>
              <a:rPr sz="3200" spc="5" dirty="0">
                <a:latin typeface="Times New Roman" pitchFamily="18" charset="0"/>
                <a:cs typeface="Times New Roman" pitchFamily="18" charset="0"/>
              </a:rPr>
              <a:t>c</a:t>
            </a:r>
            <a:r>
              <a:rPr sz="3200" dirty="0">
                <a:latin typeface="Times New Roman" pitchFamily="18" charset="0"/>
                <a:cs typeface="Times New Roman" pitchFamily="18" charset="0"/>
              </a:rPr>
              <a:t>ess	</a:t>
            </a:r>
            <a:r>
              <a:rPr sz="3200" spc="-20" dirty="0">
                <a:latin typeface="Times New Roman" pitchFamily="18" charset="0"/>
                <a:cs typeface="Times New Roman" pitchFamily="18" charset="0"/>
              </a:rPr>
              <a:t>i</a:t>
            </a:r>
            <a:r>
              <a:rPr sz="3200" dirty="0">
                <a:latin typeface="Times New Roman" pitchFamily="18" charset="0"/>
                <a:cs typeface="Times New Roman" pitchFamily="18" charset="0"/>
              </a:rPr>
              <a:t>nvolves	man</a:t>
            </a:r>
            <a:r>
              <a:rPr sz="3200" spc="-20" dirty="0">
                <a:latin typeface="Times New Roman" pitchFamily="18" charset="0"/>
                <a:cs typeface="Times New Roman" pitchFamily="18" charset="0"/>
              </a:rPr>
              <a:t>u</a:t>
            </a:r>
            <a:r>
              <a:rPr sz="3200" dirty="0">
                <a:latin typeface="Times New Roman" pitchFamily="18" charset="0"/>
                <a:cs typeface="Times New Roman" pitchFamily="18" charset="0"/>
              </a:rPr>
              <a:t>ally	viewing	and  interpreting data seen on the memory</a:t>
            </a:r>
            <a:r>
              <a:rPr sz="3200" spc="-90" dirty="0">
                <a:latin typeface="Times New Roman" pitchFamily="18" charset="0"/>
                <a:cs typeface="Times New Roman" pitchFamily="18" charset="0"/>
              </a:rPr>
              <a:t> </a:t>
            </a:r>
            <a:r>
              <a:rPr sz="3200" dirty="0">
                <a:latin typeface="Times New Roman" pitchFamily="18" charset="0"/>
                <a:cs typeface="Times New Roman" pitchFamily="18" charset="0"/>
              </a:rPr>
              <a:t>chip</a:t>
            </a:r>
            <a:r>
              <a:rPr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 The investigators use a high-powered electron microscope to analyze the physical gates on the chips and then convert the gate level into 1’s and 0’s to discover the resulting ASCII code. This process is expensive and time-consuming. </a:t>
            </a:r>
            <a:endParaRPr lang="en-US" sz="3200" dirty="0" smtClean="0">
              <a:latin typeface="Times New Roman" pitchFamily="18" charset="0"/>
              <a:cs typeface="Times New Roman" pitchFamily="18" charset="0"/>
            </a:endParaRPr>
          </a:p>
          <a:p>
            <a:pPr marL="12700" marR="5080">
              <a:lnSpc>
                <a:spcPct val="150000"/>
              </a:lnSpc>
              <a:spcBef>
                <a:spcPts val="100"/>
              </a:spcBef>
              <a:tabLst>
                <a:tab pos="1130935" algn="l"/>
                <a:tab pos="2837815" algn="l"/>
                <a:tab pos="4700905" algn="l"/>
                <a:tab pos="6699250" algn="l"/>
                <a:tab pos="8494395" algn="l"/>
              </a:tabLst>
            </a:pPr>
            <a:r>
              <a:rPr lang="en-US" sz="3200" dirty="0" smtClean="0">
                <a:latin typeface="Times New Roman" pitchFamily="18" charset="0"/>
                <a:cs typeface="Times New Roman" pitchFamily="18" charset="0"/>
              </a:rPr>
              <a:t>NOTE:- There is no tools available for Micro Read. </a:t>
            </a:r>
            <a:endParaRPr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tools </a:t>
            </a:r>
            <a:endParaRPr lang="en-US" dirty="0"/>
          </a:p>
        </p:txBody>
      </p:sp>
      <p:sp>
        <p:nvSpPr>
          <p:cNvPr id="3" name="Content Placeholder 2"/>
          <p:cNvSpPr>
            <a:spLocks noGrp="1"/>
          </p:cNvSpPr>
          <p:nvPr>
            <p:ph idx="1"/>
          </p:nvPr>
        </p:nvSpPr>
        <p:spPr/>
        <p:txBody>
          <a:bodyPr/>
          <a:lstStyle/>
          <a:p>
            <a:r>
              <a:rPr lang="en-US" dirty="0" err="1" smtClean="0"/>
              <a:t>MOBILedit</a:t>
            </a:r>
            <a:endParaRPr lang="en-US" dirty="0" smtClean="0"/>
          </a:p>
          <a:p>
            <a:r>
              <a:rPr lang="en-US" dirty="0" err="1" smtClean="0"/>
              <a:t>Mobilyzer</a:t>
            </a:r>
            <a:endParaRPr lang="en-US" dirty="0" smtClean="0"/>
          </a:p>
          <a:p>
            <a:pPr marL="0" indent="0">
              <a:buNone/>
            </a:pPr>
            <a:r>
              <a:rPr lang="en-US" dirty="0" smtClean="0"/>
              <a:t>…many more</a:t>
            </a:r>
            <a:endParaRPr lang="en-US" dirty="0"/>
          </a:p>
        </p:txBody>
      </p:sp>
    </p:spTree>
    <p:extLst>
      <p:ext uri="{BB962C8B-B14F-4D97-AF65-F5344CB8AC3E}">
        <p14:creationId xmlns:p14="http://schemas.microsoft.com/office/powerpoint/2010/main" val="236080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11224"/>
            <a:ext cx="588645" cy="251460"/>
          </a:xfrm>
          <a:custGeom>
            <a:avLst/>
            <a:gdLst/>
            <a:ahLst/>
            <a:cxnLst/>
            <a:rect l="l" t="t" r="r" b="b"/>
            <a:pathLst>
              <a:path w="588645" h="251460">
                <a:moveTo>
                  <a:pt x="0" y="251460"/>
                </a:moveTo>
                <a:lnTo>
                  <a:pt x="588264" y="251460"/>
                </a:lnTo>
                <a:lnTo>
                  <a:pt x="588264" y="0"/>
                </a:lnTo>
                <a:lnTo>
                  <a:pt x="0" y="0"/>
                </a:lnTo>
                <a:lnTo>
                  <a:pt x="0" y="251460"/>
                </a:lnTo>
                <a:close/>
              </a:path>
            </a:pathLst>
          </a:custGeom>
          <a:solidFill>
            <a:srgbClr val="DD8046"/>
          </a:solidFill>
        </p:spPr>
        <p:txBody>
          <a:bodyPr wrap="square" lIns="0" tIns="0" rIns="0" bIns="0" rtlCol="0"/>
          <a:lstStyle/>
          <a:p>
            <a:endParaRPr/>
          </a:p>
        </p:txBody>
      </p:sp>
      <p:sp>
        <p:nvSpPr>
          <p:cNvPr id="3" name="object 3"/>
          <p:cNvSpPr/>
          <p:nvPr/>
        </p:nvSpPr>
        <p:spPr>
          <a:xfrm>
            <a:off x="650748" y="1411224"/>
            <a:ext cx="9431020" cy="251460"/>
          </a:xfrm>
          <a:custGeom>
            <a:avLst/>
            <a:gdLst/>
            <a:ahLst/>
            <a:cxnLst/>
            <a:rect l="l" t="t" r="r" b="b"/>
            <a:pathLst>
              <a:path w="9431020" h="251460">
                <a:moveTo>
                  <a:pt x="0" y="251460"/>
                </a:moveTo>
                <a:lnTo>
                  <a:pt x="9430512" y="251460"/>
                </a:lnTo>
                <a:lnTo>
                  <a:pt x="9430512" y="0"/>
                </a:lnTo>
                <a:lnTo>
                  <a:pt x="0" y="0"/>
                </a:lnTo>
                <a:lnTo>
                  <a:pt x="0" y="251460"/>
                </a:lnTo>
                <a:close/>
              </a:path>
            </a:pathLst>
          </a:custGeom>
          <a:solidFill>
            <a:srgbClr val="93B6D2"/>
          </a:solidFill>
        </p:spPr>
        <p:txBody>
          <a:bodyPr wrap="square" lIns="0" tIns="0" rIns="0" bIns="0" rtlCol="0"/>
          <a:lstStyle/>
          <a:p>
            <a:endParaRPr/>
          </a:p>
        </p:txBody>
      </p:sp>
      <p:sp>
        <p:nvSpPr>
          <p:cNvPr id="4" name="object 4"/>
          <p:cNvSpPr txBox="1">
            <a:spLocks noGrp="1"/>
          </p:cNvSpPr>
          <p:nvPr>
            <p:ph type="title"/>
          </p:nvPr>
        </p:nvSpPr>
        <p:spPr>
          <a:xfrm>
            <a:off x="3612641" y="390905"/>
            <a:ext cx="3115945" cy="772160"/>
          </a:xfrm>
          <a:prstGeom prst="rect">
            <a:avLst/>
          </a:prstGeom>
        </p:spPr>
        <p:txBody>
          <a:bodyPr vert="horz" wrap="square" lIns="0" tIns="12065" rIns="0" bIns="0" rtlCol="0">
            <a:spAutoFit/>
          </a:bodyPr>
          <a:lstStyle/>
          <a:p>
            <a:pPr marL="12700">
              <a:lnSpc>
                <a:spcPct val="100000"/>
              </a:lnSpc>
              <a:spcBef>
                <a:spcPts val="95"/>
              </a:spcBef>
            </a:pPr>
            <a:r>
              <a:rPr lang="en-US" sz="4900" dirty="0" err="1" smtClean="0">
                <a:latin typeface="Times New Roman"/>
                <a:cs typeface="Times New Roman"/>
              </a:rPr>
              <a:t>MOBILedit</a:t>
            </a:r>
            <a:endParaRPr sz="4900" dirty="0">
              <a:latin typeface="Times New Roman"/>
              <a:cs typeface="Times New Roman"/>
            </a:endParaRPr>
          </a:p>
        </p:txBody>
      </p:sp>
      <p:sp>
        <p:nvSpPr>
          <p:cNvPr id="5" name="object 5"/>
          <p:cNvSpPr txBox="1"/>
          <p:nvPr/>
        </p:nvSpPr>
        <p:spPr>
          <a:xfrm>
            <a:off x="763625" y="2214499"/>
            <a:ext cx="8545195" cy="4937890"/>
          </a:xfrm>
          <a:prstGeom prst="rect">
            <a:avLst/>
          </a:prstGeom>
        </p:spPr>
        <p:txBody>
          <a:bodyPr vert="horz" wrap="square" lIns="0" tIns="13335" rIns="0" bIns="0" rtlCol="0">
            <a:spAutoFit/>
          </a:bodyPr>
          <a:lstStyle/>
          <a:p>
            <a:pPr marL="365760" marR="399415" indent="-353695" algn="just">
              <a:lnSpc>
                <a:spcPct val="100000"/>
              </a:lnSpc>
              <a:spcBef>
                <a:spcPts val="105"/>
              </a:spcBef>
              <a:buClr>
                <a:srgbClr val="DD8046"/>
              </a:buClr>
              <a:buSzPct val="59375"/>
              <a:buFont typeface="Wingdings"/>
              <a:buChar char=""/>
              <a:tabLst>
                <a:tab pos="366395" algn="l"/>
              </a:tabLst>
            </a:pPr>
            <a:r>
              <a:rPr lang="en-US" sz="3200" dirty="0" err="1"/>
              <a:t>MOBILedit</a:t>
            </a:r>
            <a:r>
              <a:rPr lang="en-US" sz="3200" dirty="0"/>
              <a:t> Forensics is advanced phone forensic software, it is </a:t>
            </a:r>
            <a:r>
              <a:rPr lang="en-US" sz="3200" b="1" dirty="0"/>
              <a:t>Extract</a:t>
            </a:r>
            <a:r>
              <a:rPr lang="en-US" sz="3200" dirty="0"/>
              <a:t> and </a:t>
            </a:r>
            <a:r>
              <a:rPr lang="en-US" sz="3200" b="1" dirty="0"/>
              <a:t>deeply analyze phone content</a:t>
            </a:r>
            <a:r>
              <a:rPr lang="en-US" sz="3200" dirty="0"/>
              <a:t> including, </a:t>
            </a:r>
            <a:r>
              <a:rPr lang="en-US" sz="3200" b="1" dirty="0"/>
              <a:t>deleted data</a:t>
            </a:r>
            <a:r>
              <a:rPr lang="en-US" sz="3200" dirty="0"/>
              <a:t>, </a:t>
            </a:r>
            <a:r>
              <a:rPr lang="en-US" sz="3200" b="1" dirty="0"/>
              <a:t>application’s data, passwords, </a:t>
            </a:r>
            <a:r>
              <a:rPr lang="en-US" sz="3200" b="1" dirty="0" err="1"/>
              <a:t>geolocations</a:t>
            </a:r>
            <a:r>
              <a:rPr lang="en-US" sz="3200" b="1" dirty="0"/>
              <a:t>,</a:t>
            </a:r>
            <a:r>
              <a:rPr lang="en-US" sz="3200" dirty="0"/>
              <a:t> and anything that might reside in the phone. Professional software for authorities as well as for enterprise and end-users. It’s also able to bypass the </a:t>
            </a:r>
            <a:r>
              <a:rPr lang="en-US" sz="3200" b="1" dirty="0"/>
              <a:t>passcode, PIN, </a:t>
            </a:r>
            <a:r>
              <a:rPr lang="en-US" sz="3200" dirty="0"/>
              <a:t>and </a:t>
            </a:r>
            <a:r>
              <a:rPr lang="en-US" sz="3200" b="1" dirty="0"/>
              <a:t>phone backup encryption</a:t>
            </a:r>
            <a:r>
              <a:rPr lang="en-US" sz="3200" dirty="0"/>
              <a:t>.</a:t>
            </a:r>
            <a:endParaRPr sz="3200" dirty="0">
              <a:latin typeface="Times New Roman"/>
              <a:cs typeface="Times New Roman"/>
            </a:endParaRPr>
          </a:p>
        </p:txBody>
      </p:sp>
    </p:spTree>
    <p:extLst>
      <p:ext uri="{BB962C8B-B14F-4D97-AF65-F5344CB8AC3E}">
        <p14:creationId xmlns:p14="http://schemas.microsoft.com/office/powerpoint/2010/main" val="110881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Mobilyzer</a:t>
            </a:r>
            <a:endParaRPr lang="en-US" dirty="0">
              <a:solidFill>
                <a:srgbClr val="FF0000"/>
              </a:solidFill>
            </a:endParaRPr>
          </a:p>
        </p:txBody>
      </p:sp>
      <p:sp>
        <p:nvSpPr>
          <p:cNvPr id="3" name="Content Placeholder 2"/>
          <p:cNvSpPr>
            <a:spLocks noGrp="1"/>
          </p:cNvSpPr>
          <p:nvPr>
            <p:ph idx="1"/>
          </p:nvPr>
        </p:nvSpPr>
        <p:spPr>
          <a:xfrm>
            <a:off x="586105" y="2333625"/>
            <a:ext cx="9075420" cy="4991131"/>
          </a:xfrm>
        </p:spPr>
        <p:txBody>
          <a:bodyPr>
            <a:normAutofit/>
          </a:bodyPr>
          <a:lstStyle/>
          <a:p>
            <a:r>
              <a:rPr lang="en-US" sz="3600" b="1" dirty="0" err="1" smtClean="0">
                <a:solidFill>
                  <a:schemeClr val="tx1"/>
                </a:solidFill>
                <a:latin typeface="Times New Roman" pitchFamily="18" charset="0"/>
                <a:cs typeface="Times New Roman" pitchFamily="18" charset="0"/>
              </a:rPr>
              <a:t>Mobilyzer</a:t>
            </a: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provides standard measurement tools for users, researchers and developers, and it manages data collection by reporting to cloud-based servers.  </a:t>
            </a:r>
            <a:endParaRPr lang="en-US" sz="3600" dirty="0" smtClean="0">
              <a:solidFill>
                <a:schemeClr val="tx1"/>
              </a:solidFill>
              <a:latin typeface="Times New Roman" pitchFamily="18" charset="0"/>
              <a:cs typeface="Times New Roman" pitchFamily="18" charset="0"/>
            </a:endParaRPr>
          </a:p>
          <a:p>
            <a:r>
              <a:rPr lang="en-US" sz="3600" b="1" dirty="0" err="1" smtClean="0">
                <a:solidFill>
                  <a:schemeClr val="tx1"/>
                </a:solidFill>
                <a:latin typeface="Times New Roman" pitchFamily="18" charset="0"/>
                <a:cs typeface="Times New Roman" pitchFamily="18" charset="0"/>
              </a:rPr>
              <a:t>Mobilyzer</a:t>
            </a:r>
            <a:r>
              <a:rPr lang="en-US" sz="3600" dirty="0">
                <a:solidFill>
                  <a:schemeClr val="tx1"/>
                </a:solidFill>
                <a:latin typeface="Times New Roman" pitchFamily="18" charset="0"/>
                <a:cs typeface="Times New Roman" pitchFamily="18" charset="0"/>
              </a:rPr>
              <a:t> allows researchers to conduct mobile network experiments using a collection of mobile devices running apps.</a:t>
            </a:r>
            <a:endParaRPr lang="en-US" sz="3600" dirty="0">
              <a:solidFill>
                <a:schemeClr val="tx1"/>
              </a:solidFill>
              <a:latin typeface="Times New Roman" pitchFamily="18" charset="0"/>
              <a:cs typeface="Times New Roman" pitchFamily="18" charset="0"/>
            </a:endParaRPr>
          </a:p>
        </p:txBody>
      </p:sp>
      <p:sp>
        <p:nvSpPr>
          <p:cNvPr id="4" name="object 2"/>
          <p:cNvSpPr/>
          <p:nvPr/>
        </p:nvSpPr>
        <p:spPr>
          <a:xfrm>
            <a:off x="0" y="1777365"/>
            <a:ext cx="588645" cy="251460"/>
          </a:xfrm>
          <a:custGeom>
            <a:avLst/>
            <a:gdLst/>
            <a:ahLst/>
            <a:cxnLst/>
            <a:rect l="l" t="t" r="r" b="b"/>
            <a:pathLst>
              <a:path w="588645" h="251460">
                <a:moveTo>
                  <a:pt x="0" y="251460"/>
                </a:moveTo>
                <a:lnTo>
                  <a:pt x="588264" y="251460"/>
                </a:lnTo>
                <a:lnTo>
                  <a:pt x="588264" y="0"/>
                </a:lnTo>
                <a:lnTo>
                  <a:pt x="0" y="0"/>
                </a:lnTo>
                <a:lnTo>
                  <a:pt x="0" y="251460"/>
                </a:lnTo>
                <a:close/>
              </a:path>
            </a:pathLst>
          </a:custGeom>
          <a:solidFill>
            <a:srgbClr val="DD8046"/>
          </a:solidFill>
        </p:spPr>
        <p:txBody>
          <a:bodyPr wrap="square" lIns="0" tIns="0" rIns="0" bIns="0" rtlCol="0"/>
          <a:lstStyle/>
          <a:p>
            <a:endParaRPr/>
          </a:p>
        </p:txBody>
      </p:sp>
      <p:sp>
        <p:nvSpPr>
          <p:cNvPr id="5" name="object 3"/>
          <p:cNvSpPr/>
          <p:nvPr/>
        </p:nvSpPr>
        <p:spPr>
          <a:xfrm>
            <a:off x="650748" y="1777365"/>
            <a:ext cx="9431020" cy="251460"/>
          </a:xfrm>
          <a:custGeom>
            <a:avLst/>
            <a:gdLst/>
            <a:ahLst/>
            <a:cxnLst/>
            <a:rect l="l" t="t" r="r" b="b"/>
            <a:pathLst>
              <a:path w="9431020" h="251460">
                <a:moveTo>
                  <a:pt x="0" y="251460"/>
                </a:moveTo>
                <a:lnTo>
                  <a:pt x="9430512" y="251460"/>
                </a:lnTo>
                <a:lnTo>
                  <a:pt x="9430512" y="0"/>
                </a:lnTo>
                <a:lnTo>
                  <a:pt x="0" y="0"/>
                </a:lnTo>
                <a:lnTo>
                  <a:pt x="0" y="251460"/>
                </a:lnTo>
                <a:close/>
              </a:path>
            </a:pathLst>
          </a:custGeom>
          <a:solidFill>
            <a:srgbClr val="93B6D2"/>
          </a:solidFill>
        </p:spPr>
        <p:txBody>
          <a:bodyPr wrap="square" lIns="0" tIns="0" rIns="0" bIns="0" rtlCol="0"/>
          <a:lstStyle/>
          <a:p>
            <a:endParaRPr/>
          </a:p>
        </p:txBody>
      </p:sp>
    </p:spTree>
    <p:extLst>
      <p:ext uri="{BB962C8B-B14F-4D97-AF65-F5344CB8AC3E}">
        <p14:creationId xmlns:p14="http://schemas.microsoft.com/office/powerpoint/2010/main" val="252659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11224"/>
            <a:ext cx="588645" cy="251460"/>
          </a:xfrm>
          <a:custGeom>
            <a:avLst/>
            <a:gdLst/>
            <a:ahLst/>
            <a:cxnLst/>
            <a:rect l="l" t="t" r="r" b="b"/>
            <a:pathLst>
              <a:path w="588645" h="251460">
                <a:moveTo>
                  <a:pt x="0" y="251460"/>
                </a:moveTo>
                <a:lnTo>
                  <a:pt x="588264" y="251460"/>
                </a:lnTo>
                <a:lnTo>
                  <a:pt x="588264" y="0"/>
                </a:lnTo>
                <a:lnTo>
                  <a:pt x="0" y="0"/>
                </a:lnTo>
                <a:lnTo>
                  <a:pt x="0" y="251460"/>
                </a:lnTo>
                <a:close/>
              </a:path>
            </a:pathLst>
          </a:custGeom>
          <a:solidFill>
            <a:srgbClr val="DD8046"/>
          </a:solidFill>
        </p:spPr>
        <p:txBody>
          <a:bodyPr wrap="square" lIns="0" tIns="0" rIns="0" bIns="0" rtlCol="0"/>
          <a:lstStyle/>
          <a:p>
            <a:endParaRPr/>
          </a:p>
        </p:txBody>
      </p:sp>
      <p:sp>
        <p:nvSpPr>
          <p:cNvPr id="3" name="object 3"/>
          <p:cNvSpPr/>
          <p:nvPr/>
        </p:nvSpPr>
        <p:spPr>
          <a:xfrm>
            <a:off x="650748" y="1411224"/>
            <a:ext cx="9431020" cy="251460"/>
          </a:xfrm>
          <a:custGeom>
            <a:avLst/>
            <a:gdLst/>
            <a:ahLst/>
            <a:cxnLst/>
            <a:rect l="l" t="t" r="r" b="b"/>
            <a:pathLst>
              <a:path w="9431020" h="251460">
                <a:moveTo>
                  <a:pt x="0" y="251460"/>
                </a:moveTo>
                <a:lnTo>
                  <a:pt x="9430512" y="251460"/>
                </a:lnTo>
                <a:lnTo>
                  <a:pt x="9430512" y="0"/>
                </a:lnTo>
                <a:lnTo>
                  <a:pt x="0" y="0"/>
                </a:lnTo>
                <a:lnTo>
                  <a:pt x="0" y="251460"/>
                </a:lnTo>
                <a:close/>
              </a:path>
            </a:pathLst>
          </a:custGeom>
          <a:solidFill>
            <a:srgbClr val="93B6D2"/>
          </a:solidFill>
        </p:spPr>
        <p:txBody>
          <a:bodyPr wrap="square" lIns="0" tIns="0" rIns="0" bIns="0" rtlCol="0"/>
          <a:lstStyle/>
          <a:p>
            <a:endParaRPr/>
          </a:p>
        </p:txBody>
      </p:sp>
      <p:sp>
        <p:nvSpPr>
          <p:cNvPr id="5" name="object 5"/>
          <p:cNvSpPr txBox="1">
            <a:spLocks noGrp="1"/>
          </p:cNvSpPr>
          <p:nvPr>
            <p:ph idx="1"/>
          </p:nvPr>
        </p:nvSpPr>
        <p:spPr>
          <a:xfrm>
            <a:off x="504190" y="1764666"/>
            <a:ext cx="9075420" cy="4548040"/>
          </a:xfrm>
          <a:prstGeom prst="rect">
            <a:avLst/>
          </a:prstGeom>
        </p:spPr>
        <p:txBody>
          <a:bodyPr vert="horz" wrap="square" lIns="0" tIns="13335" rIns="0" bIns="0" rtlCol="0">
            <a:spAutoFit/>
          </a:bodyPr>
          <a:lstStyle/>
          <a:p>
            <a:pPr marL="583565" marR="5080" indent="-353695">
              <a:lnSpc>
                <a:spcPct val="100000"/>
              </a:lnSpc>
              <a:spcBef>
                <a:spcPts val="105"/>
              </a:spcBef>
              <a:buClr>
                <a:srgbClr val="DD8046"/>
              </a:buClr>
              <a:buSzPct val="59375"/>
              <a:buFont typeface="Wingdings"/>
              <a:buChar char=""/>
              <a:tabLst>
                <a:tab pos="583565" algn="l"/>
                <a:tab pos="584200" algn="l"/>
              </a:tabLst>
            </a:pPr>
            <a:r>
              <a:rPr sz="3200" dirty="0">
                <a:solidFill>
                  <a:schemeClr val="tx1"/>
                </a:solidFill>
                <a:latin typeface="Times New Roman" pitchFamily="18" charset="0"/>
                <a:cs typeface="Times New Roman" pitchFamily="18" charset="0"/>
              </a:rPr>
              <a:t>With </a:t>
            </a:r>
            <a:r>
              <a:rPr sz="3200" spc="-5" dirty="0">
                <a:solidFill>
                  <a:schemeClr val="tx1"/>
                </a:solidFill>
                <a:latin typeface="Times New Roman" pitchFamily="18" charset="0"/>
                <a:cs typeface="Times New Roman" pitchFamily="18" charset="0"/>
              </a:rPr>
              <a:t>MOBILedit Forensic </a:t>
            </a:r>
            <a:r>
              <a:rPr sz="3200" dirty="0">
                <a:solidFill>
                  <a:schemeClr val="tx1"/>
                </a:solidFill>
                <a:latin typeface="Times New Roman" pitchFamily="18" charset="0"/>
                <a:cs typeface="Times New Roman" pitchFamily="18" charset="0"/>
              </a:rPr>
              <a:t>you can </a:t>
            </a:r>
            <a:r>
              <a:rPr sz="3200" spc="-35" dirty="0">
                <a:solidFill>
                  <a:schemeClr val="tx1"/>
                </a:solidFill>
                <a:latin typeface="Times New Roman" pitchFamily="18" charset="0"/>
                <a:cs typeface="Times New Roman" pitchFamily="18" charset="0"/>
              </a:rPr>
              <a:t>view,</a:t>
            </a:r>
            <a:r>
              <a:rPr sz="3200" spc="-8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search  or retrieve </a:t>
            </a:r>
            <a:r>
              <a:rPr sz="3200" spc="-5" dirty="0">
                <a:solidFill>
                  <a:schemeClr val="tx1"/>
                </a:solidFill>
                <a:latin typeface="Times New Roman" pitchFamily="18" charset="0"/>
                <a:cs typeface="Times New Roman" pitchFamily="18" charset="0"/>
              </a:rPr>
              <a:t>all data </a:t>
            </a:r>
            <a:r>
              <a:rPr sz="3200" dirty="0">
                <a:solidFill>
                  <a:schemeClr val="tx1"/>
                </a:solidFill>
                <a:latin typeface="Times New Roman" pitchFamily="18" charset="0"/>
                <a:cs typeface="Times New Roman" pitchFamily="18" charset="0"/>
              </a:rPr>
              <a:t>from a </a:t>
            </a:r>
            <a:r>
              <a:rPr sz="3200" spc="-5" dirty="0">
                <a:solidFill>
                  <a:schemeClr val="tx1"/>
                </a:solidFill>
                <a:latin typeface="Times New Roman" pitchFamily="18" charset="0"/>
                <a:cs typeface="Times New Roman" pitchFamily="18" charset="0"/>
              </a:rPr>
              <a:t>phone </a:t>
            </a:r>
            <a:r>
              <a:rPr sz="3200" dirty="0">
                <a:solidFill>
                  <a:schemeClr val="tx1"/>
                </a:solidFill>
                <a:latin typeface="Times New Roman" pitchFamily="18" charset="0"/>
                <a:cs typeface="Times New Roman" pitchFamily="18" charset="0"/>
              </a:rPr>
              <a:t>with </a:t>
            </a:r>
            <a:r>
              <a:rPr sz="3200" spc="-5" dirty="0">
                <a:solidFill>
                  <a:schemeClr val="tx1"/>
                </a:solidFill>
                <a:latin typeface="Times New Roman" pitchFamily="18" charset="0"/>
                <a:cs typeface="Times New Roman" pitchFamily="18" charset="0"/>
              </a:rPr>
              <a:t>only </a:t>
            </a:r>
            <a:r>
              <a:rPr sz="3200" dirty="0">
                <a:solidFill>
                  <a:schemeClr val="tx1"/>
                </a:solidFill>
                <a:latin typeface="Times New Roman" pitchFamily="18" charset="0"/>
                <a:cs typeface="Times New Roman" pitchFamily="18" charset="0"/>
              </a:rPr>
              <a:t>a  few clicks. </a:t>
            </a:r>
            <a:r>
              <a:rPr sz="3200" spc="-5" dirty="0">
                <a:solidFill>
                  <a:schemeClr val="tx1"/>
                </a:solidFill>
                <a:latin typeface="Times New Roman" pitchFamily="18" charset="0"/>
                <a:cs typeface="Times New Roman" pitchFamily="18" charset="0"/>
              </a:rPr>
              <a:t>This data includes </a:t>
            </a:r>
            <a:r>
              <a:rPr sz="3200" dirty="0">
                <a:solidFill>
                  <a:schemeClr val="tx1"/>
                </a:solidFill>
                <a:latin typeface="Times New Roman" pitchFamily="18" charset="0"/>
                <a:cs typeface="Times New Roman" pitchFamily="18" charset="0"/>
              </a:rPr>
              <a:t>call </a:t>
            </a:r>
            <a:r>
              <a:rPr sz="3200" spc="-30" dirty="0">
                <a:solidFill>
                  <a:schemeClr val="tx1"/>
                </a:solidFill>
                <a:latin typeface="Times New Roman" pitchFamily="18" charset="0"/>
                <a:cs typeface="Times New Roman" pitchFamily="18" charset="0"/>
              </a:rPr>
              <a:t>history,  </a:t>
            </a:r>
            <a:r>
              <a:rPr sz="3200" spc="-10" dirty="0">
                <a:solidFill>
                  <a:schemeClr val="tx1"/>
                </a:solidFill>
                <a:latin typeface="Times New Roman" pitchFamily="18" charset="0"/>
                <a:cs typeface="Times New Roman" pitchFamily="18" charset="0"/>
              </a:rPr>
              <a:t>phonebook, text </a:t>
            </a:r>
            <a:r>
              <a:rPr sz="3200" spc="-5" dirty="0">
                <a:solidFill>
                  <a:schemeClr val="tx1"/>
                </a:solidFill>
                <a:latin typeface="Times New Roman" pitchFamily="18" charset="0"/>
                <a:cs typeface="Times New Roman" pitchFamily="18" charset="0"/>
              </a:rPr>
              <a:t>messages, </a:t>
            </a:r>
            <a:r>
              <a:rPr sz="3200" spc="-10" dirty="0">
                <a:solidFill>
                  <a:schemeClr val="tx1"/>
                </a:solidFill>
                <a:latin typeface="Times New Roman" pitchFamily="18" charset="0"/>
                <a:cs typeface="Times New Roman" pitchFamily="18" charset="0"/>
              </a:rPr>
              <a:t>multimedia  </a:t>
            </a:r>
            <a:r>
              <a:rPr sz="3200" dirty="0">
                <a:solidFill>
                  <a:schemeClr val="tx1"/>
                </a:solidFill>
                <a:latin typeface="Times New Roman" pitchFamily="18" charset="0"/>
                <a:cs typeface="Times New Roman" pitchFamily="18" charset="0"/>
              </a:rPr>
              <a:t>messages, files, </a:t>
            </a:r>
            <a:r>
              <a:rPr sz="3200" spc="-5" dirty="0">
                <a:solidFill>
                  <a:schemeClr val="tx1"/>
                </a:solidFill>
                <a:latin typeface="Times New Roman" pitchFamily="18" charset="0"/>
                <a:cs typeface="Times New Roman" pitchFamily="18" charset="0"/>
              </a:rPr>
              <a:t>calendars, notes, reminders  and raw application</a:t>
            </a:r>
            <a:r>
              <a:rPr sz="3200" spc="-10" dirty="0">
                <a:solidFill>
                  <a:schemeClr val="tx1"/>
                </a:solidFill>
                <a:latin typeface="Times New Roman" pitchFamily="18" charset="0"/>
                <a:cs typeface="Times New Roman" pitchFamily="18" charset="0"/>
              </a:rPr>
              <a:t> </a:t>
            </a:r>
            <a:r>
              <a:rPr sz="3200" spc="-5" dirty="0">
                <a:solidFill>
                  <a:schemeClr val="tx1"/>
                </a:solidFill>
                <a:latin typeface="Times New Roman" pitchFamily="18" charset="0"/>
                <a:cs typeface="Times New Roman" pitchFamily="18" charset="0"/>
              </a:rPr>
              <a:t>data.</a:t>
            </a:r>
          </a:p>
          <a:p>
            <a:pPr marL="583565" marR="9525" indent="-353695">
              <a:lnSpc>
                <a:spcPct val="100000"/>
              </a:lnSpc>
              <a:spcBef>
                <a:spcPts val="805"/>
              </a:spcBef>
              <a:buClr>
                <a:srgbClr val="DD8046"/>
              </a:buClr>
              <a:buSzPct val="59375"/>
              <a:buFont typeface="Wingdings"/>
              <a:buChar char=""/>
              <a:tabLst>
                <a:tab pos="583565" algn="l"/>
                <a:tab pos="584200" algn="l"/>
              </a:tabLst>
            </a:pPr>
            <a:r>
              <a:rPr sz="3200" dirty="0">
                <a:solidFill>
                  <a:schemeClr val="tx1"/>
                </a:solidFill>
                <a:latin typeface="Times New Roman" pitchFamily="18" charset="0"/>
                <a:cs typeface="Times New Roman" pitchFamily="18" charset="0"/>
              </a:rPr>
              <a:t>It </a:t>
            </a:r>
            <a:r>
              <a:rPr sz="3200" spc="-5" dirty="0">
                <a:solidFill>
                  <a:schemeClr val="tx1"/>
                </a:solidFill>
                <a:latin typeface="Times New Roman" pitchFamily="18" charset="0"/>
                <a:cs typeface="Times New Roman" pitchFamily="18" charset="0"/>
              </a:rPr>
              <a:t>will </a:t>
            </a:r>
            <a:r>
              <a:rPr sz="3200" dirty="0">
                <a:solidFill>
                  <a:schemeClr val="tx1"/>
                </a:solidFill>
                <a:latin typeface="Times New Roman" pitchFamily="18" charset="0"/>
                <a:cs typeface="Times New Roman" pitchFamily="18" charset="0"/>
              </a:rPr>
              <a:t>also </a:t>
            </a:r>
            <a:r>
              <a:rPr sz="3200" spc="-5" dirty="0">
                <a:solidFill>
                  <a:schemeClr val="tx1"/>
                </a:solidFill>
                <a:latin typeface="Times New Roman" pitchFamily="18" charset="0"/>
                <a:cs typeface="Times New Roman" pitchFamily="18" charset="0"/>
              </a:rPr>
              <a:t>retrieve </a:t>
            </a:r>
            <a:r>
              <a:rPr sz="3200" dirty="0">
                <a:solidFill>
                  <a:schemeClr val="tx1"/>
                </a:solidFill>
                <a:latin typeface="Times New Roman" pitchFamily="18" charset="0"/>
                <a:cs typeface="Times New Roman" pitchFamily="18" charset="0"/>
              </a:rPr>
              <a:t>all </a:t>
            </a:r>
            <a:r>
              <a:rPr sz="3200" spc="-5" dirty="0">
                <a:solidFill>
                  <a:schemeClr val="tx1"/>
                </a:solidFill>
                <a:latin typeface="Times New Roman" pitchFamily="18" charset="0"/>
                <a:cs typeface="Times New Roman" pitchFamily="18" charset="0"/>
              </a:rPr>
              <a:t>phone information </a:t>
            </a:r>
            <a:r>
              <a:rPr sz="3200" dirty="0">
                <a:solidFill>
                  <a:schemeClr val="tx1"/>
                </a:solidFill>
                <a:latin typeface="Times New Roman" pitchFamily="18" charset="0"/>
                <a:cs typeface="Times New Roman" pitchFamily="18" charset="0"/>
              </a:rPr>
              <a:t>such  as IMEI, </a:t>
            </a:r>
            <a:r>
              <a:rPr sz="3200" spc="-5" dirty="0">
                <a:solidFill>
                  <a:schemeClr val="tx1"/>
                </a:solidFill>
                <a:latin typeface="Times New Roman" pitchFamily="18" charset="0"/>
                <a:cs typeface="Times New Roman" pitchFamily="18" charset="0"/>
              </a:rPr>
              <a:t>operating </a:t>
            </a:r>
            <a:r>
              <a:rPr sz="3200" dirty="0">
                <a:solidFill>
                  <a:schemeClr val="tx1"/>
                </a:solidFill>
                <a:latin typeface="Times New Roman" pitchFamily="18" charset="0"/>
                <a:cs typeface="Times New Roman" pitchFamily="18" charset="0"/>
              </a:rPr>
              <a:t>systems, firmware</a:t>
            </a:r>
            <a:r>
              <a:rPr sz="3200" spc="-130" dirty="0">
                <a:solidFill>
                  <a:schemeClr val="tx1"/>
                </a:solidFill>
                <a:latin typeface="Times New Roman" pitchFamily="18" charset="0"/>
                <a:cs typeface="Times New Roman" pitchFamily="18" charset="0"/>
              </a:rPr>
              <a:t> </a:t>
            </a:r>
            <a:r>
              <a:rPr sz="3200" spc="-5" dirty="0">
                <a:solidFill>
                  <a:schemeClr val="tx1"/>
                </a:solidFill>
                <a:latin typeface="Times New Roman" pitchFamily="18" charset="0"/>
                <a:cs typeface="Times New Roman" pitchFamily="18" charset="0"/>
              </a:rPr>
              <a:t>including  </a:t>
            </a:r>
            <a:r>
              <a:rPr sz="3200" dirty="0">
                <a:solidFill>
                  <a:schemeClr val="tx1"/>
                </a:solidFill>
                <a:latin typeface="Times New Roman" pitchFamily="18" charset="0"/>
                <a:cs typeface="Times New Roman" pitchFamily="18" charset="0"/>
              </a:rPr>
              <a:t>SIM</a:t>
            </a:r>
            <a:r>
              <a:rPr sz="3200" spc="-20" dirty="0">
                <a:solidFill>
                  <a:schemeClr val="tx1"/>
                </a:solidFill>
                <a:latin typeface="Times New Roman" pitchFamily="18" charset="0"/>
                <a:cs typeface="Times New Roman" pitchFamily="18" charset="0"/>
              </a:rPr>
              <a:t> </a:t>
            </a:r>
            <a:r>
              <a:rPr sz="3200" spc="-5" dirty="0">
                <a:solidFill>
                  <a:schemeClr val="tx1"/>
                </a:solidFill>
                <a:latin typeface="Times New Roman" pitchFamily="18" charset="0"/>
                <a:cs typeface="Times New Roman" pitchFamily="18" charset="0"/>
              </a:rPr>
              <a:t>details.</a:t>
            </a:r>
          </a:p>
        </p:txBody>
      </p:sp>
      <p:sp>
        <p:nvSpPr>
          <p:cNvPr id="4" name="object 4"/>
          <p:cNvSpPr txBox="1">
            <a:spLocks noGrp="1"/>
          </p:cNvSpPr>
          <p:nvPr>
            <p:ph type="title"/>
          </p:nvPr>
        </p:nvSpPr>
        <p:spPr>
          <a:xfrm>
            <a:off x="3690365" y="390905"/>
            <a:ext cx="2961640" cy="772160"/>
          </a:xfrm>
          <a:prstGeom prst="rect">
            <a:avLst/>
          </a:prstGeom>
        </p:spPr>
        <p:txBody>
          <a:bodyPr vert="horz" wrap="square" lIns="0" tIns="12065" rIns="0" bIns="0" rtlCol="0">
            <a:spAutoFit/>
          </a:bodyPr>
          <a:lstStyle/>
          <a:p>
            <a:pPr marL="12700">
              <a:lnSpc>
                <a:spcPct val="100000"/>
              </a:lnSpc>
              <a:spcBef>
                <a:spcPts val="95"/>
              </a:spcBef>
            </a:pPr>
            <a:r>
              <a:rPr sz="4900" spc="-5" dirty="0">
                <a:solidFill>
                  <a:srgbClr val="C00000"/>
                </a:solidFill>
                <a:latin typeface="Times New Roman"/>
                <a:cs typeface="Times New Roman"/>
              </a:rPr>
              <a:t>MOBILedit</a:t>
            </a:r>
            <a:endParaRPr sz="4900">
              <a:latin typeface="Times New Roman"/>
              <a:cs typeface="Times New Roman"/>
            </a:endParaRPr>
          </a:p>
        </p:txBody>
      </p:sp>
    </p:spTree>
    <p:extLst>
      <p:ext uri="{BB962C8B-B14F-4D97-AF65-F5344CB8AC3E}">
        <p14:creationId xmlns:p14="http://schemas.microsoft.com/office/powerpoint/2010/main" val="77287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1224"/>
            <a:ext cx="588645" cy="251460"/>
          </a:xfrm>
          <a:custGeom>
            <a:avLst/>
            <a:gdLst/>
            <a:ahLst/>
            <a:cxnLst/>
            <a:rect l="l" t="t" r="r" b="b"/>
            <a:pathLst>
              <a:path w="588645" h="251460">
                <a:moveTo>
                  <a:pt x="0" y="251460"/>
                </a:moveTo>
                <a:lnTo>
                  <a:pt x="588264" y="251460"/>
                </a:lnTo>
                <a:lnTo>
                  <a:pt x="588264" y="0"/>
                </a:lnTo>
                <a:lnTo>
                  <a:pt x="0" y="0"/>
                </a:lnTo>
                <a:lnTo>
                  <a:pt x="0" y="251460"/>
                </a:lnTo>
                <a:close/>
              </a:path>
            </a:pathLst>
          </a:custGeom>
          <a:solidFill>
            <a:srgbClr val="DD8046"/>
          </a:solidFill>
        </p:spPr>
        <p:txBody>
          <a:bodyPr wrap="square" lIns="0" tIns="0" rIns="0" bIns="0" rtlCol="0"/>
          <a:lstStyle/>
          <a:p>
            <a:endParaRPr/>
          </a:p>
        </p:txBody>
      </p:sp>
      <p:sp>
        <p:nvSpPr>
          <p:cNvPr id="3" name="object 3"/>
          <p:cNvSpPr/>
          <p:nvPr/>
        </p:nvSpPr>
        <p:spPr>
          <a:xfrm>
            <a:off x="650748" y="1411224"/>
            <a:ext cx="9431020" cy="251460"/>
          </a:xfrm>
          <a:custGeom>
            <a:avLst/>
            <a:gdLst/>
            <a:ahLst/>
            <a:cxnLst/>
            <a:rect l="l" t="t" r="r" b="b"/>
            <a:pathLst>
              <a:path w="9431020" h="251460">
                <a:moveTo>
                  <a:pt x="0" y="251460"/>
                </a:moveTo>
                <a:lnTo>
                  <a:pt x="9430512" y="251460"/>
                </a:lnTo>
                <a:lnTo>
                  <a:pt x="9430512" y="0"/>
                </a:lnTo>
                <a:lnTo>
                  <a:pt x="0" y="0"/>
                </a:lnTo>
                <a:lnTo>
                  <a:pt x="0" y="251460"/>
                </a:lnTo>
                <a:close/>
              </a:path>
            </a:pathLst>
          </a:custGeom>
          <a:solidFill>
            <a:srgbClr val="93B6D2"/>
          </a:solidFill>
        </p:spPr>
        <p:txBody>
          <a:bodyPr wrap="square" lIns="0" tIns="0" rIns="0" bIns="0" rtlCol="0"/>
          <a:lstStyle/>
          <a:p>
            <a:endParaRPr/>
          </a:p>
        </p:txBody>
      </p:sp>
      <p:sp>
        <p:nvSpPr>
          <p:cNvPr id="4" name="object 4"/>
          <p:cNvSpPr txBox="1">
            <a:spLocks noGrp="1"/>
          </p:cNvSpPr>
          <p:nvPr>
            <p:ph type="title"/>
          </p:nvPr>
        </p:nvSpPr>
        <p:spPr>
          <a:xfrm>
            <a:off x="3742182" y="390905"/>
            <a:ext cx="2858135" cy="772160"/>
          </a:xfrm>
          <a:prstGeom prst="rect">
            <a:avLst/>
          </a:prstGeom>
        </p:spPr>
        <p:txBody>
          <a:bodyPr vert="horz" wrap="square" lIns="0" tIns="12065" rIns="0" bIns="0" rtlCol="0">
            <a:spAutoFit/>
          </a:bodyPr>
          <a:lstStyle/>
          <a:p>
            <a:pPr marL="12700">
              <a:lnSpc>
                <a:spcPct val="100000"/>
              </a:lnSpc>
              <a:spcBef>
                <a:spcPts val="95"/>
              </a:spcBef>
            </a:pPr>
            <a:r>
              <a:rPr sz="4900" spc="-5" dirty="0">
                <a:solidFill>
                  <a:srgbClr val="C00000"/>
                </a:solidFill>
                <a:latin typeface="Times New Roman"/>
                <a:cs typeface="Times New Roman"/>
              </a:rPr>
              <a:t>Conclusion</a:t>
            </a:r>
            <a:endParaRPr sz="4900">
              <a:latin typeface="Times New Roman"/>
              <a:cs typeface="Times New Roman"/>
            </a:endParaRPr>
          </a:p>
        </p:txBody>
      </p:sp>
      <p:sp>
        <p:nvSpPr>
          <p:cNvPr id="5" name="object 5"/>
          <p:cNvSpPr txBox="1"/>
          <p:nvPr/>
        </p:nvSpPr>
        <p:spPr>
          <a:xfrm>
            <a:off x="763625" y="1789938"/>
            <a:ext cx="8817610" cy="4518660"/>
          </a:xfrm>
          <a:prstGeom prst="rect">
            <a:avLst/>
          </a:prstGeom>
        </p:spPr>
        <p:txBody>
          <a:bodyPr vert="horz" wrap="square" lIns="0" tIns="13335" rIns="0" bIns="0" rtlCol="0">
            <a:spAutoFit/>
          </a:bodyPr>
          <a:lstStyle/>
          <a:p>
            <a:pPr marL="365760" marR="5080" indent="-353695" algn="just">
              <a:lnSpc>
                <a:spcPct val="100000"/>
              </a:lnSpc>
              <a:spcBef>
                <a:spcPts val="105"/>
              </a:spcBef>
              <a:buClr>
                <a:srgbClr val="DD8046"/>
              </a:buClr>
              <a:buSzPct val="59375"/>
              <a:buFont typeface="Wingdings"/>
              <a:buChar char=""/>
              <a:tabLst>
                <a:tab pos="366395" algn="l"/>
              </a:tabLst>
            </a:pPr>
            <a:r>
              <a:rPr sz="3200" spc="-30" dirty="0">
                <a:latin typeface="Arial"/>
                <a:cs typeface="Arial"/>
              </a:rPr>
              <a:t>We </a:t>
            </a:r>
            <a:r>
              <a:rPr sz="3200" dirty="0">
                <a:latin typeface="Arial"/>
                <a:cs typeface="Arial"/>
              </a:rPr>
              <a:t>are </a:t>
            </a:r>
            <a:r>
              <a:rPr sz="3200" spc="-5" dirty="0">
                <a:latin typeface="Arial"/>
                <a:cs typeface="Arial"/>
              </a:rPr>
              <a:t>going to </a:t>
            </a:r>
            <a:r>
              <a:rPr sz="3200" dirty="0">
                <a:latin typeface="Arial"/>
                <a:cs typeface="Arial"/>
              </a:rPr>
              <a:t>acquire the </a:t>
            </a:r>
            <a:r>
              <a:rPr sz="3200" spc="-5" dirty="0">
                <a:latin typeface="Arial"/>
                <a:cs typeface="Arial"/>
              </a:rPr>
              <a:t>information </a:t>
            </a:r>
            <a:r>
              <a:rPr sz="3200" dirty="0">
                <a:latin typeface="Arial"/>
                <a:cs typeface="Arial"/>
              </a:rPr>
              <a:t>from  </a:t>
            </a:r>
            <a:r>
              <a:rPr sz="3200" spc="-5" dirty="0">
                <a:latin typeface="Arial"/>
                <a:cs typeface="Arial"/>
              </a:rPr>
              <a:t>an Android phone </a:t>
            </a:r>
            <a:r>
              <a:rPr sz="3200" dirty="0">
                <a:latin typeface="Arial"/>
                <a:cs typeface="Arial"/>
              </a:rPr>
              <a:t>which </a:t>
            </a:r>
            <a:r>
              <a:rPr sz="3200" spc="-5" dirty="0">
                <a:latin typeface="Arial"/>
                <a:cs typeface="Arial"/>
              </a:rPr>
              <a:t>is generally  encrypted. </a:t>
            </a:r>
            <a:r>
              <a:rPr sz="3200" dirty="0">
                <a:latin typeface="Arial"/>
                <a:cs typeface="Arial"/>
              </a:rPr>
              <a:t>For </a:t>
            </a:r>
            <a:r>
              <a:rPr sz="3200" spc="-5" dirty="0">
                <a:latin typeface="Arial"/>
                <a:cs typeface="Arial"/>
              </a:rPr>
              <a:t>this purpose </a:t>
            </a:r>
            <a:r>
              <a:rPr sz="3200" dirty="0">
                <a:latin typeface="Arial"/>
                <a:cs typeface="Arial"/>
              </a:rPr>
              <a:t>we will take </a:t>
            </a:r>
            <a:r>
              <a:rPr sz="3200" spc="-5" dirty="0">
                <a:latin typeface="Arial"/>
                <a:cs typeface="Arial"/>
              </a:rPr>
              <a:t>some  data extraction tools </a:t>
            </a:r>
            <a:r>
              <a:rPr sz="3200" dirty="0">
                <a:latin typeface="Arial"/>
                <a:cs typeface="Arial"/>
              </a:rPr>
              <a:t>which are </a:t>
            </a:r>
            <a:r>
              <a:rPr sz="3200" spc="-5" dirty="0">
                <a:latin typeface="Arial"/>
                <a:cs typeface="Arial"/>
              </a:rPr>
              <a:t>available</a:t>
            </a:r>
            <a:r>
              <a:rPr sz="3200" spc="650" dirty="0">
                <a:latin typeface="Arial"/>
                <a:cs typeface="Arial"/>
              </a:rPr>
              <a:t> </a:t>
            </a:r>
            <a:r>
              <a:rPr sz="3200" dirty="0">
                <a:latin typeface="Arial"/>
                <a:cs typeface="Arial"/>
              </a:rPr>
              <a:t>for  </a:t>
            </a:r>
            <a:r>
              <a:rPr sz="3200" spc="-5" dirty="0">
                <a:latin typeface="Arial"/>
                <a:cs typeface="Arial"/>
              </a:rPr>
              <a:t>Windows operating</a:t>
            </a:r>
            <a:r>
              <a:rPr sz="3200" spc="-20" dirty="0">
                <a:latin typeface="Arial"/>
                <a:cs typeface="Arial"/>
              </a:rPr>
              <a:t> </a:t>
            </a:r>
            <a:r>
              <a:rPr sz="3200" dirty="0" smtClean="0">
                <a:latin typeface="Arial"/>
                <a:cs typeface="Arial"/>
              </a:rPr>
              <a:t>system</a:t>
            </a:r>
            <a:r>
              <a:rPr lang="en-US" sz="3200" dirty="0">
                <a:latin typeface="Arial"/>
                <a:cs typeface="Arial"/>
              </a:rPr>
              <a:t>.</a:t>
            </a:r>
            <a:endParaRPr sz="3200" dirty="0">
              <a:latin typeface="Arial"/>
              <a:cs typeface="Arial"/>
            </a:endParaRPr>
          </a:p>
          <a:p>
            <a:pPr marL="365760" marR="5080" indent="-353695" algn="just">
              <a:lnSpc>
                <a:spcPct val="100000"/>
              </a:lnSpc>
              <a:spcBef>
                <a:spcPts val="805"/>
              </a:spcBef>
              <a:buClr>
                <a:srgbClr val="DD8046"/>
              </a:buClr>
              <a:buSzPct val="59375"/>
              <a:buFont typeface="Wingdings"/>
              <a:buChar char=""/>
              <a:tabLst>
                <a:tab pos="366395" algn="l"/>
              </a:tabLst>
            </a:pPr>
            <a:r>
              <a:rPr sz="3200" dirty="0">
                <a:latin typeface="Arial"/>
                <a:cs typeface="Arial"/>
              </a:rPr>
              <a:t>The </a:t>
            </a:r>
            <a:r>
              <a:rPr sz="3200" spc="-5" dirty="0">
                <a:latin typeface="Arial"/>
                <a:cs typeface="Arial"/>
              </a:rPr>
              <a:t>project </a:t>
            </a:r>
            <a:r>
              <a:rPr sz="3200" dirty="0">
                <a:latin typeface="Arial"/>
                <a:cs typeface="Arial"/>
              </a:rPr>
              <a:t>will </a:t>
            </a:r>
            <a:r>
              <a:rPr sz="3200" spc="-10" dirty="0">
                <a:latin typeface="Arial"/>
                <a:cs typeface="Arial"/>
              </a:rPr>
              <a:t>deal </a:t>
            </a:r>
            <a:r>
              <a:rPr sz="3200" dirty="0">
                <a:latin typeface="Arial"/>
                <a:cs typeface="Arial"/>
              </a:rPr>
              <a:t>with the </a:t>
            </a:r>
            <a:r>
              <a:rPr sz="3200" spc="-5" dirty="0">
                <a:latin typeface="Arial"/>
                <a:cs typeface="Arial"/>
              </a:rPr>
              <a:t>data extraction  </a:t>
            </a:r>
            <a:r>
              <a:rPr sz="3200" dirty="0">
                <a:latin typeface="Arial"/>
                <a:cs typeface="Arial"/>
              </a:rPr>
              <a:t>from the </a:t>
            </a:r>
            <a:r>
              <a:rPr sz="3200" spc="-10" dirty="0">
                <a:latin typeface="Arial"/>
                <a:cs typeface="Arial"/>
              </a:rPr>
              <a:t>phone </a:t>
            </a:r>
            <a:r>
              <a:rPr sz="3200" dirty="0">
                <a:latin typeface="Arial"/>
                <a:cs typeface="Arial"/>
              </a:rPr>
              <a:t>like </a:t>
            </a:r>
            <a:r>
              <a:rPr sz="3200" spc="-5" dirty="0">
                <a:latin typeface="Arial"/>
                <a:cs typeface="Arial"/>
              </a:rPr>
              <a:t>investigate from corrupted  or deleted data, acquiring </a:t>
            </a:r>
            <a:r>
              <a:rPr sz="3200" dirty="0">
                <a:latin typeface="Arial"/>
                <a:cs typeface="Arial"/>
              </a:rPr>
              <a:t>IMEI, OS, </a:t>
            </a:r>
            <a:r>
              <a:rPr sz="3200" spc="-5" dirty="0">
                <a:latin typeface="Arial"/>
                <a:cs typeface="Arial"/>
              </a:rPr>
              <a:t>Contacts,  </a:t>
            </a:r>
            <a:r>
              <a:rPr sz="3200" dirty="0">
                <a:latin typeface="Arial"/>
                <a:cs typeface="Arial"/>
              </a:rPr>
              <a:t>Call </a:t>
            </a:r>
            <a:r>
              <a:rPr sz="3200" spc="-5" dirty="0">
                <a:latin typeface="Arial"/>
                <a:cs typeface="Arial"/>
              </a:rPr>
              <a:t>Logs, </a:t>
            </a:r>
            <a:r>
              <a:rPr sz="3200" dirty="0">
                <a:latin typeface="Arial"/>
                <a:cs typeface="Arial"/>
              </a:rPr>
              <a:t>Browser </a:t>
            </a:r>
            <a:r>
              <a:rPr sz="3200" spc="-30" dirty="0">
                <a:latin typeface="Arial"/>
                <a:cs typeface="Arial"/>
              </a:rPr>
              <a:t>History,</a:t>
            </a:r>
            <a:r>
              <a:rPr sz="3200" spc="-75" dirty="0">
                <a:latin typeface="Arial"/>
                <a:cs typeface="Arial"/>
              </a:rPr>
              <a:t> </a:t>
            </a:r>
            <a:r>
              <a:rPr sz="3200" dirty="0">
                <a:latin typeface="Arial"/>
                <a:cs typeface="Arial"/>
              </a:rPr>
              <a:t>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1876425"/>
            <a:ext cx="7620000" cy="381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01302941"/>
              </p:ext>
            </p:extLst>
          </p:nvPr>
        </p:nvGraphicFramePr>
        <p:xfrm>
          <a:off x="1689100" y="1800225"/>
          <a:ext cx="7239000" cy="3667123"/>
        </p:xfrm>
        <a:graphic>
          <a:graphicData uri="http://schemas.openxmlformats.org/drawingml/2006/table">
            <a:tbl>
              <a:tblPr firstRow="1" bandRow="1">
                <a:tableStyleId>{2D5ABB26-0587-4C30-8999-92F81FD0307C}</a:tableStyleId>
              </a:tblPr>
              <a:tblGrid>
                <a:gridCol w="7239000"/>
              </a:tblGrid>
              <a:tr h="523874">
                <a:tc>
                  <a:txBody>
                    <a:bodyPr/>
                    <a:lstStyle/>
                    <a:p>
                      <a:pPr algn="ctr">
                        <a:lnSpc>
                          <a:spcPct val="100000"/>
                        </a:lnSpc>
                        <a:spcBef>
                          <a:spcPts val="305"/>
                        </a:spcBef>
                      </a:pPr>
                      <a:r>
                        <a:rPr sz="2000" b="1" spc="-10" dirty="0">
                          <a:latin typeface="Times New Roman"/>
                          <a:cs typeface="Times New Roman"/>
                        </a:rPr>
                        <a:t>Title</a:t>
                      </a:r>
                      <a:endParaRPr sz="2000" dirty="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23875">
                <a:tc>
                  <a:txBody>
                    <a:bodyPr/>
                    <a:lstStyle/>
                    <a:p>
                      <a:pPr marL="91440">
                        <a:lnSpc>
                          <a:spcPct val="100000"/>
                        </a:lnSpc>
                        <a:spcBef>
                          <a:spcPts val="305"/>
                        </a:spcBef>
                      </a:pPr>
                      <a:r>
                        <a:rPr sz="2000" dirty="0">
                          <a:latin typeface="Times New Roman"/>
                          <a:cs typeface="Times New Roman"/>
                        </a:rPr>
                        <a:t>[1] Problem </a:t>
                      </a:r>
                      <a:r>
                        <a:rPr sz="2000" spc="-5" dirty="0">
                          <a:latin typeface="Times New Roman"/>
                          <a:cs typeface="Times New Roman"/>
                        </a:rPr>
                        <a:t>Statement………………………………………………</a:t>
                      </a:r>
                      <a:endParaRPr sz="2000" dirty="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23875">
                <a:tc>
                  <a:txBody>
                    <a:bodyPr/>
                    <a:lstStyle/>
                    <a:p>
                      <a:pPr marL="91440">
                        <a:lnSpc>
                          <a:spcPct val="100000"/>
                        </a:lnSpc>
                        <a:spcBef>
                          <a:spcPts val="305"/>
                        </a:spcBef>
                      </a:pPr>
                      <a:r>
                        <a:rPr sz="2000" dirty="0">
                          <a:latin typeface="Times New Roman"/>
                          <a:cs typeface="Times New Roman"/>
                        </a:rPr>
                        <a:t>[2]</a:t>
                      </a:r>
                      <a:r>
                        <a:rPr sz="2000" spc="-30" dirty="0">
                          <a:latin typeface="Times New Roman"/>
                          <a:cs typeface="Times New Roman"/>
                        </a:rPr>
                        <a:t> </a:t>
                      </a:r>
                      <a:r>
                        <a:rPr sz="2000" spc="-5" dirty="0">
                          <a:latin typeface="Times New Roman"/>
                          <a:cs typeface="Times New Roman"/>
                        </a:rPr>
                        <a:t>Forensics…………………………………………………………</a:t>
                      </a:r>
                      <a:endParaRPr sz="2000" dirty="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23875">
                <a:tc>
                  <a:txBody>
                    <a:bodyPr/>
                    <a:lstStyle/>
                    <a:p>
                      <a:pPr marL="91440">
                        <a:lnSpc>
                          <a:spcPct val="100000"/>
                        </a:lnSpc>
                        <a:spcBef>
                          <a:spcPts val="305"/>
                        </a:spcBef>
                      </a:pPr>
                      <a:r>
                        <a:rPr sz="2000" dirty="0">
                          <a:latin typeface="Times New Roman"/>
                          <a:cs typeface="Times New Roman"/>
                        </a:rPr>
                        <a:t>[3]</a:t>
                      </a:r>
                      <a:r>
                        <a:rPr sz="2000" spc="5" dirty="0">
                          <a:latin typeface="Times New Roman"/>
                          <a:cs typeface="Times New Roman"/>
                        </a:rPr>
                        <a:t> </a:t>
                      </a:r>
                      <a:r>
                        <a:rPr sz="2000" spc="-5" dirty="0">
                          <a:latin typeface="Times New Roman"/>
                          <a:cs typeface="Times New Roman"/>
                        </a:rPr>
                        <a:t>Introduction………………………………………………………</a:t>
                      </a:r>
                      <a:endParaRPr sz="20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23875">
                <a:tc>
                  <a:txBody>
                    <a:bodyPr/>
                    <a:lstStyle/>
                    <a:p>
                      <a:pPr marL="91440">
                        <a:lnSpc>
                          <a:spcPct val="100000"/>
                        </a:lnSpc>
                        <a:spcBef>
                          <a:spcPts val="305"/>
                        </a:spcBef>
                      </a:pPr>
                      <a:r>
                        <a:rPr sz="2000" dirty="0">
                          <a:latin typeface="Times New Roman"/>
                          <a:cs typeface="Times New Roman"/>
                        </a:rPr>
                        <a:t>[4] Current </a:t>
                      </a:r>
                      <a:r>
                        <a:rPr sz="2000" spc="-5" dirty="0">
                          <a:latin typeface="Times New Roman"/>
                          <a:cs typeface="Times New Roman"/>
                        </a:rPr>
                        <a:t>Smartphone</a:t>
                      </a:r>
                      <a:r>
                        <a:rPr sz="2000" spc="20" dirty="0">
                          <a:latin typeface="Times New Roman"/>
                          <a:cs typeface="Times New Roman"/>
                        </a:rPr>
                        <a:t> </a:t>
                      </a:r>
                      <a:r>
                        <a:rPr sz="2000" spc="-5" dirty="0">
                          <a:latin typeface="Times New Roman"/>
                          <a:cs typeface="Times New Roman"/>
                        </a:rPr>
                        <a:t>Platform……………………………………</a:t>
                      </a:r>
                      <a:endParaRPr sz="20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23874">
                <a:tc>
                  <a:txBody>
                    <a:bodyPr/>
                    <a:lstStyle/>
                    <a:p>
                      <a:pPr marL="91440">
                        <a:lnSpc>
                          <a:spcPct val="100000"/>
                        </a:lnSpc>
                        <a:spcBef>
                          <a:spcPts val="309"/>
                        </a:spcBef>
                      </a:pPr>
                      <a:r>
                        <a:rPr sz="2000" dirty="0" smtClean="0">
                          <a:latin typeface="Times New Roman"/>
                          <a:cs typeface="Times New Roman"/>
                        </a:rPr>
                        <a:t>[</a:t>
                      </a:r>
                      <a:r>
                        <a:rPr lang="en-US" sz="2000" dirty="0" smtClean="0">
                          <a:latin typeface="Times New Roman"/>
                          <a:cs typeface="Times New Roman"/>
                        </a:rPr>
                        <a:t>5</a:t>
                      </a:r>
                      <a:r>
                        <a:rPr sz="2000" dirty="0" smtClean="0">
                          <a:latin typeface="Times New Roman"/>
                          <a:cs typeface="Times New Roman"/>
                        </a:rPr>
                        <a:t>] </a:t>
                      </a:r>
                      <a:r>
                        <a:rPr sz="2000" dirty="0">
                          <a:latin typeface="Times New Roman"/>
                          <a:cs typeface="Times New Roman"/>
                        </a:rPr>
                        <a:t>Data Extraction</a:t>
                      </a:r>
                      <a:r>
                        <a:rPr sz="2000" spc="-65" dirty="0">
                          <a:latin typeface="Times New Roman"/>
                          <a:cs typeface="Times New Roman"/>
                        </a:rPr>
                        <a:t> </a:t>
                      </a:r>
                      <a:r>
                        <a:rPr sz="2000" spc="-5" dirty="0">
                          <a:latin typeface="Times New Roman"/>
                          <a:cs typeface="Times New Roman"/>
                        </a:rPr>
                        <a:t>Methods…………………………………………</a:t>
                      </a:r>
                      <a:endParaRPr sz="2000" dirty="0">
                        <a:latin typeface="Times New Roman"/>
                        <a:cs typeface="Times New Roman"/>
                      </a:endParaRPr>
                    </a:p>
                  </a:txBody>
                  <a:tcPr marL="0" marR="0" marT="39369"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r>
              <a:tr h="523875">
                <a:tc>
                  <a:txBody>
                    <a:bodyPr/>
                    <a:lstStyle/>
                    <a:p>
                      <a:pPr marL="91440">
                        <a:lnSpc>
                          <a:spcPct val="100000"/>
                        </a:lnSpc>
                        <a:spcBef>
                          <a:spcPts val="305"/>
                        </a:spcBef>
                      </a:pPr>
                      <a:r>
                        <a:rPr sz="2000" dirty="0" smtClean="0">
                          <a:latin typeface="Times New Roman"/>
                          <a:cs typeface="Times New Roman"/>
                        </a:rPr>
                        <a:t>[</a:t>
                      </a:r>
                      <a:r>
                        <a:rPr lang="en-US" sz="2000" dirty="0" smtClean="0">
                          <a:latin typeface="Times New Roman"/>
                          <a:cs typeface="Times New Roman"/>
                        </a:rPr>
                        <a:t>6</a:t>
                      </a:r>
                      <a:r>
                        <a:rPr sz="2000" dirty="0" smtClean="0">
                          <a:latin typeface="Times New Roman"/>
                          <a:cs typeface="Times New Roman"/>
                        </a:rPr>
                        <a:t>]</a:t>
                      </a:r>
                      <a:r>
                        <a:rPr sz="2000" spc="-30" dirty="0" smtClean="0">
                          <a:latin typeface="Times New Roman"/>
                          <a:cs typeface="Times New Roman"/>
                        </a:rPr>
                        <a:t> </a:t>
                      </a:r>
                      <a:r>
                        <a:rPr sz="2000" dirty="0">
                          <a:latin typeface="Times New Roman"/>
                          <a:cs typeface="Times New Roman"/>
                        </a:rPr>
                        <a:t>Conclusion……………………………………………………..</a:t>
                      </a:r>
                    </a:p>
                  </a:txBody>
                  <a:tcPr marL="0" marR="0" marT="3873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r>
            </a:tbl>
          </a:graphicData>
        </a:graphic>
      </p:graphicFrame>
      <p:sp>
        <p:nvSpPr>
          <p:cNvPr id="3" name="object 3"/>
          <p:cNvSpPr txBox="1">
            <a:spLocks noGrp="1"/>
          </p:cNvSpPr>
          <p:nvPr>
            <p:ph type="title"/>
          </p:nvPr>
        </p:nvSpPr>
        <p:spPr>
          <a:xfrm>
            <a:off x="4389501" y="564641"/>
            <a:ext cx="1299210"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Index</a:t>
            </a:r>
            <a:endParaRPr sz="4400" u="sng" dirty="0">
              <a:effectLst>
                <a:outerShdw blurRad="38100" dist="38100" dir="2700000" algn="tl">
                  <a:srgbClr val="000000">
                    <a:alpha val="43137"/>
                  </a:srgbClr>
                </a:outerShdw>
              </a:effectLst>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91408" y="564641"/>
            <a:ext cx="4295140" cy="689932"/>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Problem</a:t>
            </a:r>
            <a:r>
              <a:rPr sz="4400" u="sng" spc="-90" dirty="0">
                <a:solidFill>
                  <a:srgbClr val="C00000"/>
                </a:solidFill>
                <a:effectLst>
                  <a:outerShdw blurRad="38100" dist="38100" dir="2700000" algn="tl">
                    <a:srgbClr val="000000">
                      <a:alpha val="43137"/>
                    </a:srgbClr>
                  </a:outerShdw>
                </a:effectLst>
                <a:latin typeface="Times New Roman"/>
                <a:cs typeface="Times New Roman"/>
              </a:rPr>
              <a:t> </a:t>
            </a:r>
            <a:r>
              <a:rPr sz="4400" u="sng" dirty="0">
                <a:solidFill>
                  <a:srgbClr val="C00000"/>
                </a:solidFill>
                <a:effectLst>
                  <a:outerShdw blurRad="38100" dist="38100" dir="2700000" algn="tl">
                    <a:srgbClr val="000000">
                      <a:alpha val="43137"/>
                    </a:srgbClr>
                  </a:outerShdw>
                </a:effectLst>
                <a:latin typeface="Times New Roman"/>
                <a:cs typeface="Times New Roman"/>
              </a:rPr>
              <a:t>Statement</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491439" y="3203829"/>
            <a:ext cx="8319770" cy="1489075"/>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Times New Roman"/>
                <a:cs typeface="Times New Roman"/>
              </a:rPr>
              <a:t>Providing forensic investigation procedure for</a:t>
            </a:r>
            <a:r>
              <a:rPr sz="3200" spc="-140" dirty="0">
                <a:latin typeface="Times New Roman"/>
                <a:cs typeface="Times New Roman"/>
              </a:rPr>
              <a:t> </a:t>
            </a:r>
            <a:r>
              <a:rPr sz="3200" dirty="0">
                <a:latin typeface="Times New Roman"/>
                <a:cs typeface="Times New Roman"/>
              </a:rPr>
              <a:t>data  acquisition and analysis of Android OS based on  mobile</a:t>
            </a:r>
            <a:r>
              <a:rPr sz="3200" spc="-40" dirty="0">
                <a:latin typeface="Times New Roman"/>
                <a:cs typeface="Times New Roman"/>
              </a:rPr>
              <a:t> </a:t>
            </a:r>
            <a:r>
              <a:rPr sz="3200" dirty="0">
                <a:latin typeface="Times New Roman"/>
                <a:cs typeface="Times New Roman"/>
              </a:rPr>
              <a:t>devices.</a:t>
            </a:r>
            <a:endParaRPr sz="32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3636" y="564641"/>
            <a:ext cx="2169160"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Forensics</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491439" y="1655419"/>
            <a:ext cx="9098280" cy="4827270"/>
          </a:xfrm>
          <a:prstGeom prst="rect">
            <a:avLst/>
          </a:prstGeom>
        </p:spPr>
        <p:txBody>
          <a:bodyPr vert="horz" wrap="square" lIns="0" tIns="12700" rIns="0" bIns="0" rtlCol="0">
            <a:spAutoFit/>
          </a:bodyPr>
          <a:lstStyle/>
          <a:p>
            <a:pPr marL="12700" marR="5080" algn="just">
              <a:lnSpc>
                <a:spcPct val="150000"/>
              </a:lnSpc>
              <a:spcBef>
                <a:spcPts val="100"/>
              </a:spcBef>
            </a:pPr>
            <a:r>
              <a:rPr sz="3200" dirty="0">
                <a:latin typeface="Times New Roman"/>
                <a:cs typeface="Times New Roman"/>
              </a:rPr>
              <a:t>The </a:t>
            </a:r>
            <a:r>
              <a:rPr sz="3200" spc="-5" dirty="0">
                <a:latin typeface="Times New Roman"/>
                <a:cs typeface="Times New Roman"/>
              </a:rPr>
              <a:t>Digital </a:t>
            </a:r>
            <a:r>
              <a:rPr sz="3200" dirty="0">
                <a:latin typeface="Times New Roman"/>
                <a:cs typeface="Times New Roman"/>
              </a:rPr>
              <a:t>forensics </a:t>
            </a:r>
            <a:r>
              <a:rPr sz="3200" spc="-5" dirty="0">
                <a:latin typeface="Times New Roman"/>
                <a:cs typeface="Times New Roman"/>
              </a:rPr>
              <a:t>is </a:t>
            </a:r>
            <a:r>
              <a:rPr sz="3200" dirty="0">
                <a:latin typeface="Times New Roman"/>
                <a:cs typeface="Times New Roman"/>
              </a:rPr>
              <a:t>a </a:t>
            </a:r>
            <a:r>
              <a:rPr sz="3200" spc="-5" dirty="0">
                <a:latin typeface="Times New Roman"/>
                <a:cs typeface="Times New Roman"/>
              </a:rPr>
              <a:t>branch </a:t>
            </a:r>
            <a:r>
              <a:rPr sz="3200" dirty="0">
                <a:latin typeface="Times New Roman"/>
                <a:cs typeface="Times New Roman"/>
              </a:rPr>
              <a:t>of forensic science,  focusing on </a:t>
            </a:r>
            <a:r>
              <a:rPr sz="3200" spc="-5" dirty="0">
                <a:latin typeface="Times New Roman"/>
                <a:cs typeface="Times New Roman"/>
              </a:rPr>
              <a:t>the </a:t>
            </a:r>
            <a:r>
              <a:rPr sz="3200" dirty="0">
                <a:latin typeface="Times New Roman"/>
                <a:cs typeface="Times New Roman"/>
              </a:rPr>
              <a:t>recovery and </a:t>
            </a:r>
            <a:r>
              <a:rPr sz="3200" spc="-5" dirty="0">
                <a:latin typeface="Times New Roman"/>
                <a:cs typeface="Times New Roman"/>
              </a:rPr>
              <a:t>investigation of raw data  </a:t>
            </a:r>
            <a:r>
              <a:rPr sz="3200" dirty="0">
                <a:latin typeface="Times New Roman"/>
                <a:cs typeface="Times New Roman"/>
              </a:rPr>
              <a:t>residing in electronic or digital</a:t>
            </a:r>
            <a:r>
              <a:rPr sz="3200" spc="-80" dirty="0">
                <a:latin typeface="Times New Roman"/>
                <a:cs typeface="Times New Roman"/>
              </a:rPr>
              <a:t> </a:t>
            </a:r>
            <a:r>
              <a:rPr sz="3200" dirty="0">
                <a:latin typeface="Times New Roman"/>
                <a:cs typeface="Times New Roman"/>
              </a:rPr>
              <a:t>devices.</a:t>
            </a:r>
            <a:endParaRPr sz="3200">
              <a:latin typeface="Times New Roman"/>
              <a:cs typeface="Times New Roman"/>
            </a:endParaRPr>
          </a:p>
          <a:p>
            <a:pPr>
              <a:lnSpc>
                <a:spcPct val="100000"/>
              </a:lnSpc>
              <a:spcBef>
                <a:spcPts val="20"/>
              </a:spcBef>
            </a:pPr>
            <a:endParaRPr sz="2800">
              <a:latin typeface="Times New Roman"/>
              <a:cs typeface="Times New Roman"/>
            </a:endParaRPr>
          </a:p>
          <a:p>
            <a:pPr marL="12700" marR="8255" algn="just">
              <a:lnSpc>
                <a:spcPct val="150000"/>
              </a:lnSpc>
            </a:pPr>
            <a:r>
              <a:rPr sz="3200" dirty="0">
                <a:latin typeface="Times New Roman"/>
                <a:cs typeface="Times New Roman"/>
              </a:rPr>
              <a:t>Mobile forensics </a:t>
            </a:r>
            <a:r>
              <a:rPr sz="3200" spc="-5" dirty="0">
                <a:latin typeface="Times New Roman"/>
                <a:cs typeface="Times New Roman"/>
              </a:rPr>
              <a:t>is </a:t>
            </a:r>
            <a:r>
              <a:rPr sz="3200" dirty="0">
                <a:latin typeface="Times New Roman"/>
                <a:cs typeface="Times New Roman"/>
              </a:rPr>
              <a:t>a branch </a:t>
            </a:r>
            <a:r>
              <a:rPr sz="3200" spc="-5" dirty="0">
                <a:latin typeface="Times New Roman"/>
                <a:cs typeface="Times New Roman"/>
              </a:rPr>
              <a:t>of digital forensics </a:t>
            </a:r>
            <a:r>
              <a:rPr sz="3200" dirty="0">
                <a:latin typeface="Times New Roman"/>
                <a:cs typeface="Times New Roman"/>
              </a:rPr>
              <a:t>related  </a:t>
            </a:r>
            <a:r>
              <a:rPr sz="3200" spc="-5" dirty="0">
                <a:latin typeface="Times New Roman"/>
                <a:cs typeface="Times New Roman"/>
              </a:rPr>
              <a:t>to the </a:t>
            </a:r>
            <a:r>
              <a:rPr sz="3200" dirty="0">
                <a:latin typeface="Times New Roman"/>
                <a:cs typeface="Times New Roman"/>
              </a:rPr>
              <a:t>recovery </a:t>
            </a:r>
            <a:r>
              <a:rPr sz="3200" spc="-5" dirty="0">
                <a:latin typeface="Times New Roman"/>
                <a:cs typeface="Times New Roman"/>
              </a:rPr>
              <a:t>of digital evidence from</a:t>
            </a:r>
            <a:r>
              <a:rPr sz="3200" spc="585" dirty="0">
                <a:latin typeface="Times New Roman"/>
                <a:cs typeface="Times New Roman"/>
              </a:rPr>
              <a:t> </a:t>
            </a:r>
            <a:r>
              <a:rPr sz="3200" spc="-5" dirty="0">
                <a:latin typeface="Times New Roman"/>
                <a:cs typeface="Times New Roman"/>
              </a:rPr>
              <a:t>mobile  </a:t>
            </a:r>
            <a:r>
              <a:rPr sz="3200" dirty="0">
                <a:latin typeface="Times New Roman"/>
                <a:cs typeface="Times New Roman"/>
              </a:rPr>
              <a:t>devices.</a:t>
            </a:r>
            <a:endParaRPr sz="3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2740" y="564641"/>
            <a:ext cx="2792730"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Introduction</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491439" y="2685415"/>
            <a:ext cx="8763000" cy="2251710"/>
          </a:xfrm>
          <a:prstGeom prst="rect">
            <a:avLst/>
          </a:prstGeom>
        </p:spPr>
        <p:txBody>
          <a:bodyPr vert="horz" wrap="square" lIns="0" tIns="13335" rIns="0" bIns="0" rtlCol="0">
            <a:spAutoFit/>
          </a:bodyPr>
          <a:lstStyle/>
          <a:p>
            <a:pPr marL="12700" marR="805815">
              <a:lnSpc>
                <a:spcPct val="100000"/>
              </a:lnSpc>
              <a:spcBef>
                <a:spcPts val="105"/>
              </a:spcBef>
            </a:pPr>
            <a:r>
              <a:rPr sz="3200" dirty="0">
                <a:latin typeface="Times New Roman"/>
                <a:cs typeface="Times New Roman"/>
              </a:rPr>
              <a:t>Android is developed by Google and released</a:t>
            </a:r>
            <a:r>
              <a:rPr sz="3200" spc="-130" dirty="0">
                <a:latin typeface="Times New Roman"/>
                <a:cs typeface="Times New Roman"/>
              </a:rPr>
              <a:t> </a:t>
            </a:r>
            <a:r>
              <a:rPr sz="3200" dirty="0">
                <a:latin typeface="Times New Roman"/>
                <a:cs typeface="Times New Roman"/>
              </a:rPr>
              <a:t>on  September 23,</a:t>
            </a:r>
            <a:r>
              <a:rPr sz="3200" spc="-70" dirty="0">
                <a:latin typeface="Times New Roman"/>
                <a:cs typeface="Times New Roman"/>
              </a:rPr>
              <a:t> </a:t>
            </a:r>
            <a:r>
              <a:rPr sz="3200" spc="5" dirty="0">
                <a:latin typeface="Times New Roman"/>
                <a:cs typeface="Times New Roman"/>
              </a:rPr>
              <a:t>2008.</a:t>
            </a:r>
            <a:endParaRPr sz="3200">
              <a:latin typeface="Times New Roman"/>
              <a:cs typeface="Times New Roman"/>
            </a:endParaRPr>
          </a:p>
          <a:p>
            <a:pPr marL="12700" marR="5080">
              <a:lnSpc>
                <a:spcPct val="100000"/>
              </a:lnSpc>
              <a:spcBef>
                <a:spcPts val="2160"/>
              </a:spcBef>
            </a:pPr>
            <a:r>
              <a:rPr sz="3200" dirty="0">
                <a:latin typeface="Times New Roman"/>
                <a:cs typeface="Times New Roman"/>
              </a:rPr>
              <a:t>Based on Linux Kernel and designed mainly for  touchscreen mobiles such as smartphones and</a:t>
            </a:r>
            <a:r>
              <a:rPr sz="3200" spc="-40" dirty="0">
                <a:latin typeface="Times New Roman"/>
                <a:cs typeface="Times New Roman"/>
              </a:rPr>
              <a:t> </a:t>
            </a:r>
            <a:r>
              <a:rPr sz="3200" dirty="0">
                <a:latin typeface="Times New Roman"/>
                <a:cs typeface="Times New Roman"/>
              </a:rPr>
              <a:t>tablets.</a:t>
            </a:r>
            <a:endParaRPr sz="3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5482" y="564641"/>
            <a:ext cx="6668134"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Current Smartphone</a:t>
            </a:r>
            <a:r>
              <a:rPr sz="4400" u="sng" spc="-105" dirty="0">
                <a:solidFill>
                  <a:srgbClr val="C00000"/>
                </a:solidFill>
                <a:effectLst>
                  <a:outerShdw blurRad="38100" dist="38100" dir="2700000" algn="tl">
                    <a:srgbClr val="000000">
                      <a:alpha val="43137"/>
                    </a:srgbClr>
                  </a:outerShdw>
                </a:effectLst>
                <a:latin typeface="Times New Roman"/>
                <a:cs typeface="Times New Roman"/>
              </a:rPr>
              <a:t> </a:t>
            </a:r>
            <a:r>
              <a:rPr sz="4400" u="sng" dirty="0">
                <a:solidFill>
                  <a:srgbClr val="C00000"/>
                </a:solidFill>
                <a:effectLst>
                  <a:outerShdw blurRad="38100" dist="38100" dir="2700000" algn="tl">
                    <a:srgbClr val="000000">
                      <a:alpha val="43137"/>
                    </a:srgbClr>
                  </a:outerShdw>
                </a:effectLst>
                <a:latin typeface="Times New Roman"/>
                <a:cs typeface="Times New Roman"/>
              </a:rPr>
              <a:t>Platform</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p:nvPr/>
        </p:nvSpPr>
        <p:spPr>
          <a:xfrm>
            <a:off x="504444" y="1767840"/>
            <a:ext cx="9142476" cy="473647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6023" y="564641"/>
            <a:ext cx="5645785"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Data Extraction</a:t>
            </a:r>
            <a:r>
              <a:rPr sz="4400" u="sng" spc="-100" dirty="0">
                <a:solidFill>
                  <a:srgbClr val="C00000"/>
                </a:solidFill>
                <a:effectLst>
                  <a:outerShdw blurRad="38100" dist="38100" dir="2700000" algn="tl">
                    <a:srgbClr val="000000">
                      <a:alpha val="43137"/>
                    </a:srgbClr>
                  </a:outerShdw>
                </a:effectLst>
                <a:latin typeface="Times New Roman"/>
                <a:cs typeface="Times New Roman"/>
              </a:rPr>
              <a:t> </a:t>
            </a:r>
            <a:r>
              <a:rPr sz="4400" u="sng" dirty="0">
                <a:solidFill>
                  <a:srgbClr val="C00000"/>
                </a:solidFill>
                <a:effectLst>
                  <a:outerShdw blurRad="38100" dist="38100" dir="2700000" algn="tl">
                    <a:srgbClr val="000000">
                      <a:alpha val="43137"/>
                    </a:srgbClr>
                  </a:outerShdw>
                </a:effectLst>
                <a:latin typeface="Times New Roman"/>
                <a:cs typeface="Times New Roman"/>
              </a:rPr>
              <a:t>Methods</a:t>
            </a:r>
            <a:endParaRPr sz="4400" u="sng" dirty="0">
              <a:effectLst>
                <a:outerShdw blurRad="38100" dist="38100" dir="2700000" algn="tl">
                  <a:srgbClr val="000000">
                    <a:alpha val="43137"/>
                  </a:srgbClr>
                </a:outerShdw>
              </a:effectLst>
              <a:latin typeface="Times New Roman"/>
              <a:cs typeface="Times New Roman"/>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0391"/>
          <a:stretch/>
        </p:blipFill>
        <p:spPr>
          <a:xfrm>
            <a:off x="1993900" y="1419225"/>
            <a:ext cx="5910263" cy="5149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8652" y="564641"/>
            <a:ext cx="4201795"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Manual</a:t>
            </a:r>
            <a:r>
              <a:rPr sz="4400" u="sng" spc="-90" dirty="0">
                <a:solidFill>
                  <a:srgbClr val="C00000"/>
                </a:solidFill>
                <a:effectLst>
                  <a:outerShdw blurRad="38100" dist="38100" dir="2700000" algn="tl">
                    <a:srgbClr val="000000">
                      <a:alpha val="43137"/>
                    </a:srgbClr>
                  </a:outerShdw>
                </a:effectLst>
                <a:latin typeface="Times New Roman"/>
                <a:cs typeface="Times New Roman"/>
              </a:rPr>
              <a:t> </a:t>
            </a:r>
            <a:r>
              <a:rPr sz="4400" u="sng" dirty="0">
                <a:solidFill>
                  <a:srgbClr val="C00000"/>
                </a:solidFill>
                <a:effectLst>
                  <a:outerShdw blurRad="38100" dist="38100" dir="2700000" algn="tl">
                    <a:srgbClr val="000000">
                      <a:alpha val="43137"/>
                    </a:srgbClr>
                  </a:outerShdw>
                </a:effectLst>
                <a:latin typeface="Times New Roman"/>
                <a:cs typeface="Times New Roman"/>
              </a:rPr>
              <a:t>Extraction</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491438" y="1647825"/>
            <a:ext cx="9198661" cy="6488956"/>
          </a:xfrm>
          <a:prstGeom prst="rect">
            <a:avLst/>
          </a:prstGeom>
        </p:spPr>
        <p:txBody>
          <a:bodyPr vert="horz" wrap="square" lIns="0" tIns="12700" rIns="0" bIns="0" rtlCol="0">
            <a:spAutoFit/>
          </a:bodyPr>
          <a:lstStyle/>
          <a:p>
            <a:pPr marL="12700" marR="5080" algn="just">
              <a:lnSpc>
                <a:spcPct val="150000"/>
              </a:lnSpc>
              <a:spcBef>
                <a:spcPts val="100"/>
              </a:spcBef>
            </a:pPr>
            <a:r>
              <a:rPr sz="2800" dirty="0">
                <a:latin typeface="Times New Roman" pitchFamily="18" charset="0"/>
                <a:cs typeface="Times New Roman" pitchFamily="18" charset="0"/>
              </a:rPr>
              <a:t>This </a:t>
            </a:r>
            <a:r>
              <a:rPr sz="2800" spc="-5" dirty="0">
                <a:latin typeface="Times New Roman" pitchFamily="18" charset="0"/>
                <a:cs typeface="Times New Roman" pitchFamily="18" charset="0"/>
              </a:rPr>
              <a:t>method involves simply scrolling through the data  </a:t>
            </a:r>
            <a:r>
              <a:rPr sz="2800" dirty="0">
                <a:latin typeface="Times New Roman" pitchFamily="18" charset="0"/>
                <a:cs typeface="Times New Roman" pitchFamily="18" charset="0"/>
              </a:rPr>
              <a:t>on the device and </a:t>
            </a:r>
            <a:r>
              <a:rPr sz="2800" spc="-5" dirty="0">
                <a:latin typeface="Times New Roman" pitchFamily="18" charset="0"/>
                <a:cs typeface="Times New Roman" pitchFamily="18" charset="0"/>
              </a:rPr>
              <a:t>viewing the </a:t>
            </a:r>
            <a:r>
              <a:rPr sz="2800" dirty="0">
                <a:latin typeface="Times New Roman" pitchFamily="18" charset="0"/>
                <a:cs typeface="Times New Roman" pitchFamily="18" charset="0"/>
              </a:rPr>
              <a:t>data </a:t>
            </a:r>
            <a:r>
              <a:rPr sz="2800" spc="-5" dirty="0">
                <a:latin typeface="Times New Roman" pitchFamily="18" charset="0"/>
                <a:cs typeface="Times New Roman" pitchFamily="18" charset="0"/>
              </a:rPr>
              <a:t>on </a:t>
            </a:r>
            <a:r>
              <a:rPr sz="2800" dirty="0">
                <a:latin typeface="Times New Roman" pitchFamily="18" charset="0"/>
                <a:cs typeface="Times New Roman" pitchFamily="18" charset="0"/>
              </a:rPr>
              <a:t>the </a:t>
            </a:r>
            <a:r>
              <a:rPr sz="2800" spc="-5" dirty="0">
                <a:latin typeface="Times New Roman" pitchFamily="18" charset="0"/>
                <a:cs typeface="Times New Roman" pitchFamily="18" charset="0"/>
              </a:rPr>
              <a:t>phone  </a:t>
            </a:r>
            <a:r>
              <a:rPr sz="2800" dirty="0">
                <a:latin typeface="Times New Roman" pitchFamily="18" charset="0"/>
                <a:cs typeface="Times New Roman" pitchFamily="18" charset="0"/>
              </a:rPr>
              <a:t>directly </a:t>
            </a:r>
            <a:r>
              <a:rPr sz="2800" spc="-5" dirty="0">
                <a:latin typeface="Times New Roman" pitchFamily="18" charset="0"/>
                <a:cs typeface="Times New Roman" pitchFamily="18" charset="0"/>
              </a:rPr>
              <a:t>through </a:t>
            </a:r>
            <a:r>
              <a:rPr sz="2800" dirty="0">
                <a:latin typeface="Times New Roman" pitchFamily="18" charset="0"/>
                <a:cs typeface="Times New Roman" pitchFamily="18" charset="0"/>
              </a:rPr>
              <a:t>the use of </a:t>
            </a:r>
            <a:r>
              <a:rPr sz="2800" spc="-5" dirty="0">
                <a:latin typeface="Times New Roman" pitchFamily="18" charset="0"/>
                <a:cs typeface="Times New Roman" pitchFamily="18" charset="0"/>
              </a:rPr>
              <a:t>the </a:t>
            </a:r>
            <a:r>
              <a:rPr sz="2800" dirty="0">
                <a:latin typeface="Times New Roman" pitchFamily="18" charset="0"/>
                <a:cs typeface="Times New Roman" pitchFamily="18" charset="0"/>
              </a:rPr>
              <a:t>device's keypad </a:t>
            </a:r>
            <a:r>
              <a:rPr sz="2800" spc="5" dirty="0">
                <a:latin typeface="Times New Roman" pitchFamily="18" charset="0"/>
                <a:cs typeface="Times New Roman" pitchFamily="18" charset="0"/>
              </a:rPr>
              <a:t>or  </a:t>
            </a:r>
            <a:r>
              <a:rPr sz="2800" dirty="0" smtClean="0">
                <a:latin typeface="Times New Roman" pitchFamily="18" charset="0"/>
                <a:cs typeface="Times New Roman" pitchFamily="18" charset="0"/>
              </a:rPr>
              <a:t>touchscreen</a:t>
            </a:r>
            <a:r>
              <a:rPr lang="en-US" sz="2800" dirty="0" smtClean="0">
                <a:latin typeface="Times New Roman" pitchFamily="18" charset="0"/>
                <a:cs typeface="Times New Roman" pitchFamily="18" charset="0"/>
              </a:rPr>
              <a:t>. For </a:t>
            </a:r>
            <a:r>
              <a:rPr lang="en-US" sz="2800" dirty="0">
                <a:latin typeface="Times New Roman" pitchFamily="18" charset="0"/>
                <a:cs typeface="Times New Roman" pitchFamily="18" charset="0"/>
              </a:rPr>
              <a:t>example, the data may be accidentally deleted or modified during the examination.</a:t>
            </a:r>
          </a:p>
          <a:p>
            <a:pPr fontAlgn="base">
              <a:lnSpc>
                <a:spcPct val="150000"/>
              </a:lnSpc>
            </a:pPr>
            <a:r>
              <a:rPr lang="en-US" sz="2800" dirty="0">
                <a:latin typeface="Times New Roman" pitchFamily="18" charset="0"/>
                <a:cs typeface="Times New Roman" pitchFamily="18" charset="0"/>
              </a:rPr>
              <a:t>Popular tools for manual extractions include:</a:t>
            </a:r>
          </a:p>
          <a:p>
            <a:pPr fontAlgn="base">
              <a:lnSpc>
                <a:spcPct val="150000"/>
              </a:lnSpc>
            </a:pPr>
            <a:r>
              <a:rPr lang="en-US" sz="2800" dirty="0" smtClean="0">
                <a:latin typeface="Times New Roman" pitchFamily="18" charset="0"/>
                <a:cs typeface="Times New Roman" pitchFamily="18" charset="0"/>
              </a:rPr>
              <a:t>1.Project-A-Phone</a:t>
            </a:r>
          </a:p>
          <a:p>
            <a:pPr fontAlgn="base">
              <a:lnSpc>
                <a:spcPct val="150000"/>
              </a:lnSpc>
            </a:pPr>
            <a:r>
              <a:rPr lang="en-US" sz="2800" dirty="0" smtClean="0">
                <a:latin typeface="Times New Roman" pitchFamily="18" charset="0"/>
                <a:cs typeface="Times New Roman" pitchFamily="18" charset="0"/>
              </a:rPr>
              <a:t>2.Fernico </a:t>
            </a:r>
            <a:r>
              <a:rPr lang="en-US" sz="2800" dirty="0">
                <a:latin typeface="Times New Roman" pitchFamily="18" charset="0"/>
                <a:cs typeface="Times New Roman" pitchFamily="18" charset="0"/>
              </a:rPr>
              <a:t>ZRT</a:t>
            </a:r>
          </a:p>
          <a:p>
            <a:pPr fontAlgn="base">
              <a:lnSpc>
                <a:spcPct val="150000"/>
              </a:lnSpc>
            </a:pPr>
            <a:r>
              <a:rPr lang="en-US" sz="2800" dirty="0" smtClean="0">
                <a:latin typeface="Times New Roman" pitchFamily="18" charset="0"/>
                <a:cs typeface="Times New Roman" pitchFamily="18" charset="0"/>
              </a:rPr>
              <a:t>3.EDEC </a:t>
            </a:r>
            <a:r>
              <a:rPr lang="en-US" sz="2800" dirty="0">
                <a:latin typeface="Times New Roman" pitchFamily="18" charset="0"/>
                <a:cs typeface="Times New Roman" pitchFamily="18" charset="0"/>
              </a:rPr>
              <a:t>Eclipse</a:t>
            </a:r>
          </a:p>
          <a:p>
            <a:pPr marL="12700" marR="5080" algn="just">
              <a:lnSpc>
                <a:spcPct val="150000"/>
              </a:lnSpc>
              <a:spcBef>
                <a:spcPts val="100"/>
              </a:spcBef>
            </a:pPr>
            <a:endParaRPr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8652" y="564641"/>
            <a:ext cx="4201795" cy="696595"/>
          </a:xfrm>
          <a:prstGeom prst="rect">
            <a:avLst/>
          </a:prstGeom>
        </p:spPr>
        <p:txBody>
          <a:bodyPr vert="horz" wrap="square" lIns="0" tIns="12700" rIns="0" bIns="0" rtlCol="0">
            <a:spAutoFit/>
          </a:bodyPr>
          <a:lstStyle/>
          <a:p>
            <a:pPr marL="12700">
              <a:lnSpc>
                <a:spcPct val="100000"/>
              </a:lnSpc>
              <a:spcBef>
                <a:spcPts val="100"/>
              </a:spcBef>
            </a:pPr>
            <a:r>
              <a:rPr sz="4400" u="sng" dirty="0">
                <a:solidFill>
                  <a:srgbClr val="C00000"/>
                </a:solidFill>
                <a:effectLst>
                  <a:outerShdw blurRad="38100" dist="38100" dir="2700000" algn="tl">
                    <a:srgbClr val="000000">
                      <a:alpha val="43137"/>
                    </a:srgbClr>
                  </a:outerShdw>
                </a:effectLst>
                <a:latin typeface="Times New Roman"/>
                <a:cs typeface="Times New Roman"/>
              </a:rPr>
              <a:t>Logical</a:t>
            </a:r>
            <a:r>
              <a:rPr sz="4400" u="sng" spc="-90" dirty="0">
                <a:solidFill>
                  <a:srgbClr val="C00000"/>
                </a:solidFill>
                <a:effectLst>
                  <a:outerShdw blurRad="38100" dist="38100" dir="2700000" algn="tl">
                    <a:srgbClr val="000000">
                      <a:alpha val="43137"/>
                    </a:srgbClr>
                  </a:outerShdw>
                </a:effectLst>
                <a:latin typeface="Times New Roman"/>
                <a:cs typeface="Times New Roman"/>
              </a:rPr>
              <a:t> </a:t>
            </a:r>
            <a:r>
              <a:rPr sz="4400" u="sng" dirty="0">
                <a:solidFill>
                  <a:srgbClr val="C00000"/>
                </a:solidFill>
                <a:effectLst>
                  <a:outerShdw blurRad="38100" dist="38100" dir="2700000" algn="tl">
                    <a:srgbClr val="000000">
                      <a:alpha val="43137"/>
                    </a:srgbClr>
                  </a:outerShdw>
                </a:effectLst>
                <a:latin typeface="Times New Roman"/>
                <a:cs typeface="Times New Roman"/>
              </a:rPr>
              <a:t>Extraction</a:t>
            </a:r>
            <a:endParaRPr sz="4400" u="sng" dirty="0">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488898" y="1419225"/>
            <a:ext cx="9097645" cy="6673622"/>
          </a:xfrm>
          <a:prstGeom prst="rect">
            <a:avLst/>
          </a:prstGeom>
        </p:spPr>
        <p:txBody>
          <a:bodyPr vert="horz" wrap="square" lIns="0" tIns="12700" rIns="0" bIns="0" rtlCol="0">
            <a:spAutoFit/>
          </a:bodyPr>
          <a:lstStyle/>
          <a:p>
            <a:pPr fontAlgn="base"/>
            <a:r>
              <a:rPr lang="en-US" sz="3200" dirty="0">
                <a:latin typeface="Times New Roman" pitchFamily="18" charset="0"/>
                <a:cs typeface="Times New Roman" pitchFamily="18" charset="0"/>
              </a:rPr>
              <a:t>In this technique, the investigators connect the cellular device to a forensic workstation or hardware via Bluetooth, Infrared, RJ-45 cable, or USB cable. </a:t>
            </a:r>
            <a:endParaRPr lang="en-US" sz="3200" dirty="0" smtClean="0">
              <a:latin typeface="Times New Roman" pitchFamily="18" charset="0"/>
              <a:cs typeface="Times New Roman" pitchFamily="18" charset="0"/>
            </a:endParaRPr>
          </a:p>
          <a:p>
            <a:pPr fontAlgn="base"/>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computer—using a logical extraction tool—sends a series of commands to the mobile device. As a result, the required data is collected from the phone’s memory and sent back to the forensic workstation for analysis purposes. </a:t>
            </a:r>
            <a:endParaRPr lang="en-US" sz="3200" dirty="0" smtClean="0">
              <a:latin typeface="Times New Roman" pitchFamily="18" charset="0"/>
              <a:cs typeface="Times New Roman" pitchFamily="18" charset="0"/>
            </a:endParaRPr>
          </a:p>
          <a:p>
            <a:pPr fontAlgn="base"/>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tools used for logical extraction include:</a:t>
            </a:r>
          </a:p>
          <a:p>
            <a:pPr fontAlgn="base"/>
            <a:r>
              <a:rPr lang="en-US" sz="3200" dirty="0" smtClean="0">
                <a:latin typeface="Times New Roman" pitchFamily="18" charset="0"/>
                <a:cs typeface="Times New Roman" pitchFamily="18" charset="0"/>
              </a:rPr>
              <a:t>1.XRY </a:t>
            </a:r>
            <a:r>
              <a:rPr lang="en-US" sz="3200" dirty="0">
                <a:latin typeface="Times New Roman" pitchFamily="18" charset="0"/>
                <a:cs typeface="Times New Roman" pitchFamily="18" charset="0"/>
              </a:rPr>
              <a:t>Logical</a:t>
            </a:r>
          </a:p>
          <a:p>
            <a:pPr fontAlgn="base"/>
            <a:r>
              <a:rPr lang="en-US" sz="3200" dirty="0" smtClean="0">
                <a:latin typeface="Times New Roman" pitchFamily="18" charset="0"/>
                <a:cs typeface="Times New Roman" pitchFamily="18" charset="0"/>
              </a:rPr>
              <a:t>2.Oxygen </a:t>
            </a:r>
            <a:r>
              <a:rPr lang="en-US" sz="3200" dirty="0">
                <a:latin typeface="Times New Roman" pitchFamily="18" charset="0"/>
                <a:cs typeface="Times New Roman" pitchFamily="18" charset="0"/>
              </a:rPr>
              <a:t>Forensic Suite</a:t>
            </a:r>
          </a:p>
          <a:p>
            <a:pPr fontAlgn="base"/>
            <a:r>
              <a:rPr lang="en-US" sz="3200" dirty="0" smtClean="0">
                <a:latin typeface="Times New Roman" pitchFamily="18" charset="0"/>
                <a:cs typeface="Times New Roman" pitchFamily="18" charset="0"/>
              </a:rPr>
              <a:t>3.Lantern</a:t>
            </a:r>
            <a:endParaRPr lang="en-US" sz="3200" dirty="0">
              <a:latin typeface="Times New Roman" pitchFamily="18" charset="0"/>
              <a:cs typeface="Times New Roman" pitchFamily="18" charset="0"/>
            </a:endParaRPr>
          </a:p>
          <a:p>
            <a:pPr marL="12700" marR="5080" algn="just">
              <a:lnSpc>
                <a:spcPct val="150000"/>
              </a:lnSpc>
              <a:spcBef>
                <a:spcPts val="100"/>
              </a:spcBef>
            </a:pPr>
            <a:endParaRPr sz="3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82</TotalTime>
  <Words>628</Words>
  <Application>Microsoft Office PowerPoint</Application>
  <PresentationFormat>Custom</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Forensic Investigation of  Android</vt:lpstr>
      <vt:lpstr>Index</vt:lpstr>
      <vt:lpstr>PowerPoint Presentation</vt:lpstr>
      <vt:lpstr>Forensics</vt:lpstr>
      <vt:lpstr>Introduction</vt:lpstr>
      <vt:lpstr>Current Smartphone Platform</vt:lpstr>
      <vt:lpstr>Data Extraction Methods</vt:lpstr>
      <vt:lpstr>Manual Extraction</vt:lpstr>
      <vt:lpstr>Logical Extraction</vt:lpstr>
      <vt:lpstr>Hex Dump</vt:lpstr>
      <vt:lpstr>Chip-Off</vt:lpstr>
      <vt:lpstr>PowerPoint Presentation</vt:lpstr>
      <vt:lpstr>Some tools </vt:lpstr>
      <vt:lpstr>MOBILedit</vt:lpstr>
      <vt:lpstr>Mobilyzer</vt:lpstr>
      <vt:lpstr>MOBILedit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Investigation of  Android Operating System</dc:title>
  <dc:creator>LOVEMYPARENT</dc:creator>
  <cp:lastModifiedBy>Format</cp:lastModifiedBy>
  <cp:revision>10</cp:revision>
  <dcterms:created xsi:type="dcterms:W3CDTF">2020-04-22T17:16:46Z</dcterms:created>
  <dcterms:modified xsi:type="dcterms:W3CDTF">2020-07-24T11:05:32Z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2017-12-09T00:00:00Z</vt:filetime>
  </property>
  <property fmtid="{D5CDD505-2E9C-101B-9397-08002B2CF9AE}" pid="3" name="Creator">
    <vt:lpwstr>Microsoft® PowerPoint® 2013</vt:lpwstr>
  </property>
  <property fmtid="{D5CDD505-2E9C-101B-9397-08002B2CF9AE}" pid="4" name="LastSaved">
    <vt:filetime>2020-04-22T00:00:00Z</vt:filetime>
  </property>
</Properties>
</file>