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16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0800" y="2514600"/>
            <a:ext cx="649224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4550" algn="l"/>
              </a:tabLst>
            </a:pPr>
            <a:r>
              <a:rPr sz="4800" spc="-5" dirty="0" smtClean="0">
                <a:solidFill>
                  <a:srgbClr val="FFC000"/>
                </a:solidFill>
                <a:latin typeface="Myanmar Text"/>
                <a:cs typeface="Myanmar Text"/>
              </a:rPr>
              <a:t>NETWORK</a:t>
            </a:r>
            <a:r>
              <a:rPr lang="en-US" sz="4800" spc="-5" dirty="0" smtClean="0">
                <a:solidFill>
                  <a:srgbClr val="FFC000"/>
                </a:solidFill>
                <a:latin typeface="Myanmar Text"/>
                <a:cs typeface="Myanmar Text"/>
              </a:rPr>
              <a:t>-</a:t>
            </a:r>
            <a:r>
              <a:rPr sz="4800" spc="-5" dirty="0" smtClean="0">
                <a:solidFill>
                  <a:srgbClr val="FFC000"/>
                </a:solidFill>
                <a:latin typeface="Myanmar Text"/>
                <a:cs typeface="Myanmar Text"/>
              </a:rPr>
              <a:t>FORENSIC</a:t>
            </a:r>
            <a:endParaRPr sz="4800" dirty="0">
              <a:solidFill>
                <a:srgbClr val="FFC000"/>
              </a:solidFill>
              <a:latin typeface="Myanmar Text"/>
              <a:cs typeface="Myanmar Tex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55721" y="3436304"/>
            <a:ext cx="3806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New paradigm </a:t>
            </a: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in Network</a:t>
            </a:r>
            <a:r>
              <a:rPr sz="1800" b="1" spc="-1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00"/>
                </a:solidFill>
                <a:latin typeface="Arial"/>
                <a:cs typeface="Arial"/>
              </a:rPr>
              <a:t>Analysis</a:t>
            </a:r>
            <a:endParaRPr sz="18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10200" y="4343400"/>
            <a:ext cx="36728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By: </a:t>
            </a:r>
            <a:r>
              <a:rPr lang="en-US" sz="28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Abhishek</a:t>
            </a:r>
            <a:r>
              <a:rPr lang="en-US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kumar</a:t>
            </a:r>
            <a:r>
              <a:rPr lang="en-US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sah</a:t>
            </a:r>
            <a:endParaRPr lang="en-US" sz="2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8270" y="640378"/>
            <a:ext cx="204597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C000"/>
                </a:solidFill>
                <a:latin typeface="Myanmar Text"/>
                <a:cs typeface="Myanmar Text"/>
              </a:rPr>
              <a:t>INTE</a:t>
            </a:r>
            <a:r>
              <a:rPr spc="-15" dirty="0">
                <a:solidFill>
                  <a:srgbClr val="FFC000"/>
                </a:solidFill>
                <a:latin typeface="Myanmar Text"/>
                <a:cs typeface="Myanmar Text"/>
              </a:rPr>
              <a:t>R</a:t>
            </a:r>
            <a:r>
              <a:rPr spc="-5" dirty="0">
                <a:solidFill>
                  <a:srgbClr val="FFC000"/>
                </a:solidFill>
                <a:latin typeface="Myanmar Text"/>
                <a:cs typeface="Myanmar Text"/>
              </a:rPr>
              <a:t>NET</a:t>
            </a:r>
            <a:endParaRPr dirty="0">
              <a:solidFill>
                <a:srgbClr val="FFC000"/>
              </a:solidFill>
              <a:latin typeface="Myanmar Text"/>
              <a:cs typeface="Myanmar Tex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1505457"/>
            <a:ext cx="8382634" cy="36118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A42F0F"/>
              </a:buClr>
              <a:buFont typeface="Wingdings 3"/>
              <a:buChar char="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Methods are achieved by </a:t>
            </a:r>
            <a:r>
              <a:rPr sz="2000" spc="-5" dirty="0">
                <a:latin typeface="Arial"/>
                <a:cs typeface="Arial"/>
              </a:rPr>
              <a:t>identifying </a:t>
            </a:r>
            <a:r>
              <a:rPr sz="2000" dirty="0">
                <a:latin typeface="Arial"/>
                <a:cs typeface="Arial"/>
              </a:rPr>
              <a:t>server logs (on the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Internet).</a:t>
            </a:r>
          </a:p>
          <a:p>
            <a:pPr>
              <a:lnSpc>
                <a:spcPct val="100000"/>
              </a:lnSpc>
              <a:buClr>
                <a:srgbClr val="A42F0F"/>
              </a:buClr>
              <a:buFont typeface="Wingdings 3"/>
              <a:buChar char=""/>
            </a:pPr>
            <a:endParaRPr sz="2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55"/>
              </a:spcBef>
              <a:buClr>
                <a:srgbClr val="A42F0F"/>
              </a:buClr>
              <a:buFont typeface="Wingdings 3"/>
              <a:buChar char="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Includes web-browsing, email, chat, and other </a:t>
            </a:r>
            <a:r>
              <a:rPr sz="2000" spc="-5" dirty="0">
                <a:latin typeface="Arial"/>
                <a:cs typeface="Arial"/>
              </a:rPr>
              <a:t>types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traffic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communication</a:t>
            </a: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64"/>
              </a:spcBef>
              <a:buClr>
                <a:srgbClr val="A42F0F"/>
              </a:buClr>
              <a:buFont typeface="Wingdings 3"/>
              <a:buChar char="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Server logs collect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information</a:t>
            </a:r>
          </a:p>
          <a:p>
            <a:pPr>
              <a:lnSpc>
                <a:spcPct val="100000"/>
              </a:lnSpc>
              <a:buClr>
                <a:srgbClr val="A42F0F"/>
              </a:buClr>
              <a:buFont typeface="Wingdings 3"/>
              <a:buChar char=""/>
            </a:pPr>
            <a:endParaRPr sz="23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765"/>
              </a:spcBef>
              <a:buClr>
                <a:srgbClr val="A42F0F"/>
              </a:buClr>
              <a:buFont typeface="Wingdings 3"/>
              <a:buChar char="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Email accounts have useful information except when email headers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  faked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716578"/>
            <a:ext cx="44196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C000"/>
                </a:solidFill>
                <a:latin typeface="Myanmar Text"/>
                <a:cs typeface="Myanmar Text"/>
              </a:rPr>
              <a:t>Wireless</a:t>
            </a:r>
            <a:r>
              <a:rPr spc="-45" dirty="0">
                <a:solidFill>
                  <a:srgbClr val="FFC000"/>
                </a:solidFill>
                <a:latin typeface="Myanmar Text"/>
                <a:cs typeface="Myanmar Text"/>
              </a:rPr>
              <a:t> </a:t>
            </a:r>
            <a:r>
              <a:rPr spc="-10" dirty="0">
                <a:solidFill>
                  <a:srgbClr val="FFC000"/>
                </a:solidFill>
                <a:latin typeface="Myanmar Text"/>
                <a:cs typeface="Myanmar Text"/>
              </a:rPr>
              <a:t>Forensic</a:t>
            </a:r>
            <a:endParaRPr dirty="0">
              <a:solidFill>
                <a:srgbClr val="FFC000"/>
              </a:solidFill>
              <a:latin typeface="Myanmar Text"/>
              <a:cs typeface="Myanmar Tex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1738376"/>
            <a:ext cx="8744585" cy="41966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29235" indent="-342900">
              <a:lnSpc>
                <a:spcPct val="100000"/>
              </a:lnSpc>
              <a:spcBef>
                <a:spcPts val="105"/>
              </a:spcBef>
              <a:buClr>
                <a:srgbClr val="A42F0F"/>
              </a:buClr>
              <a:buFont typeface="Wingdings 3"/>
              <a:buChar char="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Methods are achieved by collecting &amp; analyzing wireless </a:t>
            </a:r>
            <a:r>
              <a:rPr sz="2000" spc="-5" dirty="0">
                <a:latin typeface="Arial"/>
                <a:cs typeface="Arial"/>
              </a:rPr>
              <a:t>traffic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(Wireless  Networks). Mobile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Phones</a:t>
            </a:r>
          </a:p>
          <a:p>
            <a:pPr>
              <a:lnSpc>
                <a:spcPct val="100000"/>
              </a:lnSpc>
              <a:buClr>
                <a:srgbClr val="A42F0F"/>
              </a:buClr>
              <a:buFont typeface="Wingdings 3"/>
              <a:buChar char=""/>
            </a:pPr>
            <a:endParaRPr sz="2200" dirty="0">
              <a:latin typeface="Arial"/>
              <a:cs typeface="Arial"/>
            </a:endParaRPr>
          </a:p>
          <a:p>
            <a:pPr marL="411480" indent="-399415">
              <a:lnSpc>
                <a:spcPct val="100000"/>
              </a:lnSpc>
              <a:spcBef>
                <a:spcPts val="1870"/>
              </a:spcBef>
              <a:buClr>
                <a:srgbClr val="A42F0F"/>
              </a:buClr>
              <a:buFont typeface="Wingdings 3"/>
              <a:buChar char=""/>
              <a:tabLst>
                <a:tab pos="411480" algn="l"/>
                <a:tab pos="412115" algn="l"/>
              </a:tabLst>
            </a:pPr>
            <a:r>
              <a:rPr sz="2000" dirty="0">
                <a:latin typeface="Arial"/>
                <a:cs typeface="Arial"/>
              </a:rPr>
              <a:t>A sub-discipline of the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field</a:t>
            </a:r>
          </a:p>
          <a:p>
            <a:pPr>
              <a:lnSpc>
                <a:spcPct val="100000"/>
              </a:lnSpc>
              <a:buClr>
                <a:srgbClr val="A42F0F"/>
              </a:buClr>
              <a:buFont typeface="Wingdings 3"/>
              <a:buChar char=""/>
            </a:pPr>
            <a:endParaRPr sz="2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50"/>
              </a:spcBef>
              <a:buClr>
                <a:srgbClr val="A42F0F"/>
              </a:buClr>
              <a:buFont typeface="Wingdings 3"/>
              <a:buChar char=""/>
              <a:tabLst>
                <a:tab pos="355600" algn="l"/>
              </a:tabLst>
            </a:pPr>
            <a:r>
              <a:rPr sz="2000" spc="-110" dirty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get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-5" dirty="0">
                <a:latin typeface="Arial"/>
                <a:cs typeface="Arial"/>
              </a:rPr>
              <a:t>which is </a:t>
            </a:r>
            <a:r>
              <a:rPr sz="2000" dirty="0">
                <a:latin typeface="Arial"/>
                <a:cs typeface="Arial"/>
              </a:rPr>
              <a:t>considered “valid </a:t>
            </a:r>
            <a:r>
              <a:rPr sz="2000" spc="-5" dirty="0">
                <a:latin typeface="Arial"/>
                <a:cs typeface="Arial"/>
              </a:rPr>
              <a:t>digital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evidence”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A42F0F"/>
              </a:buClr>
              <a:buFont typeface="Wingdings 3"/>
              <a:buChar char=""/>
            </a:pPr>
            <a:endParaRPr sz="2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60"/>
              </a:spcBef>
              <a:buClr>
                <a:srgbClr val="A42F0F"/>
              </a:buClr>
              <a:buFont typeface="Wingdings 3"/>
              <a:buChar char="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This can be normal data OR voice communications </a:t>
            </a:r>
            <a:r>
              <a:rPr sz="2000" spc="-5" dirty="0">
                <a:latin typeface="Arial"/>
                <a:cs typeface="Arial"/>
              </a:rPr>
              <a:t>via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VoIP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A42F0F"/>
              </a:buClr>
              <a:buFont typeface="Wingdings 3"/>
              <a:buChar char=""/>
            </a:pPr>
            <a:endParaRPr sz="2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60"/>
              </a:spcBef>
              <a:buClr>
                <a:srgbClr val="A42F0F"/>
              </a:buClr>
              <a:buFont typeface="Wingdings 3"/>
              <a:buChar char="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Analysis is similar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wired network situations, with </a:t>
            </a:r>
            <a:r>
              <a:rPr sz="2000" spc="-5" dirty="0">
                <a:latin typeface="Arial"/>
                <a:cs typeface="Arial"/>
              </a:rPr>
              <a:t>different </a:t>
            </a:r>
            <a:r>
              <a:rPr sz="2000" dirty="0">
                <a:latin typeface="Arial"/>
                <a:cs typeface="Arial"/>
              </a:rPr>
              <a:t>security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issues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609600"/>
            <a:ext cx="85331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C000"/>
                </a:solidFill>
              </a:rPr>
              <a:t>Network </a:t>
            </a:r>
            <a:r>
              <a:rPr sz="3600" spc="-5" dirty="0">
                <a:solidFill>
                  <a:srgbClr val="FFC000"/>
                </a:solidFill>
              </a:rPr>
              <a:t>Forensic </a:t>
            </a:r>
            <a:r>
              <a:rPr lang="en-US" sz="3600" spc="-5" dirty="0" smtClean="0">
                <a:solidFill>
                  <a:srgbClr val="FFC000"/>
                </a:solidFill>
              </a:rPr>
              <a:t> </a:t>
            </a:r>
            <a:r>
              <a:rPr sz="3600" dirty="0" smtClean="0">
                <a:solidFill>
                  <a:srgbClr val="FFC000"/>
                </a:solidFill>
              </a:rPr>
              <a:t>Analysis</a:t>
            </a:r>
            <a:r>
              <a:rPr sz="3600" spc="-320" dirty="0" smtClean="0">
                <a:solidFill>
                  <a:srgbClr val="FFC000"/>
                </a:solidFill>
              </a:rPr>
              <a:t> </a:t>
            </a:r>
            <a:r>
              <a:rPr lang="en-US" sz="3600" spc="-320" dirty="0" smtClean="0">
                <a:solidFill>
                  <a:srgbClr val="FFC000"/>
                </a:solidFill>
              </a:rPr>
              <a:t> </a:t>
            </a:r>
            <a:r>
              <a:rPr sz="3600" spc="-85" dirty="0" smtClean="0">
                <a:solidFill>
                  <a:srgbClr val="FFC000"/>
                </a:solidFill>
              </a:rPr>
              <a:t>Tools</a:t>
            </a:r>
            <a:endParaRPr sz="3600" dirty="0">
              <a:solidFill>
                <a:srgbClr val="FFC000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quarter" idx="13"/>
          </p:nvPr>
        </p:nvSpPr>
        <p:spPr>
          <a:xfrm>
            <a:off x="812800" y="1600200"/>
            <a:ext cx="10566400" cy="39728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2D050"/>
                </a:solidFill>
              </a:rPr>
              <a:t>Functions </a:t>
            </a:r>
            <a:r>
              <a:rPr sz="2400" dirty="0">
                <a:solidFill>
                  <a:srgbClr val="92D050"/>
                </a:solidFill>
              </a:rPr>
              <a:t>of </a:t>
            </a:r>
            <a:r>
              <a:rPr sz="2400" spc="-5" dirty="0">
                <a:solidFill>
                  <a:srgbClr val="92D050"/>
                </a:solidFill>
              </a:rPr>
              <a:t>a </a:t>
            </a:r>
            <a:r>
              <a:rPr sz="2400" dirty="0">
                <a:solidFill>
                  <a:srgbClr val="92D050"/>
                </a:solidFill>
              </a:rPr>
              <a:t>Network </a:t>
            </a:r>
            <a:r>
              <a:rPr sz="2400" spc="-5" dirty="0">
                <a:solidFill>
                  <a:srgbClr val="92D050"/>
                </a:solidFill>
              </a:rPr>
              <a:t>Forensic Analysis</a:t>
            </a:r>
            <a:r>
              <a:rPr sz="2400" spc="-85" dirty="0">
                <a:solidFill>
                  <a:srgbClr val="92D050"/>
                </a:solidFill>
              </a:rPr>
              <a:t> </a:t>
            </a:r>
            <a:r>
              <a:rPr sz="2400" spc="-40" dirty="0" smtClean="0">
                <a:solidFill>
                  <a:srgbClr val="92D050"/>
                </a:solidFill>
              </a:rPr>
              <a:t>Tool:</a:t>
            </a:r>
            <a:endParaRPr lang="en-US" sz="2400" spc="-40" dirty="0" smtClean="0">
              <a:solidFill>
                <a:srgbClr val="92D050"/>
              </a:solidFill>
            </a:endParaRPr>
          </a:p>
          <a:p>
            <a:pPr marL="3810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 3"/>
              <a:buChar char=""/>
              <a:tabLst>
                <a:tab pos="381000" algn="l"/>
              </a:tabLst>
            </a:pPr>
            <a:r>
              <a:rPr sz="2000" b="0" dirty="0" smtClean="0">
                <a:latin typeface="Arial"/>
                <a:cs typeface="Arial"/>
              </a:rPr>
              <a:t>Evaluation </a:t>
            </a:r>
            <a:r>
              <a:rPr sz="2000" b="0" dirty="0">
                <a:latin typeface="Arial"/>
                <a:cs typeface="Arial"/>
              </a:rPr>
              <a:t>of network</a:t>
            </a:r>
            <a:r>
              <a:rPr sz="2000" b="0" spc="-55" dirty="0">
                <a:latin typeface="Arial"/>
                <a:cs typeface="Arial"/>
              </a:rPr>
              <a:t> </a:t>
            </a:r>
            <a:r>
              <a:rPr sz="2000" b="0" dirty="0" smtClean="0">
                <a:latin typeface="Arial"/>
                <a:cs typeface="Arial"/>
              </a:rPr>
              <a:t>performance</a:t>
            </a:r>
            <a:endParaRPr lang="en-US" sz="2000" b="0" dirty="0" smtClean="0">
              <a:latin typeface="Arial"/>
              <a:cs typeface="Arial"/>
            </a:endParaRPr>
          </a:p>
          <a:p>
            <a:pPr marL="381000">
              <a:spcBef>
                <a:spcPts val="994"/>
              </a:spcBef>
              <a:buClr>
                <a:srgbClr val="A42F0F"/>
              </a:buClr>
              <a:buFont typeface="Wingdings 3"/>
              <a:buChar char=""/>
              <a:tabLst>
                <a:tab pos="381000" algn="l"/>
              </a:tabLst>
            </a:pPr>
            <a:r>
              <a:rPr lang="en-US" sz="2000" dirty="0">
                <a:latin typeface="Arial"/>
                <a:cs typeface="Arial"/>
              </a:rPr>
              <a:t>Network </a:t>
            </a:r>
            <a:r>
              <a:rPr lang="en-US" sz="2000" spc="-5" dirty="0">
                <a:latin typeface="Arial"/>
                <a:cs typeface="Arial"/>
              </a:rPr>
              <a:t>traffic </a:t>
            </a:r>
            <a:r>
              <a:rPr lang="en-US" sz="2000" dirty="0">
                <a:latin typeface="Arial"/>
                <a:cs typeface="Arial"/>
              </a:rPr>
              <a:t>capturing and</a:t>
            </a:r>
            <a:r>
              <a:rPr lang="en-US" sz="2000" spc="-105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analysis</a:t>
            </a:r>
            <a:endParaRPr sz="2000" dirty="0" smtClean="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 3"/>
              <a:buChar char=""/>
              <a:tabLst>
                <a:tab pos="381000" algn="l"/>
              </a:tabLst>
            </a:pPr>
            <a:r>
              <a:rPr sz="2000" b="0" dirty="0" smtClean="0">
                <a:latin typeface="Arial"/>
                <a:cs typeface="Arial"/>
              </a:rPr>
              <a:t>Detection </a:t>
            </a:r>
            <a:r>
              <a:rPr sz="2000" b="0" dirty="0">
                <a:latin typeface="Arial"/>
                <a:cs typeface="Arial"/>
              </a:rPr>
              <a:t>of anomalies and misuse of</a:t>
            </a:r>
            <a:r>
              <a:rPr sz="2000" b="0" spc="-130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resources</a:t>
            </a:r>
            <a:endParaRPr sz="2000" dirty="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 3"/>
              <a:buChar char=""/>
              <a:tabLst>
                <a:tab pos="381000" algn="l"/>
              </a:tabLst>
            </a:pPr>
            <a:r>
              <a:rPr sz="2000" b="0" dirty="0">
                <a:latin typeface="Arial"/>
                <a:cs typeface="Arial"/>
              </a:rPr>
              <a:t>Determination of network protocols in</a:t>
            </a:r>
            <a:r>
              <a:rPr sz="2000" b="0" spc="-130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use</a:t>
            </a:r>
            <a:endParaRPr sz="2000" dirty="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 3"/>
              <a:buChar char=""/>
              <a:tabLst>
                <a:tab pos="381000" algn="l"/>
              </a:tabLst>
            </a:pPr>
            <a:r>
              <a:rPr sz="2000" b="0" dirty="0">
                <a:latin typeface="Arial"/>
                <a:cs typeface="Arial"/>
              </a:rPr>
              <a:t>Aggregating data from multiple</a:t>
            </a:r>
            <a:r>
              <a:rPr sz="2000" b="0" spc="-80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sources</a:t>
            </a:r>
            <a:endParaRPr sz="2000" dirty="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 3"/>
              <a:buChar char=""/>
              <a:tabLst>
                <a:tab pos="381000" algn="l"/>
              </a:tabLst>
            </a:pPr>
            <a:r>
              <a:rPr sz="2000" b="0" dirty="0">
                <a:latin typeface="Arial"/>
                <a:cs typeface="Arial"/>
              </a:rPr>
              <a:t>Security investigations and incident</a:t>
            </a:r>
            <a:r>
              <a:rPr sz="2000" b="0" spc="-95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response</a:t>
            </a:r>
            <a:endParaRPr sz="2000" dirty="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Wingdings 3"/>
              <a:buChar char=""/>
              <a:tabLst>
                <a:tab pos="381000" algn="l"/>
              </a:tabLst>
            </a:pPr>
            <a:r>
              <a:rPr sz="2000" b="0" dirty="0">
                <a:latin typeface="Arial"/>
                <a:cs typeface="Arial"/>
              </a:rPr>
              <a:t>Protection of intellectual</a:t>
            </a:r>
            <a:r>
              <a:rPr sz="2000" b="0" spc="-55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property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494" y="838200"/>
            <a:ext cx="7390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C000"/>
                </a:solidFill>
              </a:rPr>
              <a:t>Network </a:t>
            </a:r>
            <a:r>
              <a:rPr sz="3600" spc="-5" dirty="0">
                <a:solidFill>
                  <a:srgbClr val="FFC000"/>
                </a:solidFill>
              </a:rPr>
              <a:t>Forensic</a:t>
            </a:r>
            <a:r>
              <a:rPr sz="3600" spc="-125" dirty="0">
                <a:solidFill>
                  <a:srgbClr val="FFC000"/>
                </a:solidFill>
              </a:rPr>
              <a:t> </a:t>
            </a:r>
            <a:r>
              <a:rPr sz="3600" spc="-85" dirty="0">
                <a:solidFill>
                  <a:srgbClr val="FFC000"/>
                </a:solidFill>
              </a:rPr>
              <a:t>Tools</a:t>
            </a:r>
            <a:endParaRPr sz="3600" dirty="0">
              <a:solidFill>
                <a:srgbClr val="FFC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7538" y="1787144"/>
            <a:ext cx="8051800" cy="13522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A42F0F"/>
              </a:buClr>
              <a:buFont typeface="Wingdings 3"/>
              <a:buChar char=""/>
              <a:tabLst>
                <a:tab pos="355600" algn="l"/>
              </a:tabLst>
            </a:pPr>
            <a:r>
              <a:rPr sz="2300" b="1" dirty="0">
                <a:latin typeface="Arial"/>
                <a:cs typeface="Arial"/>
              </a:rPr>
              <a:t>dumpcap, pcapdump and netsniff-ng –</a:t>
            </a:r>
            <a:r>
              <a:rPr sz="2300" dirty="0">
                <a:latin typeface="Arial"/>
                <a:cs typeface="Arial"/>
              </a:rPr>
              <a:t>Packet</a:t>
            </a:r>
            <a:r>
              <a:rPr sz="2300" spc="-22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Sniffer</a:t>
            </a:r>
            <a:endParaRPr sz="2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A42F0F"/>
              </a:buClr>
              <a:buFont typeface="Wingdings 3"/>
              <a:buChar char=""/>
            </a:pPr>
            <a:endParaRPr sz="2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60"/>
              </a:spcBef>
              <a:buClr>
                <a:srgbClr val="A42F0F"/>
              </a:buClr>
              <a:buFont typeface="Wingdings 3"/>
              <a:buChar char=""/>
              <a:tabLst>
                <a:tab pos="355600" algn="l"/>
              </a:tabLst>
            </a:pPr>
            <a:r>
              <a:rPr sz="2300" b="1" dirty="0">
                <a:latin typeface="Arial"/>
                <a:cs typeface="Arial"/>
              </a:rPr>
              <a:t>tcpdump, </a:t>
            </a:r>
            <a:r>
              <a:rPr sz="2300" b="1" spc="-5" dirty="0">
                <a:latin typeface="Arial"/>
                <a:cs typeface="Arial"/>
              </a:rPr>
              <a:t>wireshark/tshark and </a:t>
            </a:r>
            <a:r>
              <a:rPr sz="2300" b="1" dirty="0">
                <a:latin typeface="Arial"/>
                <a:cs typeface="Arial"/>
              </a:rPr>
              <a:t>tstat </a:t>
            </a:r>
            <a:r>
              <a:rPr sz="2300" dirty="0">
                <a:latin typeface="Arial"/>
                <a:cs typeface="Arial"/>
              </a:rPr>
              <a:t>- Protocol</a:t>
            </a:r>
            <a:r>
              <a:rPr sz="2300" spc="-26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Analyzers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8952" y="1261978"/>
            <a:ext cx="952004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C000"/>
                </a:solidFill>
                <a:latin typeface="Myanmar Text"/>
                <a:cs typeface="Myanmar Text"/>
              </a:rPr>
              <a:t>Advantages of </a:t>
            </a:r>
            <a:r>
              <a:rPr sz="3600" spc="-5" dirty="0">
                <a:solidFill>
                  <a:srgbClr val="FFC000"/>
                </a:solidFill>
                <a:latin typeface="Myanmar Text"/>
                <a:cs typeface="Myanmar Text"/>
              </a:rPr>
              <a:t>Network</a:t>
            </a:r>
            <a:r>
              <a:rPr sz="3600" spc="-80" dirty="0">
                <a:solidFill>
                  <a:srgbClr val="FFC000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FFC000"/>
                </a:solidFill>
                <a:latin typeface="Myanmar Text"/>
                <a:cs typeface="Myanmar Text"/>
              </a:rPr>
              <a:t>forensic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159635"/>
            <a:ext cx="4519930" cy="29988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A42F0F"/>
              </a:buClr>
              <a:buFont typeface="Wingdings 3"/>
              <a:buChar char="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Network Performance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Benchmarking</a:t>
            </a:r>
          </a:p>
          <a:p>
            <a:pPr>
              <a:lnSpc>
                <a:spcPct val="100000"/>
              </a:lnSpc>
              <a:buClr>
                <a:srgbClr val="A42F0F"/>
              </a:buClr>
              <a:buFont typeface="Wingdings 3"/>
              <a:buChar char=""/>
            </a:pPr>
            <a:endParaRPr sz="2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55"/>
              </a:spcBef>
              <a:buClr>
                <a:srgbClr val="A42F0F"/>
              </a:buClr>
              <a:buFont typeface="Wingdings 3"/>
              <a:buChar char="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Network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Troubleshooting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A42F0F"/>
              </a:buClr>
              <a:buFont typeface="Wingdings 3"/>
              <a:buChar char=""/>
            </a:pPr>
            <a:endParaRPr sz="2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50"/>
              </a:spcBef>
              <a:buClr>
                <a:srgbClr val="A42F0F"/>
              </a:buClr>
              <a:buFont typeface="Wingdings 3"/>
              <a:buChar char="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Transactional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Analysis</a:t>
            </a:r>
          </a:p>
          <a:p>
            <a:pPr>
              <a:lnSpc>
                <a:spcPct val="100000"/>
              </a:lnSpc>
              <a:buClr>
                <a:srgbClr val="A42F0F"/>
              </a:buClr>
              <a:buFont typeface="Wingdings 3"/>
              <a:buChar char=""/>
            </a:pPr>
            <a:endParaRPr sz="2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60"/>
              </a:spcBef>
              <a:buClr>
                <a:srgbClr val="A42F0F"/>
              </a:buClr>
              <a:buFont typeface="Wingdings 3"/>
              <a:buChar char="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Security Attack</a:t>
            </a:r>
            <a:r>
              <a:rPr sz="2000" spc="-2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Analysis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6310" y="113720"/>
            <a:ext cx="85098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C000"/>
                </a:solidFill>
              </a:rPr>
              <a:t>Network Forensic</a:t>
            </a:r>
            <a:r>
              <a:rPr sz="3600" spc="-85" dirty="0">
                <a:solidFill>
                  <a:srgbClr val="FFC000"/>
                </a:solidFill>
              </a:rPr>
              <a:t> </a:t>
            </a:r>
            <a:r>
              <a:rPr sz="3600" dirty="0">
                <a:solidFill>
                  <a:srgbClr val="FFC000"/>
                </a:solidFill>
              </a:rPr>
              <a:t>Challenges</a:t>
            </a:r>
          </a:p>
        </p:txBody>
      </p:sp>
      <p:sp>
        <p:nvSpPr>
          <p:cNvPr id="3" name="object 3"/>
          <p:cNvSpPr/>
          <p:nvPr/>
        </p:nvSpPr>
        <p:spPr>
          <a:xfrm>
            <a:off x="3308603" y="1114044"/>
            <a:ext cx="6865620" cy="5436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5848" y="1295400"/>
            <a:ext cx="41860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C000"/>
                </a:solidFill>
              </a:rPr>
              <a:t>Conclusion</a:t>
            </a:r>
            <a:endParaRPr sz="2800" dirty="0">
              <a:solidFill>
                <a:srgbClr val="FFC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2159635"/>
            <a:ext cx="8760460" cy="2442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105"/>
              </a:spcBef>
              <a:buClr>
                <a:srgbClr val="A42F0F"/>
              </a:buClr>
              <a:buFont typeface="Wingdings 3"/>
              <a:buChar char="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 development </a:t>
            </a:r>
            <a:r>
              <a:rPr sz="2000" spc="-10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intelligent </a:t>
            </a:r>
            <a:r>
              <a:rPr sz="2000" spc="-5" dirty="0">
                <a:latin typeface="Arial"/>
                <a:cs typeface="Arial"/>
              </a:rPr>
              <a:t>network forensic tools to focus </a:t>
            </a:r>
            <a:r>
              <a:rPr sz="2000" dirty="0">
                <a:latin typeface="Arial"/>
                <a:cs typeface="Arial"/>
              </a:rPr>
              <a:t>on specific  </a:t>
            </a:r>
            <a:r>
              <a:rPr sz="2000" spc="-5" dirty="0">
                <a:latin typeface="Arial"/>
                <a:cs typeface="Arial"/>
              </a:rPr>
              <a:t>type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network </a:t>
            </a:r>
            <a:r>
              <a:rPr sz="2000" spc="-10" dirty="0">
                <a:latin typeface="Arial"/>
                <a:cs typeface="Arial"/>
              </a:rPr>
              <a:t>traffic </a:t>
            </a:r>
            <a:r>
              <a:rPr sz="2000" dirty="0">
                <a:latin typeface="Arial"/>
                <a:cs typeface="Arial"/>
              </a:rPr>
              <a:t>analysis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a challenge </a:t>
            </a:r>
            <a:r>
              <a:rPr sz="2000" spc="-5" dirty="0">
                <a:latin typeface="Arial"/>
                <a:cs typeface="Arial"/>
              </a:rPr>
              <a:t>in terms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future   </a:t>
            </a:r>
            <a:r>
              <a:rPr sz="2000" dirty="0">
                <a:latin typeface="Arial"/>
                <a:cs typeface="Arial"/>
              </a:rPr>
              <a:t>perspective.</a:t>
            </a:r>
          </a:p>
          <a:p>
            <a:pPr>
              <a:lnSpc>
                <a:spcPct val="100000"/>
              </a:lnSpc>
              <a:buClr>
                <a:srgbClr val="A42F0F"/>
              </a:buClr>
              <a:buFont typeface="Wingdings 3"/>
              <a:buChar char=""/>
            </a:pPr>
            <a:endParaRPr sz="2200" dirty="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875"/>
              </a:spcBef>
              <a:buClr>
                <a:srgbClr val="A42F0F"/>
              </a:buClr>
              <a:buFont typeface="Wingdings 3"/>
              <a:buChar char=""/>
              <a:tabLst>
                <a:tab pos="421640" algn="l"/>
              </a:tabLst>
            </a:pPr>
            <a:r>
              <a:rPr dirty="0"/>
              <a:t>	</a:t>
            </a:r>
            <a:r>
              <a:rPr sz="2000" dirty="0">
                <a:latin typeface="Arial"/>
                <a:cs typeface="Arial"/>
              </a:rPr>
              <a:t>This will reduce </a:t>
            </a:r>
            <a:r>
              <a:rPr sz="2000" spc="-5" dirty="0">
                <a:latin typeface="Arial"/>
                <a:cs typeface="Arial"/>
              </a:rPr>
              <a:t>time </a:t>
            </a:r>
            <a:r>
              <a:rPr sz="2000" dirty="0">
                <a:latin typeface="Arial"/>
                <a:cs typeface="Arial"/>
              </a:rPr>
              <a:t>delays, less computational </a:t>
            </a:r>
            <a:r>
              <a:rPr sz="2000" spc="-5" dirty="0">
                <a:latin typeface="Arial"/>
                <a:cs typeface="Arial"/>
              </a:rPr>
              <a:t>resources </a:t>
            </a:r>
            <a:r>
              <a:rPr sz="2000" dirty="0">
                <a:latin typeface="Arial"/>
                <a:cs typeface="Arial"/>
              </a:rPr>
              <a:t>requirement;  minimize </a:t>
            </a:r>
            <a:r>
              <a:rPr sz="2000" spc="-5" dirty="0">
                <a:latin typeface="Arial"/>
                <a:cs typeface="Arial"/>
              </a:rPr>
              <a:t>attacks, providing </a:t>
            </a:r>
            <a:r>
              <a:rPr sz="2000" dirty="0">
                <a:latin typeface="Arial"/>
                <a:cs typeface="Arial"/>
              </a:rPr>
              <a:t>reliable </a:t>
            </a:r>
            <a:r>
              <a:rPr sz="2000" spc="-5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secured evidences, and </a:t>
            </a:r>
            <a:r>
              <a:rPr sz="2000" spc="-10" dirty="0">
                <a:latin typeface="Arial"/>
                <a:cs typeface="Arial"/>
              </a:rPr>
              <a:t>efficient  </a:t>
            </a:r>
            <a:r>
              <a:rPr sz="2000" dirty="0">
                <a:latin typeface="Arial"/>
                <a:cs typeface="Arial"/>
              </a:rPr>
              <a:t>investigation with minimum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efforts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52600"/>
            <a:ext cx="7620000" cy="3810000"/>
          </a:xfrm>
        </p:spPr>
      </p:pic>
    </p:spTree>
    <p:extLst>
      <p:ext uri="{BB962C8B-B14F-4D97-AF65-F5344CB8AC3E}">
        <p14:creationId xmlns:p14="http://schemas.microsoft.com/office/powerpoint/2010/main" val="368247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301" y="349614"/>
            <a:ext cx="226377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C000"/>
                </a:solidFill>
              </a:rPr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6282" y="1332356"/>
            <a:ext cx="5322570" cy="36131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A42F0F"/>
              </a:buClr>
              <a:buFont typeface="Wingdings 3"/>
              <a:buChar char="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Introduction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A42F0F"/>
              </a:buClr>
              <a:buFont typeface="Wingdings 3"/>
              <a:buChar char=""/>
            </a:pPr>
            <a:endParaRPr sz="31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A42F0F"/>
              </a:buClr>
              <a:buFont typeface="Wingdings 3"/>
              <a:buChar char="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Network Forensic Examination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Steps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A42F0F"/>
              </a:buClr>
              <a:buFont typeface="Wingdings 3"/>
              <a:buChar char=""/>
            </a:pPr>
            <a:endParaRPr sz="31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A42F0F"/>
              </a:buClr>
              <a:buFont typeface="Wingdings 3"/>
              <a:buChar char="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Network Forensic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Methods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A42F0F"/>
              </a:buClr>
              <a:buFont typeface="Wingdings 3"/>
              <a:buChar char=""/>
            </a:pPr>
            <a:endParaRPr sz="31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A42F0F"/>
              </a:buClr>
              <a:buFont typeface="Wingdings 3"/>
              <a:buChar char="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Network Forensic with Network</a:t>
            </a:r>
            <a:r>
              <a:rPr sz="2200" spc="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Protocol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A42F0F"/>
              </a:buClr>
              <a:buFont typeface="Wingdings 3"/>
              <a:buChar char=""/>
            </a:pPr>
            <a:endParaRPr sz="31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A42F0F"/>
              </a:buClr>
              <a:buFont typeface="Wingdings 3"/>
              <a:buChar char="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Network Forensic Analysis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Tools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8270" y="168655"/>
            <a:ext cx="3530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C000"/>
                </a:solidFill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917295"/>
            <a:ext cx="8758555" cy="149796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Wingdings 3"/>
              <a:buChar char="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Network forensics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categorized as a single branch of digital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forensics;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 3"/>
              <a:buChar char=""/>
              <a:tabLst>
                <a:tab pos="426084" algn="l"/>
              </a:tabLst>
            </a:pPr>
            <a:r>
              <a:rPr dirty="0"/>
              <a:t>	</a:t>
            </a:r>
            <a:r>
              <a:rPr sz="2000" spc="-5" dirty="0">
                <a:latin typeface="Arial"/>
                <a:cs typeface="Arial"/>
              </a:rPr>
              <a:t>it </a:t>
            </a:r>
            <a:r>
              <a:rPr sz="2000" dirty="0">
                <a:latin typeface="Arial"/>
                <a:cs typeface="Arial"/>
              </a:rPr>
              <a:t>includes </a:t>
            </a:r>
            <a:r>
              <a:rPr sz="2000" spc="-5" dirty="0">
                <a:latin typeface="Arial"/>
                <a:cs typeface="Arial"/>
              </a:rPr>
              <a:t>the areas </a:t>
            </a:r>
            <a:r>
              <a:rPr sz="2000" dirty="0">
                <a:latin typeface="Arial"/>
                <a:cs typeface="Arial"/>
              </a:rPr>
              <a:t>of monitoring </a:t>
            </a:r>
            <a:r>
              <a:rPr sz="2000" spc="-5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analyzing </a:t>
            </a:r>
            <a:r>
              <a:rPr sz="2000" spc="-5" dirty="0">
                <a:latin typeface="Arial"/>
                <a:cs typeface="Arial"/>
              </a:rPr>
              <a:t>computer network </a:t>
            </a:r>
            <a:r>
              <a:rPr sz="2000" spc="-10" dirty="0">
                <a:latin typeface="Arial"/>
                <a:cs typeface="Arial"/>
              </a:rPr>
              <a:t>traffic  </a:t>
            </a:r>
            <a:r>
              <a:rPr sz="2000" dirty="0">
                <a:latin typeface="Arial"/>
                <a:cs typeface="Arial"/>
              </a:rPr>
              <a:t>and allows individuals </a:t>
            </a:r>
            <a:r>
              <a:rPr sz="2000" spc="-5" dirty="0">
                <a:latin typeface="Arial"/>
                <a:cs typeface="Arial"/>
              </a:rPr>
              <a:t>to gather information, compile </a:t>
            </a:r>
            <a:r>
              <a:rPr sz="2000" dirty="0">
                <a:latin typeface="Arial"/>
                <a:cs typeface="Arial"/>
              </a:rPr>
              <a:t>evidence, </a:t>
            </a:r>
            <a:r>
              <a:rPr sz="2000" spc="-5" dirty="0">
                <a:latin typeface="Arial"/>
                <a:cs typeface="Arial"/>
              </a:rPr>
              <a:t>and/or  </a:t>
            </a:r>
            <a:r>
              <a:rPr sz="2000" dirty="0">
                <a:latin typeface="Arial"/>
                <a:cs typeface="Arial"/>
              </a:rPr>
              <a:t>detect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intrusions.</a:t>
            </a:r>
          </a:p>
        </p:txBody>
      </p:sp>
      <p:sp>
        <p:nvSpPr>
          <p:cNvPr id="4" name="object 4"/>
          <p:cNvSpPr/>
          <p:nvPr/>
        </p:nvSpPr>
        <p:spPr>
          <a:xfrm>
            <a:off x="2942844" y="2558795"/>
            <a:ext cx="7897368" cy="404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57130"/>
            <a:ext cx="68530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C000"/>
                </a:solidFill>
              </a:rPr>
              <a:t>CIA </a:t>
            </a:r>
            <a:r>
              <a:rPr sz="2800" dirty="0">
                <a:solidFill>
                  <a:srgbClr val="FFC000"/>
                </a:solidFill>
              </a:rPr>
              <a:t>Process </a:t>
            </a:r>
            <a:r>
              <a:rPr sz="2800" spc="-5" dirty="0">
                <a:solidFill>
                  <a:srgbClr val="FFC000"/>
                </a:solidFill>
              </a:rPr>
              <a:t>for Network</a:t>
            </a:r>
            <a:r>
              <a:rPr sz="2800" spc="-155" dirty="0">
                <a:solidFill>
                  <a:srgbClr val="FFC000"/>
                </a:solidFill>
              </a:rPr>
              <a:t> </a:t>
            </a:r>
            <a:r>
              <a:rPr sz="2800" spc="-5" dirty="0">
                <a:solidFill>
                  <a:srgbClr val="FFC000"/>
                </a:solidFill>
              </a:rPr>
              <a:t>Forensic</a:t>
            </a:r>
            <a:endParaRPr sz="2800" dirty="0">
              <a:solidFill>
                <a:srgbClr val="FFC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27020" y="1412747"/>
            <a:ext cx="8046720" cy="4523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8270" y="532885"/>
            <a:ext cx="586041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solidFill>
                  <a:srgbClr val="FFC000"/>
                </a:solidFill>
              </a:rPr>
              <a:t>Network Forensic Examination</a:t>
            </a:r>
            <a:r>
              <a:rPr sz="2400" spc="75" dirty="0">
                <a:solidFill>
                  <a:srgbClr val="FFC000"/>
                </a:solidFill>
              </a:rPr>
              <a:t> </a:t>
            </a:r>
            <a:r>
              <a:rPr sz="2400" spc="-5" dirty="0">
                <a:solidFill>
                  <a:srgbClr val="FFC000"/>
                </a:solidFill>
              </a:rPr>
              <a:t>Steps</a:t>
            </a:r>
            <a:endParaRPr sz="2400" dirty="0">
              <a:solidFill>
                <a:srgbClr val="FFC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4600" y="1066800"/>
            <a:ext cx="8658860" cy="490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52120" indent="-342900">
              <a:lnSpc>
                <a:spcPct val="100000"/>
              </a:lnSpc>
              <a:spcBef>
                <a:spcPts val="100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92D050"/>
                </a:solidFill>
                <a:latin typeface="Arial"/>
                <a:cs typeface="Arial"/>
              </a:rPr>
              <a:t>Identification</a:t>
            </a:r>
            <a:r>
              <a:rPr sz="1800" dirty="0">
                <a:solidFill>
                  <a:srgbClr val="92D050"/>
                </a:solidFill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recognizing and determining an incident based on </a:t>
            </a:r>
            <a:r>
              <a:rPr sz="1800" spc="-10" dirty="0">
                <a:latin typeface="Arial"/>
                <a:cs typeface="Arial"/>
              </a:rPr>
              <a:t>network  </a:t>
            </a:r>
            <a:r>
              <a:rPr sz="1800" spc="-5" dirty="0">
                <a:latin typeface="Arial"/>
                <a:cs typeface="Arial"/>
              </a:rPr>
              <a:t>indicators. This </a:t>
            </a:r>
            <a:r>
              <a:rPr sz="1800" dirty="0">
                <a:latin typeface="Arial"/>
                <a:cs typeface="Arial"/>
              </a:rPr>
              <a:t>step </a:t>
            </a:r>
            <a:r>
              <a:rPr sz="1800" spc="-5" dirty="0">
                <a:latin typeface="Arial"/>
                <a:cs typeface="Arial"/>
              </a:rPr>
              <a:t>is significant since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has an impact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following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steps.</a:t>
            </a:r>
            <a:endParaRPr sz="1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b="1" spc="-10" dirty="0">
                <a:solidFill>
                  <a:srgbClr val="92D050"/>
                </a:solidFill>
                <a:latin typeface="Arial"/>
                <a:cs typeface="Arial"/>
              </a:rPr>
              <a:t>Preservation</a:t>
            </a:r>
            <a:r>
              <a:rPr sz="1800" spc="-10" dirty="0">
                <a:solidFill>
                  <a:srgbClr val="92D050"/>
                </a:solidFill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securing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isolating </a:t>
            </a:r>
            <a:r>
              <a:rPr sz="1800" dirty="0">
                <a:latin typeface="Arial"/>
                <a:cs typeface="Arial"/>
              </a:rPr>
              <a:t>the state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physical and </a:t>
            </a:r>
            <a:r>
              <a:rPr sz="1800" spc="-5" dirty="0">
                <a:latin typeface="Arial"/>
                <a:cs typeface="Arial"/>
              </a:rPr>
              <a:t>logical </a:t>
            </a:r>
            <a:r>
              <a:rPr sz="1800" spc="-10" dirty="0">
                <a:latin typeface="Arial"/>
                <a:cs typeface="Arial"/>
              </a:rPr>
              <a:t>evidences 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being altered, such as, for </a:t>
            </a:r>
            <a:r>
              <a:rPr sz="1800" spc="-10" dirty="0">
                <a:latin typeface="Arial"/>
                <a:cs typeface="Arial"/>
              </a:rPr>
              <a:t>example, </a:t>
            </a:r>
            <a:r>
              <a:rPr sz="1800" spc="-5" dirty="0">
                <a:latin typeface="Arial"/>
                <a:cs typeface="Arial"/>
              </a:rPr>
              <a:t>protection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electromagnetic damage  or interference.</a:t>
            </a:r>
            <a:endParaRPr sz="1800" dirty="0">
              <a:latin typeface="Arial"/>
              <a:cs typeface="Arial"/>
            </a:endParaRPr>
          </a:p>
          <a:p>
            <a:pPr marL="355600" marR="23241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92D050"/>
                </a:solidFill>
                <a:latin typeface="Arial"/>
                <a:cs typeface="Arial"/>
              </a:rPr>
              <a:t>Collection</a:t>
            </a:r>
            <a:r>
              <a:rPr sz="1800" dirty="0">
                <a:solidFill>
                  <a:srgbClr val="92D050"/>
                </a:solidFill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Recording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physical </a:t>
            </a:r>
            <a:r>
              <a:rPr sz="1800" spc="-5" dirty="0">
                <a:latin typeface="Arial"/>
                <a:cs typeface="Arial"/>
              </a:rPr>
              <a:t>scene and duplicating digital evidence using  standardized methods and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procedures.</a:t>
            </a:r>
            <a:endParaRPr sz="1800" dirty="0">
              <a:latin typeface="Arial"/>
              <a:cs typeface="Arial"/>
            </a:endParaRPr>
          </a:p>
          <a:p>
            <a:pPr marL="355600" marR="10795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92D050"/>
                </a:solidFill>
                <a:latin typeface="Arial"/>
                <a:cs typeface="Arial"/>
              </a:rPr>
              <a:t>Examination</a:t>
            </a:r>
            <a:r>
              <a:rPr sz="1800" spc="-5" dirty="0">
                <a:solidFill>
                  <a:srgbClr val="92D050"/>
                </a:solidFill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in-depth systematic search of evidence relating </a:t>
            </a:r>
            <a:r>
              <a:rPr sz="1800" dirty="0">
                <a:latin typeface="Arial"/>
                <a:cs typeface="Arial"/>
              </a:rPr>
              <a:t>to the </a:t>
            </a:r>
            <a:r>
              <a:rPr sz="1800" spc="-10" dirty="0">
                <a:latin typeface="Arial"/>
                <a:cs typeface="Arial"/>
              </a:rPr>
              <a:t>network  </a:t>
            </a:r>
            <a:r>
              <a:rPr sz="1800" dirty="0">
                <a:latin typeface="Arial"/>
                <a:cs typeface="Arial"/>
              </a:rPr>
              <a:t>attack. </a:t>
            </a:r>
            <a:r>
              <a:rPr sz="1800" spc="-5" dirty="0">
                <a:latin typeface="Arial"/>
                <a:cs typeface="Arial"/>
              </a:rPr>
              <a:t>This focuses </a:t>
            </a:r>
            <a:r>
              <a:rPr sz="1800" spc="-10" dirty="0">
                <a:latin typeface="Arial"/>
                <a:cs typeface="Arial"/>
              </a:rPr>
              <a:t>on </a:t>
            </a:r>
            <a:r>
              <a:rPr sz="1800" spc="-5" dirty="0">
                <a:latin typeface="Arial"/>
                <a:cs typeface="Arial"/>
              </a:rPr>
              <a:t>identifying and discovering potential evidence and </a:t>
            </a:r>
            <a:r>
              <a:rPr sz="1800" spc="-10" dirty="0">
                <a:latin typeface="Arial"/>
                <a:cs typeface="Arial"/>
              </a:rPr>
              <a:t>building  </a:t>
            </a:r>
            <a:r>
              <a:rPr sz="1800" spc="-5" dirty="0">
                <a:latin typeface="Arial"/>
                <a:cs typeface="Arial"/>
              </a:rPr>
              <a:t>detailed documentation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analysis.</a:t>
            </a:r>
            <a:endParaRPr sz="1800" dirty="0">
              <a:latin typeface="Arial"/>
              <a:cs typeface="Arial"/>
            </a:endParaRPr>
          </a:p>
          <a:p>
            <a:pPr marL="355600" marR="16002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b="1" spc="-10" dirty="0">
                <a:solidFill>
                  <a:srgbClr val="92D050"/>
                </a:solidFill>
                <a:latin typeface="Arial"/>
                <a:cs typeface="Arial"/>
              </a:rPr>
              <a:t>Analysis</a:t>
            </a:r>
            <a:r>
              <a:rPr sz="1800" spc="-10" dirty="0">
                <a:solidFill>
                  <a:srgbClr val="92D050"/>
                </a:solidFill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determine significance, reconstruct packets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network </a:t>
            </a:r>
            <a:r>
              <a:rPr sz="1800" spc="-5" dirty="0">
                <a:latin typeface="Arial"/>
                <a:cs typeface="Arial"/>
              </a:rPr>
              <a:t>traffic data and  draw conclusions based on evidence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found.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92D050"/>
                </a:solidFill>
                <a:latin typeface="Arial"/>
                <a:cs typeface="Arial"/>
              </a:rPr>
              <a:t>Presentation</a:t>
            </a:r>
            <a:r>
              <a:rPr sz="1800" spc="-5" dirty="0">
                <a:solidFill>
                  <a:srgbClr val="92D050"/>
                </a:solidFill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summarize and provide explanation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15" dirty="0">
                <a:latin typeface="Arial"/>
                <a:cs typeface="Arial"/>
              </a:rPr>
              <a:t>drawn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conclusions.</a:t>
            </a:r>
            <a:endParaRPr sz="1800" dirty="0">
              <a:latin typeface="Arial"/>
              <a:cs typeface="Arial"/>
            </a:endParaRPr>
          </a:p>
          <a:p>
            <a:pPr marL="355600" marR="59182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 3"/>
              <a:buChar char="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92D050"/>
                </a:solidFill>
                <a:latin typeface="Arial"/>
                <a:cs typeface="Arial"/>
              </a:rPr>
              <a:t>Incident </a:t>
            </a:r>
            <a:r>
              <a:rPr sz="1800" b="1" spc="-5" dirty="0">
                <a:solidFill>
                  <a:srgbClr val="92D050"/>
                </a:solidFill>
                <a:latin typeface="Arial"/>
                <a:cs typeface="Arial"/>
              </a:rPr>
              <a:t>Response: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response </a:t>
            </a:r>
            <a:r>
              <a:rPr sz="1800" dirty="0">
                <a:latin typeface="Arial"/>
                <a:cs typeface="Arial"/>
              </a:rPr>
              <a:t>to attack </a:t>
            </a:r>
            <a:r>
              <a:rPr sz="1800" spc="-5" dirty="0">
                <a:latin typeface="Arial"/>
                <a:cs typeface="Arial"/>
              </a:rPr>
              <a:t>or intrusion detected is initiated  based on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information gathered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validate and assess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incident.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99930"/>
            <a:ext cx="54988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C000"/>
                </a:solidFill>
              </a:rPr>
              <a:t>Network Forensic</a:t>
            </a:r>
            <a:r>
              <a:rPr sz="2800" spc="15" dirty="0">
                <a:solidFill>
                  <a:srgbClr val="FFC000"/>
                </a:solidFill>
              </a:rPr>
              <a:t> </a:t>
            </a:r>
            <a:r>
              <a:rPr sz="2800" spc="-5" dirty="0">
                <a:solidFill>
                  <a:srgbClr val="FFC000"/>
                </a:solidFill>
              </a:rPr>
              <a:t>Methods</a:t>
            </a:r>
            <a:endParaRPr sz="2800" dirty="0">
              <a:solidFill>
                <a:srgbClr val="FFC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56433" y="1974341"/>
            <a:ext cx="2838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Catch-it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–as-you-can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6498" y="1974341"/>
            <a:ext cx="2768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Stop, look and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listen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7439" y="2616707"/>
            <a:ext cx="7647431" cy="3800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800" y="943149"/>
            <a:ext cx="105664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C000"/>
                </a:solidFill>
              </a:rPr>
              <a:t>Network </a:t>
            </a:r>
            <a:r>
              <a:rPr spc="-5" dirty="0">
                <a:solidFill>
                  <a:srgbClr val="FFC000"/>
                </a:solidFill>
              </a:rPr>
              <a:t>Forensic </a:t>
            </a:r>
            <a:r>
              <a:rPr dirty="0">
                <a:solidFill>
                  <a:srgbClr val="FFC000"/>
                </a:solidFill>
              </a:rPr>
              <a:t>with Network</a:t>
            </a:r>
            <a:r>
              <a:rPr spc="-90" dirty="0">
                <a:solidFill>
                  <a:srgbClr val="FFC000"/>
                </a:solidFill>
              </a:rPr>
              <a:t> </a:t>
            </a:r>
            <a:r>
              <a:rPr spc="-5" dirty="0">
                <a:solidFill>
                  <a:srgbClr val="FFC000"/>
                </a:solidFill>
              </a:rPr>
              <a:t>Protocol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9200" y="1676400"/>
            <a:ext cx="7922895" cy="41838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083945" algn="l"/>
              </a:tabLst>
            </a:pPr>
            <a:r>
              <a:rPr sz="2000" dirty="0">
                <a:latin typeface="Arial"/>
                <a:cs typeface="Arial"/>
              </a:rPr>
              <a:t>Network	Forensic methods can be applied within </a:t>
            </a:r>
            <a:r>
              <a:rPr sz="2000" spc="-5" dirty="0">
                <a:latin typeface="Arial"/>
                <a:cs typeface="Arial"/>
              </a:rPr>
              <a:t>the different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network  protocols or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layers.</a:t>
            </a: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75"/>
              </a:spcBef>
              <a:buClr>
                <a:srgbClr val="A42F0F"/>
              </a:buClr>
              <a:buFont typeface="Wingdings 3"/>
              <a:buChar char="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ETHERNET</a:t>
            </a:r>
          </a:p>
          <a:p>
            <a:pPr>
              <a:lnSpc>
                <a:spcPct val="100000"/>
              </a:lnSpc>
              <a:buClr>
                <a:srgbClr val="A42F0F"/>
              </a:buClr>
              <a:buFont typeface="Wingdings 3"/>
              <a:buChar char=""/>
            </a:pPr>
            <a:endParaRPr sz="2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45"/>
              </a:spcBef>
              <a:buClr>
                <a:srgbClr val="A42F0F"/>
              </a:buClr>
              <a:buFont typeface="Wingdings 3"/>
              <a:buChar char="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TCP/IP</a:t>
            </a:r>
          </a:p>
          <a:p>
            <a:pPr>
              <a:lnSpc>
                <a:spcPct val="100000"/>
              </a:lnSpc>
              <a:buClr>
                <a:srgbClr val="A42F0F"/>
              </a:buClr>
              <a:buFont typeface="Wingdings 3"/>
              <a:buChar char=""/>
            </a:pPr>
            <a:endParaRPr sz="2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65"/>
              </a:spcBef>
              <a:buClr>
                <a:srgbClr val="A42F0F"/>
              </a:buClr>
              <a:buFont typeface="Wingdings 3"/>
              <a:buChar char="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INTERNET</a:t>
            </a:r>
          </a:p>
          <a:p>
            <a:pPr>
              <a:lnSpc>
                <a:spcPct val="100000"/>
              </a:lnSpc>
              <a:buClr>
                <a:srgbClr val="A42F0F"/>
              </a:buClr>
              <a:buFont typeface="Wingdings 3"/>
              <a:buChar char=""/>
            </a:pPr>
            <a:endParaRPr sz="2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55"/>
              </a:spcBef>
              <a:buClr>
                <a:srgbClr val="A42F0F"/>
              </a:buClr>
              <a:buFont typeface="Wingdings 3"/>
              <a:buChar char="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WIRELESS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442" y="609600"/>
            <a:ext cx="21393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C000"/>
                </a:solidFill>
                <a:latin typeface="Myanmar Text"/>
                <a:cs typeface="Myanmar Text"/>
              </a:rPr>
              <a:t>ETHERNET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1450924"/>
            <a:ext cx="8326120" cy="60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spc="5" dirty="0">
                <a:latin typeface="Wingdings 3"/>
                <a:cs typeface="Wingdings 3"/>
              </a:rPr>
              <a:t>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Methods are achieved with eavesdropping bit streams (on the</a:t>
            </a:r>
            <a:r>
              <a:rPr sz="2000" spc="-2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Ethernet</a:t>
            </a:r>
          </a:p>
          <a:p>
            <a:pPr marL="355600">
              <a:lnSpc>
                <a:spcPts val="2280"/>
              </a:lnSpc>
            </a:pPr>
            <a:r>
              <a:rPr sz="2000" dirty="0">
                <a:latin typeface="Arial"/>
                <a:cs typeface="Arial"/>
              </a:rPr>
              <a:t>layer).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68270" y="2529077"/>
            <a:ext cx="3990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 3"/>
                <a:cs typeface="Wingdings 3"/>
              </a:rPr>
              <a:t>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Uses monitoring tools or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sniffers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41617" y="2529077"/>
            <a:ext cx="25107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(Wireshark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,Tcpdump)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8270" y="3330955"/>
            <a:ext cx="8161020" cy="2269211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5080" indent="-342900">
              <a:lnSpc>
                <a:spcPts val="2160"/>
              </a:lnSpc>
              <a:spcBef>
                <a:spcPts val="375"/>
              </a:spcBef>
              <a:buClr>
                <a:srgbClr val="A42F0F"/>
              </a:buClr>
              <a:buFont typeface="Wingdings 3"/>
              <a:buChar char="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Protocols can be consulted for </a:t>
            </a:r>
            <a:r>
              <a:rPr sz="2000" spc="-5" dirty="0">
                <a:latin typeface="Arial"/>
                <a:cs typeface="Arial"/>
              </a:rPr>
              <a:t>filter </a:t>
            </a:r>
            <a:r>
              <a:rPr sz="2000" spc="-10" dirty="0">
                <a:latin typeface="Arial"/>
                <a:cs typeface="Arial"/>
              </a:rPr>
              <a:t>traffic </a:t>
            </a:r>
            <a:r>
              <a:rPr sz="2000" dirty="0">
                <a:latin typeface="Arial"/>
                <a:cs typeface="Arial"/>
              </a:rPr>
              <a:t>and reconstruct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attachment  transmitted, such as the Address Resolution Protocol</a:t>
            </a:r>
            <a:r>
              <a:rPr sz="2000" spc="-3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(ARP)</a:t>
            </a:r>
          </a:p>
          <a:p>
            <a:pPr>
              <a:lnSpc>
                <a:spcPct val="100000"/>
              </a:lnSpc>
              <a:buClr>
                <a:srgbClr val="A42F0F"/>
              </a:buClr>
              <a:buFont typeface="Wingdings 3"/>
              <a:buChar char=""/>
            </a:pPr>
            <a:endParaRPr sz="2200" dirty="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1360"/>
              </a:spcBef>
              <a:buClr>
                <a:srgbClr val="A42F0F"/>
              </a:buClr>
              <a:buFont typeface="Wingdings 3"/>
              <a:buChar char=""/>
              <a:tabLst>
                <a:tab pos="425450" algn="l"/>
                <a:tab pos="426084" algn="l"/>
              </a:tabLst>
            </a:pPr>
            <a:r>
              <a:rPr sz="2000" dirty="0">
                <a:latin typeface="Arial"/>
                <a:cs typeface="Arial"/>
              </a:rPr>
              <a:t>Network Interface Card (NIC), but can be averted with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encryption</a:t>
            </a: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A42F0F"/>
              </a:buClr>
              <a:buFont typeface="Wingdings 3"/>
              <a:buChar char=""/>
            </a:pPr>
            <a:endParaRPr sz="3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A42F0F"/>
              </a:buClr>
              <a:buFont typeface="Wingdings 3"/>
              <a:buChar char="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Disadvantage is large storage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Capacity.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516111"/>
            <a:ext cx="136017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C000"/>
                </a:solidFill>
                <a:latin typeface="Myanmar Text"/>
                <a:cs typeface="Myanmar Text"/>
              </a:rPr>
              <a:t>TCP/IP</a:t>
            </a:r>
            <a:endParaRPr sz="3600" dirty="0">
              <a:solidFill>
                <a:srgbClr val="FFC000"/>
              </a:solidFill>
              <a:latin typeface="Myanmar Text"/>
              <a:cs typeface="Myanmar Tex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1288745"/>
            <a:ext cx="7915909" cy="41966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A42F0F"/>
              </a:buClr>
              <a:buFont typeface="Wingdings 3"/>
              <a:buChar char="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Methods are achieved with router information investigations (on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Network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layer).</a:t>
            </a: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1870"/>
              </a:spcBef>
              <a:buClr>
                <a:srgbClr val="A42F0F"/>
              </a:buClr>
              <a:buFont typeface="Wingdings 3"/>
              <a:buChar char=""/>
              <a:tabLst>
                <a:tab pos="425450" algn="l"/>
                <a:tab pos="426084" algn="l"/>
              </a:tabLst>
            </a:pPr>
            <a:r>
              <a:rPr sz="2000" dirty="0">
                <a:latin typeface="Arial"/>
                <a:cs typeface="Arial"/>
              </a:rPr>
              <a:t>Each router includes routing tables to pass along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packets.</a:t>
            </a:r>
          </a:p>
          <a:p>
            <a:pPr>
              <a:lnSpc>
                <a:spcPct val="100000"/>
              </a:lnSpc>
              <a:buClr>
                <a:srgbClr val="A42F0F"/>
              </a:buClr>
              <a:buFont typeface="Wingdings 3"/>
              <a:buChar char=""/>
            </a:pPr>
            <a:endParaRPr sz="2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50"/>
              </a:spcBef>
              <a:buClr>
                <a:srgbClr val="A42F0F"/>
              </a:buClr>
              <a:buFont typeface="Wingdings 3"/>
              <a:buChar char="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These are some of the best information sources for data tracking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buClr>
                <a:srgbClr val="A42F0F"/>
              </a:buClr>
              <a:buFont typeface="Wingdings 3"/>
              <a:buChar char=""/>
            </a:pPr>
            <a:endParaRPr sz="2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60"/>
              </a:spcBef>
              <a:buClr>
                <a:srgbClr val="A42F0F"/>
              </a:buClr>
              <a:buFont typeface="Wingdings 3"/>
              <a:buChar char="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Follow compromised packets, reverse route, ID the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source</a:t>
            </a:r>
          </a:p>
          <a:p>
            <a:pPr>
              <a:lnSpc>
                <a:spcPct val="100000"/>
              </a:lnSpc>
              <a:buClr>
                <a:srgbClr val="A42F0F"/>
              </a:buClr>
              <a:buFont typeface="Wingdings 3"/>
              <a:buChar char=""/>
            </a:pPr>
            <a:endParaRPr sz="2300" dirty="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1765"/>
              </a:spcBef>
              <a:buClr>
                <a:srgbClr val="A42F0F"/>
              </a:buClr>
              <a:buFont typeface="Wingdings 3"/>
              <a:buChar char=""/>
              <a:tabLst>
                <a:tab pos="425450" algn="l"/>
                <a:tab pos="426084" algn="l"/>
              </a:tabLst>
            </a:pPr>
            <a:r>
              <a:rPr sz="2000" dirty="0">
                <a:latin typeface="Arial"/>
                <a:cs typeface="Arial"/>
              </a:rPr>
              <a:t>Network layer also provides authentication log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evidence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16</TotalTime>
  <Words>547</Words>
  <Application>Microsoft Office PowerPoint</Application>
  <PresentationFormat>Custom</PresentationFormat>
  <Paragraphs>104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Horizon</vt:lpstr>
      <vt:lpstr>PowerPoint Presentation</vt:lpstr>
      <vt:lpstr>CONTENTS</vt:lpstr>
      <vt:lpstr>INTRODUCTION</vt:lpstr>
      <vt:lpstr>CIA Process for Network Forensic</vt:lpstr>
      <vt:lpstr>Network Forensic Examination Steps</vt:lpstr>
      <vt:lpstr>Network Forensic Methods</vt:lpstr>
      <vt:lpstr>Network Forensic with Network Protocol</vt:lpstr>
      <vt:lpstr>ETHERNET</vt:lpstr>
      <vt:lpstr>TCP/IP</vt:lpstr>
      <vt:lpstr>INTERNET</vt:lpstr>
      <vt:lpstr>Wireless Forensic</vt:lpstr>
      <vt:lpstr>Network Forensic  Analysis  Tools</vt:lpstr>
      <vt:lpstr>Network Forensic Tools</vt:lpstr>
      <vt:lpstr>Advantages of Network forensic</vt:lpstr>
      <vt:lpstr>Network Forensic Challenges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Format</cp:lastModifiedBy>
  <cp:revision>3</cp:revision>
  <dcterms:created xsi:type="dcterms:W3CDTF">2020-07-24T10:13:56Z</dcterms:created>
  <dcterms:modified xsi:type="dcterms:W3CDTF">2020-07-24T10:41:57Z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2020-07-24T00:00:00Z</vt:filetime>
  </property>
</Properties>
</file>