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 autoAdjust="0"/>
    <p:restoredTop sz="94556" autoAdjust="0"/>
  </p:normalViewPr>
  <p:slideViewPr>
    <p:cSldViewPr>
      <p:cViewPr>
        <p:scale>
          <a:sx n="160" d="100"/>
          <a:sy n="160" d="100"/>
        </p:scale>
        <p:origin x="-168" y="-138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608512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805264" y="154360"/>
            <a:ext cx="88356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EACB-8D12-49F2-9088-5A635C50DDBD}" type="datetimeFigureOut">
              <a:rPr lang="de-DE" smtClean="0"/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E3E51-A3F3-4FD4-9C75-1C612CCCCA5A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de-DE" altLang="de-DE" noProof="0" dirty="0" smtClean="0"/>
              <a:t>Titelmasterformat durch Klicken bearbeiten</a:t>
            </a:r>
            <a:endParaRPr lang="de-DE" altLang="de-DE" noProof="0" dirty="0" smtClean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de-DE" altLang="de-DE" noProof="0" smtClean="0"/>
              <a:t>Formatvorlage des Untertitelmasters durch Klicken bearbeiten</a:t>
            </a:r>
            <a:endParaRPr lang="de-DE" altLang="de-DE" noProof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de-DE" dirty="0" smtClean="0"/>
              <a:t>Titelmasterformat durch Klicken bearbeiten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605" indent="-268605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5180" indent="-268605">
              <a:spcBef>
                <a:spcPts val="600"/>
              </a:spcBef>
              <a:defRPr/>
            </a:lvl3pPr>
            <a:lvl4pPr marL="1075055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de-DE" dirty="0" smtClean="0"/>
              <a:t>Titelmasterformat durch Klicken bearbeiten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  <a:endParaRPr lang="de-DE" smtClean="0"/>
          </a:p>
          <a:p>
            <a:pPr lvl="1"/>
            <a:r>
              <a:rPr lang="de-DE" smtClean="0"/>
              <a:t>Zweite Ebene</a:t>
            </a:r>
            <a:endParaRPr lang="de-DE" smtClean="0"/>
          </a:p>
          <a:p>
            <a:pPr lvl="2"/>
            <a:r>
              <a:rPr lang="de-DE" smtClean="0"/>
              <a:t>Dritte Ebene</a:t>
            </a:r>
            <a:endParaRPr lang="de-DE" smtClean="0"/>
          </a:p>
          <a:p>
            <a:pPr lvl="3"/>
            <a:r>
              <a:rPr lang="de-DE" smtClean="0"/>
              <a:t>Vierte Ebene</a:t>
            </a:r>
            <a:endParaRPr lang="de-DE" smtClean="0"/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de-DE" dirty="0" smtClean="0"/>
              <a:t>Titelmasterformat durch Klicken bearbeiten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de-DE" dirty="0" smtClean="0"/>
              <a:t>Titelmasterformat durch Klicken bearbeiten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de-DE" dirty="0" smtClean="0"/>
              <a:t>Titelmasterformat durch Klicken bearbeiten</a:t>
            </a: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  <a:p>
            <a:pPr lvl="1"/>
            <a:r>
              <a:rPr lang="de-DE" dirty="0" smtClean="0"/>
              <a:t>Zweite Ebene</a:t>
            </a:r>
            <a:endParaRPr lang="de-DE" dirty="0" smtClean="0"/>
          </a:p>
          <a:p>
            <a:pPr lvl="2"/>
            <a:r>
              <a:rPr lang="de-DE" dirty="0" smtClean="0"/>
              <a:t>Dritte Ebene</a:t>
            </a:r>
            <a:endParaRPr lang="de-DE" dirty="0" smtClean="0"/>
          </a:p>
          <a:p>
            <a:pPr lvl="3"/>
            <a:r>
              <a:rPr lang="de-DE" dirty="0" smtClean="0"/>
              <a:t>Vierte Ebene</a:t>
            </a:r>
            <a:endParaRPr lang="de-DE" dirty="0" smtClean="0"/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 bearbeiten</a:t>
            </a:r>
            <a:endParaRPr lang="de-DE" dirty="0" smtClean="0"/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34"/>
          <p:cNvSpPr txBox="1">
            <a:spLocks noChangeArrowheads="1"/>
          </p:cNvSpPr>
          <p:nvPr/>
        </p:nvSpPr>
        <p:spPr bwMode="auto">
          <a:xfrm>
            <a:off x="467544" y="4763928"/>
            <a:ext cx="38877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391025" algn="l"/>
                <a:tab pos="78962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de-DE" sz="1000" dirty="0">
                <a:solidFill>
                  <a:srgbClr val="808080"/>
                </a:solidFill>
                <a:latin typeface="Arial Unicode MS" pitchFamily="34" charset="-128"/>
              </a:rPr>
              <a:t>Referent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  <a:p>
            <a:r>
              <a:rPr lang="de-DE" altLang="de-DE" sz="1000" dirty="0" smtClean="0">
                <a:solidFill>
                  <a:srgbClr val="808080"/>
                </a:solidFill>
                <a:latin typeface="Arial Unicode MS" pitchFamily="34" charset="-128"/>
              </a:rPr>
              <a:t>Einrichtung</a:t>
            </a:r>
            <a:endParaRPr lang="de-DE" altLang="de-DE" sz="1000" dirty="0">
              <a:solidFill>
                <a:srgbClr val="808080"/>
              </a:solidFill>
              <a:latin typeface="Arial Unicode MS" pitchFamily="34" charset="-128"/>
            </a:endParaRPr>
          </a:p>
        </p:txBody>
      </p:sp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Arial" panose="020B0604020202020204" pitchFamily="34" charset="0"/>
              </a:rPr>
              <a:t>	</a:t>
            </a:r>
            <a:r>
              <a:rPr lang="de-DE" altLang="de-DE" sz="1000" dirty="0">
                <a:solidFill>
                  <a:srgbClr val="808080"/>
                </a:solidFill>
              </a:rPr>
              <a:t>Titel des Vortrages</a:t>
            </a:r>
            <a:endParaRPr lang="de-DE" altLang="de-DE" sz="1000" dirty="0">
              <a:solidFill>
                <a:srgbClr val="808080"/>
              </a:solidFill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de-DE" dirty="0" smtClean="0"/>
              <a:t>Titelmasterformat durch Klicken bearbeiten</a:t>
            </a:r>
            <a:endParaRPr lang="de-DE" altLang="de-DE" dirty="0" smtClean="0"/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de-DE" altLang="de-DE" dirty="0" smtClean="0"/>
              <a:t>Textmasterformate durch Klicken bearbeiten</a:t>
            </a:r>
            <a:endParaRPr lang="de-DE" altLang="de-DE" dirty="0" smtClean="0"/>
          </a:p>
          <a:p>
            <a:pPr lvl="1"/>
            <a:r>
              <a:rPr lang="de-DE" altLang="de-DE" dirty="0" smtClean="0"/>
              <a:t>Zweite Ebene</a:t>
            </a:r>
            <a:endParaRPr lang="de-DE" altLang="de-DE" dirty="0" smtClean="0"/>
          </a:p>
          <a:p>
            <a:pPr lvl="2"/>
            <a:r>
              <a:rPr lang="de-DE" altLang="de-DE" dirty="0" smtClean="0"/>
              <a:t>Dritte Ebene</a:t>
            </a:r>
            <a:endParaRPr lang="de-DE" altLang="de-DE" dirty="0" smtClean="0"/>
          </a:p>
          <a:p>
            <a:pPr lvl="3"/>
            <a:r>
              <a:rPr lang="de-DE" altLang="de-DE" dirty="0" smtClean="0"/>
              <a:t>Vierte Ebene</a:t>
            </a:r>
            <a:endParaRPr lang="de-DE" altLang="de-DE" dirty="0" smtClean="0"/>
          </a:p>
          <a:p>
            <a:pPr lvl="4"/>
            <a:endParaRPr lang="de-DE" altLang="de-DE" dirty="0" smtClean="0"/>
          </a:p>
        </p:txBody>
      </p:sp>
      <p:sp>
        <p:nvSpPr>
          <p:cNvPr id="12" name="Text Box 44"/>
          <p:cNvSpPr txBox="1">
            <a:spLocks noChangeArrowheads="1"/>
          </p:cNvSpPr>
          <p:nvPr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</a:rPr>
            </a:fld>
            <a:endParaRPr lang="de-DE" altLang="de-DE" sz="1000" dirty="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</p:titleStyle>
    <p:bodyStyle>
      <a:lvl1pPr marL="268605" indent="-268605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5180" indent="-268605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marL="1071880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marL="1165225" indent="-26543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..\OneDrive\Desktop\DESKTOP\Forming%20systems\FILES(~1\Forming%20Systems%20Project.py" TargetMode="External"/><Relationship Id="rId1" Type="http://schemas.openxmlformats.org/officeDocument/2006/relationships/hyperlink" Target="..\OneDrive\Desktop\DESKTOP\Forming%20systems\FILES(~1\ir%20test.p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Temperature Estimation by Color and Verification by Pyrometer</a:t>
            </a:r>
            <a:endParaRPr lang="de-DE" dirty="0"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>
          <a:xfrm>
            <a:off x="395605" y="3724275"/>
            <a:ext cx="7737475" cy="1059180"/>
          </a:xfrm>
        </p:spPr>
        <p:txBody>
          <a:bodyPr/>
          <a:lstStyle/>
          <a:p>
            <a:r>
              <a:rPr lang="en-US" altLang="de-DE" sz="2000" dirty="0"/>
              <a:t>Task 1_5</a:t>
            </a:r>
            <a:endParaRPr lang="en-US" altLang="de-DE" sz="2000" dirty="0"/>
          </a:p>
          <a:p>
            <a:r>
              <a:rPr lang="en-US" altLang="de-DE" sz="2000" dirty="0"/>
              <a:t>17-01-2025</a:t>
            </a:r>
            <a:endParaRPr lang="en-US" altLang="de-DE" sz="2000" dirty="0"/>
          </a:p>
          <a:p>
            <a:endParaRPr lang="en-US" altLang="de-DE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en-US" altLang="de-DE" dirty="0"/>
              <a:t>Introduction</a:t>
            </a:r>
            <a:endParaRPr lang="en-US" alt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79425" y="1444625"/>
            <a:ext cx="7923530" cy="3071495"/>
          </a:xfrm>
        </p:spPr>
        <p:txBody>
          <a:bodyPr/>
          <a:lstStyle/>
          <a:p>
            <a:r>
              <a:rPr lang="en-US" altLang="de-DE" sz="1600" dirty="0" smtClean="0"/>
              <a:t>The color and intensity of heated metal are used by traditional blacksmiths to assess temperature.</a:t>
            </a:r>
            <a:endParaRPr lang="en-US" altLang="de-DE" sz="1600" dirty="0" smtClean="0"/>
          </a:p>
          <a:p>
            <a:r>
              <a:rPr lang="en-US" altLang="de-DE" sz="1600" dirty="0" smtClean="0"/>
              <a:t>This job uses contemporary camera hardware and software to mimic the blacksmith's method.</a:t>
            </a:r>
            <a:endParaRPr lang="en-US" altLang="de-DE" sz="1600" dirty="0" smtClean="0"/>
          </a:p>
          <a:p>
            <a:r>
              <a:rPr lang="en-US" altLang="de-DE" sz="1600" dirty="0" smtClean="0"/>
              <a:t>To determine temperature, pictures taken with a regular camera are calibrated using a pyrometer.</a:t>
            </a:r>
            <a:endParaRPr lang="en-US" altLang="de-DE" sz="1600" dirty="0" smtClean="0"/>
          </a:p>
          <a:p>
            <a:r>
              <a:rPr lang="en-US" altLang="de-DE" sz="1600" dirty="0" smtClean="0"/>
              <a:t>The final objective is to verify this approach by contrasting it with measurements from high-end infrared cameras.</a:t>
            </a:r>
            <a:endParaRPr lang="en-US" altLang="de-D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2600" y="771550"/>
            <a:ext cx="7899400" cy="431006"/>
          </a:xfrm>
        </p:spPr>
        <p:txBody>
          <a:bodyPr/>
          <a:lstStyle/>
          <a:p>
            <a:r>
              <a:rPr lang="en-US" altLang="de-DE" dirty="0"/>
              <a:t>Objective </a:t>
            </a:r>
            <a:endParaRPr lang="en-US" alt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9425" y="1283335"/>
            <a:ext cx="3751580" cy="323278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de-DE" sz="1600" dirty="0" smtClean="0"/>
              <a:t>Develop a system for temperature estimation based on color and intensity.</a:t>
            </a:r>
            <a:endParaRPr lang="en-US" altLang="de-DE" sz="1600" dirty="0" smtClean="0"/>
          </a:p>
          <a:p>
            <a:pPr>
              <a:spcBef>
                <a:spcPts val="600"/>
              </a:spcBef>
            </a:pPr>
            <a:r>
              <a:rPr lang="en-US" altLang="de-DE" sz="1600" dirty="0" smtClean="0"/>
              <a:t>Calibrate the camera using a pyrometer connected via USB.</a:t>
            </a:r>
            <a:endParaRPr lang="en-US" altLang="de-DE" sz="1600" dirty="0" smtClean="0"/>
          </a:p>
          <a:p>
            <a:pPr>
              <a:spcBef>
                <a:spcPts val="600"/>
              </a:spcBef>
            </a:pPr>
            <a:r>
              <a:rPr lang="en-US" altLang="de-DE" sz="1600" dirty="0" smtClean="0"/>
              <a:t>Visualize temperature distribution by combining thermal data and images.</a:t>
            </a:r>
            <a:endParaRPr lang="en-US" altLang="de-DE" sz="1600" dirty="0" smtClean="0"/>
          </a:p>
          <a:p>
            <a:pPr>
              <a:spcBef>
                <a:spcPts val="600"/>
              </a:spcBef>
            </a:pPr>
            <a:r>
              <a:rPr lang="en-US" altLang="de-DE" sz="1600" dirty="0" smtClean="0"/>
              <a:t>Compare results with a high-end IR camera for validation.</a:t>
            </a:r>
            <a:endParaRPr lang="en-US" altLang="de-DE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0" y="843915"/>
            <a:ext cx="2284730" cy="17900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930" y="843915"/>
            <a:ext cx="1919605" cy="17900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20335" y="2788285"/>
            <a:ext cx="28416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200"/>
              <a:t>Fig 1:Thermal camera</a:t>
            </a:r>
            <a:endParaRPr lang="en-US" altLang="en-GB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67995" y="2068195"/>
            <a:ext cx="7923530" cy="1287780"/>
          </a:xfrm>
        </p:spPr>
        <p:txBody>
          <a:bodyPr/>
          <a:lstStyle/>
          <a:p>
            <a:r>
              <a:rPr lang="de-DE" altLang="de-DE" sz="1600" b="1" dirty="0"/>
              <a:t>Camera: </a:t>
            </a:r>
            <a:r>
              <a:rPr lang="de-DE" altLang="de-DE" sz="1600" dirty="0"/>
              <a:t>Standard camera connected to Raspberry Pi or similar.</a:t>
            </a:r>
            <a:endParaRPr lang="de-DE" altLang="de-DE" sz="1600" dirty="0"/>
          </a:p>
          <a:p>
            <a:r>
              <a:rPr lang="de-DE" altLang="de-DE" sz="1600" b="1" dirty="0"/>
              <a:t>Calibration Device: </a:t>
            </a:r>
            <a:r>
              <a:rPr lang="de-DE" altLang="de-DE" sz="1600" dirty="0"/>
              <a:t>Spot pyrometer with USB connection.</a:t>
            </a:r>
            <a:endParaRPr lang="de-DE" altLang="de-DE" sz="1600" dirty="0"/>
          </a:p>
          <a:p>
            <a:r>
              <a:rPr lang="de-DE" altLang="de-DE" sz="1600" b="1" dirty="0"/>
              <a:t>Software: </a:t>
            </a:r>
            <a:r>
              <a:rPr lang="de-DE" altLang="de-DE" sz="1600" dirty="0"/>
              <a:t>Python, OpenCV, and prebuilt Python-to-Robot communication modules.</a:t>
            </a:r>
            <a:endParaRPr lang="de-DE" altLang="de-DE" sz="1600" dirty="0"/>
          </a:p>
          <a:p>
            <a:r>
              <a:rPr lang="de-DE" altLang="de-DE" sz="1600" b="1" dirty="0"/>
              <a:t>Hardware: </a:t>
            </a:r>
            <a:r>
              <a:rPr lang="de-DE" altLang="de-DE" sz="1600" dirty="0"/>
              <a:t>Inductive heating equipment for controlled temperature variation.</a:t>
            </a:r>
            <a:endParaRPr lang="de-DE" alt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Tools &amp; Equipment Used</a:t>
            </a:r>
            <a:endParaRPr lang="de-DE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2600" y="1435735"/>
            <a:ext cx="5703570" cy="1642745"/>
          </a:xfrm>
        </p:spPr>
        <p:txBody>
          <a:bodyPr/>
          <a:p>
            <a:r>
              <a:rPr lang="en-US" altLang="en-GB" sz="1600" b="1"/>
              <a:t>SETUP: </a:t>
            </a:r>
            <a:r>
              <a:rPr lang="en-US" altLang="en-GB" sz="1600"/>
              <a:t>Mount the camera near the inductive heating equipment.</a:t>
            </a:r>
            <a:endParaRPr lang="en-US" altLang="en-GB" sz="1600"/>
          </a:p>
          <a:p>
            <a:r>
              <a:rPr lang="en-US" altLang="en-GB" sz="1600" b="1"/>
              <a:t>Calibration: </a:t>
            </a:r>
            <a:r>
              <a:rPr lang="en-US" altLang="en-GB" sz="1600"/>
              <a:t>Use the pyrometer for temperature correlation.</a:t>
            </a:r>
            <a:endParaRPr lang="en-US" altLang="en-GB" sz="1600"/>
          </a:p>
          <a:p>
            <a:endParaRPr lang="en-US" altLang="en-GB" sz="1600"/>
          </a:p>
          <a:p>
            <a:pPr marL="0" indent="0">
              <a:buNone/>
            </a:pPr>
            <a:r>
              <a:rPr lang="en-US" altLang="en-GB" sz="1600"/>
              <a:t>Due to technical issues instead of pyrometer we used thermal camera instead of it.</a:t>
            </a:r>
            <a:endParaRPr lang="en-US" altLang="en-GB" sz="1600"/>
          </a:p>
          <a:p>
            <a:endParaRPr lang="en-US" altLang="en-GB" sz="1600"/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Methodology</a:t>
            </a:r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3291840"/>
            <a:ext cx="1070610" cy="1605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5" y="2284095"/>
            <a:ext cx="2470150" cy="25260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1600" b="1"/>
              <a:t>Visualization: </a:t>
            </a:r>
            <a:r>
              <a:rPr lang="en-GB" altLang="en-US" sz="1600"/>
              <a:t>Capture thermal images and combine them with real-time photos</a:t>
            </a:r>
            <a:r>
              <a:rPr lang="en-US" altLang="en-GB" sz="1600"/>
              <a:t> using the codes that has been dumped.</a:t>
            </a:r>
            <a:endParaRPr lang="en-US" altLang="en-GB" sz="1600"/>
          </a:p>
          <a:p>
            <a:r>
              <a:rPr lang="en-US" altLang="en-GB" sz="1600" b="1"/>
              <a:t>Comparison:</a:t>
            </a:r>
            <a:r>
              <a:rPr lang="en-US" altLang="en-GB" sz="1600"/>
              <a:t>Validate data with high-end IR camera readings.</a:t>
            </a:r>
            <a:endParaRPr lang="en-US" altLang="en-GB" sz="1600"/>
          </a:p>
          <a:p>
            <a:pPr marL="0" indent="0">
              <a:buNone/>
            </a:pPr>
            <a:endParaRPr lang="en-US" altLang="en-GB" sz="1600"/>
          </a:p>
          <a:p>
            <a:pPr marL="0" indent="0">
              <a:buNone/>
            </a:pPr>
            <a:r>
              <a:rPr lang="en-US" altLang="en-GB" sz="1600"/>
              <a:t>Based on the input code given, it takes the colors and give its temperature readings on the surfface.</a:t>
            </a:r>
            <a:endParaRPr lang="en-US" altLang="en-GB" sz="1600"/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Methodology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275715"/>
            <a:ext cx="2518410" cy="2527935"/>
          </a:xfrm>
          <a:prstGeom prst="rect">
            <a:avLst/>
          </a:prstGeom>
        </p:spPr>
      </p:pic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Workpiece</a:t>
            </a:r>
            <a:endParaRPr lang="en-US" alt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20" y="1275715"/>
            <a:ext cx="2574925" cy="2538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90" y="1275715"/>
            <a:ext cx="2842260" cy="25285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99795" y="3867785"/>
            <a:ext cx="2072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200"/>
              <a:t>Fig 2 : Copper</a:t>
            </a:r>
            <a:endParaRPr lang="en-US" altLang="en-GB" sz="1200"/>
          </a:p>
        </p:txBody>
      </p:sp>
      <p:sp>
        <p:nvSpPr>
          <p:cNvPr id="8" name="Text Box 7"/>
          <p:cNvSpPr txBox="1"/>
          <p:nvPr/>
        </p:nvSpPr>
        <p:spPr>
          <a:xfrm>
            <a:off x="3585210" y="3867785"/>
            <a:ext cx="1778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200"/>
              <a:t>Fig 3: Stainless Steel</a:t>
            </a:r>
            <a:endParaRPr lang="en-US" altLang="en-GB" sz="1200"/>
          </a:p>
        </p:txBody>
      </p:sp>
      <p:sp>
        <p:nvSpPr>
          <p:cNvPr id="9" name="Text Box 8"/>
          <p:cNvSpPr txBox="1"/>
          <p:nvPr/>
        </p:nvSpPr>
        <p:spPr>
          <a:xfrm>
            <a:off x="6516370" y="3858260"/>
            <a:ext cx="17310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200"/>
              <a:t>Fig 4: Steel</a:t>
            </a:r>
            <a:endParaRPr lang="en-US" altLang="en-GB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1600">
                <a:hlinkClick r:id="rId1" tooltip="" action="ppaction://hlinkfile"/>
              </a:rPr>
              <a:t>Code 1: </a:t>
            </a:r>
            <a:endParaRPr lang="en-US" altLang="en-GB" sz="1600">
              <a:hlinkClick r:id="rId1" tooltip="" action="ppaction://hlinkfile"/>
            </a:endParaRPr>
          </a:p>
          <a:p>
            <a:endParaRPr lang="en-US" altLang="en-GB" sz="1600">
              <a:hlinkClick r:id="rId1" tooltip="" action="ppaction://hlinkfile"/>
            </a:endParaRPr>
          </a:p>
          <a:p>
            <a:r>
              <a:rPr lang="en-US" altLang="en-GB" sz="1600">
                <a:hlinkClick r:id="rId2" tooltip="" action="ppaction://hlinkfile"/>
              </a:rPr>
              <a:t>Code 2:</a:t>
            </a:r>
            <a:r>
              <a:rPr lang="en-US" altLang="en-GB" sz="1600"/>
              <a:t> </a:t>
            </a:r>
            <a:endParaRPr lang="en-US" altLang="en-GB" sz="1600"/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Codes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 sz="1600"/>
              <a:t>Leveraging traditional methods with modern technology provides cost-effective solutions.</a:t>
            </a:r>
            <a:endParaRPr lang="en-GB" altLang="en-US" sz="1600"/>
          </a:p>
          <a:p>
            <a:r>
              <a:rPr lang="en-GB" altLang="en-US" sz="1600"/>
              <a:t>Pyrometer calibration ensures accuracy and reliability.</a:t>
            </a:r>
            <a:endParaRPr lang="en-GB" altLang="en-US" sz="1600"/>
          </a:p>
          <a:p>
            <a:r>
              <a:rPr lang="en-GB" altLang="en-US" sz="1600"/>
              <a:t>Comparison with advanced tools highlights areas for improvement and innovation.</a:t>
            </a:r>
            <a:endParaRPr lang="en-GB" altLang="en-US" sz="1600"/>
          </a:p>
        </p:txBody>
      </p:sp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Conclusion 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1875</Words>
  <Application>WPS Presentation</Application>
  <PresentationFormat>Bildschirmpräsentation (16:9)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Arial Unicode MS</vt:lpstr>
      <vt:lpstr>Symbol</vt:lpstr>
      <vt:lpstr>Microsoft YaHei</vt:lpstr>
      <vt:lpstr>Arial Unicode MS</vt:lpstr>
      <vt:lpstr>Calibri</vt:lpstr>
      <vt:lpstr>en_tuc_vorlage_test</vt:lpstr>
      <vt:lpstr>Titel des Vortrages	</vt:lpstr>
      <vt:lpstr>Erste Folie</vt:lpstr>
      <vt:lpstr>Zweite Folie</vt:lpstr>
      <vt:lpstr>Dritte Folie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des Vortrages</dc:title>
  <dc:creator>rzjb</dc:creator>
  <cp:lastModifiedBy>ME 3C9</cp:lastModifiedBy>
  <cp:revision>16</cp:revision>
  <dcterms:created xsi:type="dcterms:W3CDTF">2014-07-22T13:28:00Z</dcterms:created>
  <dcterms:modified xsi:type="dcterms:W3CDTF">2025-01-14T14:34:38Z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8907CD5DBFE1421684574C155972FAB5_13</vt:lpwstr>
  </property>
  <property fmtid="{D5CDD505-2E9C-101B-9397-08002B2CF9AE}" pid="3" name="KSOProductBuildVer">
    <vt:lpwstr>2057-12.2.0.18639</vt:lpwstr>
  </property>
</Properties>
</file>