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92" r:id="rId3"/>
    <p:sldId id="257" r:id="rId4"/>
    <p:sldId id="293" r:id="rId5"/>
    <p:sldId id="259" r:id="rId6"/>
    <p:sldId id="294" r:id="rId7"/>
    <p:sldId id="295" r:id="rId8"/>
    <p:sldId id="296" r:id="rId9"/>
    <p:sldId id="297" r:id="rId10"/>
    <p:sldId id="299"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A251D8-AB74-4772-9267-0778F2BA4185}">
  <a:tblStyle styleId="{44A251D8-AB74-4772-9267-0778F2BA418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1" autoAdjust="0"/>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3fb1ff459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3fb1ff459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3fb1ff459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3fb1ff45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Recommender_system" TargetMode="External"/><Relationship Id="rId2" Type="http://schemas.openxmlformats.org/officeDocument/2006/relationships/hyperlink" Target="https://grouplens.org/datasets/movielens/latest/" TargetMode="External"/><Relationship Id="rId1" Type="http://schemas.openxmlformats.org/officeDocument/2006/relationships/slideLayout" Target="../slideLayouts/slideLayout2.xml"/><Relationship Id="rId5" Type="http://schemas.openxmlformats.org/officeDocument/2006/relationships/hyperlink" Target="http://fastml.com/evaluating-recommender-systems/" TargetMode="External"/><Relationship Id="rId4" Type="http://schemas.openxmlformats.org/officeDocument/2006/relationships/hyperlink" Target="https://en.wikipedia.org/wiki/MovieLe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3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Movie Recommendation System</a:t>
            </a:r>
            <a:endParaRPr/>
          </a:p>
        </p:txBody>
      </p:sp>
      <p:sp>
        <p:nvSpPr>
          <p:cNvPr id="87" name="Google Shape;87;p13"/>
          <p:cNvSpPr txBox="1">
            <a:spLocks noGrp="1"/>
          </p:cNvSpPr>
          <p:nvPr>
            <p:ph type="subTitle" idx="1"/>
          </p:nvPr>
        </p:nvSpPr>
        <p:spPr>
          <a:xfrm>
            <a:off x="729450" y="2969400"/>
            <a:ext cx="7688100" cy="18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b="1" dirty="0">
                <a:solidFill>
                  <a:srgbClr val="000000"/>
                </a:solidFill>
              </a:rPr>
              <a:t>U</a:t>
            </a:r>
            <a:r>
              <a:rPr lang="en" sz="1700" b="1" dirty="0">
                <a:solidFill>
                  <a:srgbClr val="000000"/>
                </a:solidFill>
              </a:rPr>
              <a:t>sing Collaborative Filtering,KNN and SVD :</a:t>
            </a:r>
            <a:endParaRPr sz="1700" b="1" dirty="0">
              <a:solidFill>
                <a:srgbClr val="000000"/>
              </a:solidFill>
            </a:endParaRPr>
          </a:p>
          <a:p>
            <a:pPr marL="0" lvl="0" indent="0" algn="l" rtl="0">
              <a:spcBef>
                <a:spcPts val="0"/>
              </a:spcBef>
              <a:spcAft>
                <a:spcPts val="0"/>
              </a:spcAft>
              <a:buNone/>
            </a:pPr>
            <a:endParaRPr lang="en-US" sz="1700" b="1" dirty="0">
              <a:solidFill>
                <a:srgbClr val="000000"/>
              </a:solidFill>
            </a:endParaRPr>
          </a:p>
          <a:p>
            <a:pPr marL="0" lvl="0" indent="0" algn="l" rtl="0">
              <a:spcBef>
                <a:spcPts val="0"/>
              </a:spcBef>
              <a:spcAft>
                <a:spcPts val="0"/>
              </a:spcAft>
              <a:buNone/>
            </a:pPr>
            <a:r>
              <a:rPr lang="en-US" sz="1700" b="1" dirty="0" err="1">
                <a:solidFill>
                  <a:srgbClr val="000000"/>
                </a:solidFill>
              </a:rPr>
              <a:t>Submited</a:t>
            </a:r>
            <a:r>
              <a:rPr lang="en-US" sz="1700" b="1" dirty="0">
                <a:solidFill>
                  <a:srgbClr val="000000"/>
                </a:solidFill>
              </a:rPr>
              <a:t> to- </a:t>
            </a:r>
            <a:r>
              <a:rPr lang="en-US" sz="1700" b="1" dirty="0" err="1">
                <a:solidFill>
                  <a:srgbClr val="000000"/>
                </a:solidFill>
              </a:rPr>
              <a:t>Dr.Sanjeev</a:t>
            </a:r>
            <a:r>
              <a:rPr lang="en-US" sz="1700" b="1" dirty="0">
                <a:solidFill>
                  <a:srgbClr val="000000"/>
                </a:solidFill>
              </a:rPr>
              <a:t> Rao</a:t>
            </a:r>
          </a:p>
          <a:p>
            <a:pPr marL="0" lvl="0" indent="0" algn="l" rtl="0">
              <a:spcBef>
                <a:spcPts val="0"/>
              </a:spcBef>
              <a:spcAft>
                <a:spcPts val="0"/>
              </a:spcAft>
              <a:buNone/>
            </a:pPr>
            <a:endParaRPr lang="en-US" sz="1700" b="1" dirty="0">
              <a:solidFill>
                <a:srgbClr val="000000"/>
              </a:solidFill>
            </a:endParaRPr>
          </a:p>
          <a:p>
            <a:pPr marL="0" lvl="0" indent="0" algn="l" rtl="0">
              <a:spcBef>
                <a:spcPts val="0"/>
              </a:spcBef>
              <a:spcAft>
                <a:spcPts val="0"/>
              </a:spcAft>
              <a:buNone/>
            </a:pPr>
            <a:r>
              <a:rPr lang="en-US" sz="1400" dirty="0" err="1">
                <a:solidFill>
                  <a:srgbClr val="000000"/>
                </a:solidFill>
              </a:rPr>
              <a:t>Lokeswar</a:t>
            </a:r>
            <a:r>
              <a:rPr lang="en-US" sz="1400" dirty="0">
                <a:solidFill>
                  <a:srgbClr val="000000"/>
                </a:solidFill>
              </a:rPr>
              <a:t> Reddy (102203156)</a:t>
            </a:r>
          </a:p>
          <a:p>
            <a:pPr marL="0" lvl="0" indent="0" algn="l" rtl="0">
              <a:spcBef>
                <a:spcPts val="0"/>
              </a:spcBef>
              <a:spcAft>
                <a:spcPts val="0"/>
              </a:spcAft>
              <a:buNone/>
            </a:pPr>
            <a:r>
              <a:rPr lang="en-US" sz="1400" dirty="0">
                <a:solidFill>
                  <a:srgbClr val="000000"/>
                </a:solidFill>
              </a:rPr>
              <a:t>Abhiram Epuru    (102203173)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C12F-6873-5758-E441-ED1AEEF89C50}"/>
              </a:ext>
            </a:extLst>
          </p:cNvPr>
          <p:cNvSpPr>
            <a:spLocks noGrp="1"/>
          </p:cNvSpPr>
          <p:nvPr>
            <p:ph type="ctrTitle"/>
          </p:nvPr>
        </p:nvSpPr>
        <p:spPr>
          <a:xfrm>
            <a:off x="2722418" y="2162039"/>
            <a:ext cx="3699163" cy="819422"/>
          </a:xfrm>
        </p:spPr>
        <p:txBody>
          <a:bodyPr/>
          <a:lstStyle/>
          <a:p>
            <a:r>
              <a:rPr lang="en-US" sz="4400" dirty="0">
                <a:latin typeface="+mj-lt"/>
              </a:rPr>
              <a:t>THANK YOU!</a:t>
            </a:r>
          </a:p>
        </p:txBody>
      </p:sp>
      <p:sp>
        <p:nvSpPr>
          <p:cNvPr id="3" name="Subtitle 2">
            <a:extLst>
              <a:ext uri="{FF2B5EF4-FFF2-40B4-BE49-F238E27FC236}">
                <a16:creationId xmlns:a16="http://schemas.microsoft.com/office/drawing/2014/main" id="{79828773-B542-1682-4986-B293552A8622}"/>
              </a:ext>
            </a:extLst>
          </p:cNvPr>
          <p:cNvSpPr>
            <a:spLocks noGrp="1"/>
          </p:cNvSpPr>
          <p:nvPr>
            <p:ph type="subTitle" idx="1"/>
          </p:nvPr>
        </p:nvSpPr>
        <p:spPr>
          <a:xfrm flipH="1" flipV="1">
            <a:off x="9462654" y="3127178"/>
            <a:ext cx="339435" cy="107858"/>
          </a:xfrm>
        </p:spPr>
        <p:txBody>
          <a:bodyPr/>
          <a:lstStyle/>
          <a:p>
            <a:endParaRPr lang="en-US" dirty="0"/>
          </a:p>
        </p:txBody>
      </p:sp>
    </p:spTree>
    <p:extLst>
      <p:ext uri="{BB962C8B-B14F-4D97-AF65-F5344CB8AC3E}">
        <p14:creationId xmlns:p14="http://schemas.microsoft.com/office/powerpoint/2010/main" val="153215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3491-D137-2B21-3250-9D9CBC452212}"/>
              </a:ext>
            </a:extLst>
          </p:cNvPr>
          <p:cNvSpPr>
            <a:spLocks noGrp="1"/>
          </p:cNvSpPr>
          <p:nvPr>
            <p:ph type="title"/>
          </p:nvPr>
        </p:nvSpPr>
        <p:spPr>
          <a:xfrm>
            <a:off x="478268" y="591286"/>
            <a:ext cx="7688700" cy="535200"/>
          </a:xfrm>
        </p:spPr>
        <p:txBody>
          <a:bodyPr/>
          <a:lstStyle/>
          <a:p>
            <a:r>
              <a:rPr lang="en-US" dirty="0"/>
              <a:t>Introduction</a:t>
            </a:r>
          </a:p>
        </p:txBody>
      </p:sp>
      <p:sp>
        <p:nvSpPr>
          <p:cNvPr id="3" name="Text Placeholder 2">
            <a:extLst>
              <a:ext uri="{FF2B5EF4-FFF2-40B4-BE49-F238E27FC236}">
                <a16:creationId xmlns:a16="http://schemas.microsoft.com/office/drawing/2014/main" id="{0FDB6D35-D3E0-5025-B695-B86583F2BC6D}"/>
              </a:ext>
            </a:extLst>
          </p:cNvPr>
          <p:cNvSpPr>
            <a:spLocks noGrp="1"/>
          </p:cNvSpPr>
          <p:nvPr>
            <p:ph type="body" idx="1"/>
          </p:nvPr>
        </p:nvSpPr>
        <p:spPr>
          <a:xfrm>
            <a:off x="242455" y="1461655"/>
            <a:ext cx="8853054" cy="3519054"/>
          </a:xfrm>
        </p:spPr>
        <p:txBody>
          <a:bodyPr/>
          <a:lstStyle/>
          <a:p>
            <a:r>
              <a:rPr lang="en-US" sz="1400" dirty="0">
                <a:solidFill>
                  <a:schemeClr val="bg2"/>
                </a:solidFill>
              </a:rPr>
              <a:t>Recommendation systems are integral to modern digital platforms, enabling personalized content suggestions based on users' preferences. These systems have become essential in various industries, such as e-commerce, entertainment, and social media. A recommendation system helps users discover relevant items, increasing user satisfaction and engagement.</a:t>
            </a:r>
          </a:p>
          <a:p>
            <a:endParaRPr lang="en-US" sz="1400" dirty="0">
              <a:solidFill>
                <a:schemeClr val="bg2"/>
              </a:solidFill>
            </a:endParaRPr>
          </a:p>
          <a:p>
            <a:r>
              <a:rPr lang="en-US" sz="1400" dirty="0">
                <a:solidFill>
                  <a:schemeClr val="bg2"/>
                </a:solidFill>
              </a:rPr>
              <a:t>This project focuses on developing a </a:t>
            </a:r>
            <a:r>
              <a:rPr lang="en-US" sz="1400" b="1" dirty="0">
                <a:solidFill>
                  <a:schemeClr val="bg2"/>
                </a:solidFill>
              </a:rPr>
              <a:t>movie recommendation system</a:t>
            </a:r>
            <a:r>
              <a:rPr lang="en-US" sz="1400" dirty="0">
                <a:solidFill>
                  <a:schemeClr val="bg2"/>
                </a:solidFill>
              </a:rPr>
              <a:t> using </a:t>
            </a:r>
            <a:r>
              <a:rPr lang="en-US" sz="1400" b="1" dirty="0">
                <a:solidFill>
                  <a:schemeClr val="bg2"/>
                </a:solidFill>
              </a:rPr>
              <a:t>collaborative filtering</a:t>
            </a:r>
            <a:r>
              <a:rPr lang="en-US" sz="1400" dirty="0">
                <a:solidFill>
                  <a:schemeClr val="bg2"/>
                </a:solidFill>
              </a:rPr>
              <a:t> and </a:t>
            </a:r>
            <a:r>
              <a:rPr lang="en-US" sz="1400" b="1" dirty="0">
                <a:solidFill>
                  <a:schemeClr val="bg2"/>
                </a:solidFill>
              </a:rPr>
              <a:t>K-Nearest Neighbors (KNN)</a:t>
            </a:r>
            <a:r>
              <a:rPr lang="en-US" sz="1400" dirty="0">
                <a:solidFill>
                  <a:schemeClr val="bg2"/>
                </a:solidFill>
              </a:rPr>
              <a:t>. Collaborative filtering leverages user interactions and ratings to recommend items based on the preferences of similar users.</a:t>
            </a:r>
          </a:p>
          <a:p>
            <a:endParaRPr lang="en-US" sz="1400" dirty="0">
              <a:solidFill>
                <a:schemeClr val="bg2"/>
              </a:solidFill>
            </a:endParaRPr>
          </a:p>
          <a:p>
            <a:r>
              <a:rPr lang="en-US" sz="1400" dirty="0">
                <a:solidFill>
                  <a:schemeClr val="bg2"/>
                </a:solidFill>
              </a:rPr>
              <a:t>By utilizing these techniques, this project seeks to build a robust recommendation system that can accurately suggest movies to users based on their past behavior and preferences, with the potential for broader applications in platforms such as streaming services and digital content providers.</a:t>
            </a:r>
          </a:p>
          <a:p>
            <a:endParaRPr lang="en-US" sz="1400" dirty="0">
              <a:solidFill>
                <a:schemeClr val="bg2"/>
              </a:solidFill>
            </a:endParaRPr>
          </a:p>
        </p:txBody>
      </p:sp>
    </p:spTree>
    <p:extLst>
      <p:ext uri="{BB962C8B-B14F-4D97-AF65-F5344CB8AC3E}">
        <p14:creationId xmlns:p14="http://schemas.microsoft.com/office/powerpoint/2010/main" val="15294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15200" y="61899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93" name="Google Shape;93;p14"/>
          <p:cNvSpPr txBox="1">
            <a:spLocks noGrp="1"/>
          </p:cNvSpPr>
          <p:nvPr>
            <p:ph type="body" idx="1"/>
          </p:nvPr>
        </p:nvSpPr>
        <p:spPr>
          <a:xfrm>
            <a:off x="256310" y="685800"/>
            <a:ext cx="8763000" cy="3911718"/>
          </a:xfrm>
          <a:prstGeom prst="rect">
            <a:avLst/>
          </a:prstGeom>
        </p:spPr>
        <p:txBody>
          <a:bodyPr spcFirstLastPara="1" wrap="square" lIns="91425" tIns="91425" rIns="91425" bIns="91425" anchor="t" anchorCtr="0">
            <a:noAutofit/>
          </a:bodyPr>
          <a:lstStyle/>
          <a:p>
            <a:pPr marL="114300" lvl="0" indent="0" algn="l" rtl="0">
              <a:lnSpc>
                <a:spcPct val="150000"/>
              </a:lnSpc>
              <a:spcBef>
                <a:spcPts val="1600"/>
              </a:spcBef>
              <a:spcAft>
                <a:spcPts val="0"/>
              </a:spcAft>
              <a:buClr>
                <a:srgbClr val="000000"/>
              </a:buClr>
              <a:buSzPts val="1800"/>
              <a:buNone/>
            </a:pPr>
            <a:endParaRPr lang="en-US" b="1" dirty="0">
              <a:solidFill>
                <a:srgbClr val="000000"/>
              </a:solidFill>
            </a:endParaRPr>
          </a:p>
          <a:p>
            <a:pPr marL="457200" lvl="0" indent="-342900" algn="l" rtl="0">
              <a:lnSpc>
                <a:spcPct val="150000"/>
              </a:lnSpc>
              <a:spcBef>
                <a:spcPts val="1600"/>
              </a:spcBef>
              <a:spcAft>
                <a:spcPts val="0"/>
              </a:spcAft>
              <a:buClr>
                <a:srgbClr val="000000"/>
              </a:buClr>
              <a:buSzPts val="1800"/>
              <a:buChar char="●"/>
            </a:pPr>
            <a:r>
              <a:rPr lang="en-US" sz="1400" dirty="0">
                <a:solidFill>
                  <a:srgbClr val="000000"/>
                </a:solidFill>
              </a:rPr>
              <a:t>With the vast amount of content available on movie streaming platforms, users often struggle to find relevant movies that match their preferences. Traditional search methods are inefficient</a:t>
            </a:r>
          </a:p>
          <a:p>
            <a:pPr marL="457200" lvl="0" indent="-342900" algn="l" rtl="0">
              <a:lnSpc>
                <a:spcPct val="150000"/>
              </a:lnSpc>
              <a:spcBef>
                <a:spcPts val="1600"/>
              </a:spcBef>
              <a:spcAft>
                <a:spcPts val="0"/>
              </a:spcAft>
              <a:buClr>
                <a:srgbClr val="000000"/>
              </a:buClr>
              <a:buSzPts val="1800"/>
              <a:buChar char="●"/>
            </a:pPr>
            <a:r>
              <a:rPr lang="en-US" sz="1400" dirty="0">
                <a:solidFill>
                  <a:srgbClr val="000000"/>
                </a:solidFill>
              </a:rPr>
              <a:t>The main challenge in building an effective recommendation system is accurately predicting users' preferences and providing relevant recommendations despite the massive scale of data. In particular, the cold-start problem—where new users or new items (movies) lack sufficient interaction data—poses a significant barrier to delivering personalized recommendations.</a:t>
            </a:r>
          </a:p>
          <a:p>
            <a:pPr marL="457200" lvl="0" indent="-342900" algn="l" rtl="0">
              <a:lnSpc>
                <a:spcPct val="150000"/>
              </a:lnSpc>
              <a:spcBef>
                <a:spcPts val="1600"/>
              </a:spcBef>
              <a:spcAft>
                <a:spcPts val="0"/>
              </a:spcAft>
              <a:buClr>
                <a:srgbClr val="000000"/>
              </a:buClr>
              <a:buSzPts val="1800"/>
              <a:buChar char="●"/>
            </a:pPr>
            <a:r>
              <a:rPr lang="en-US" sz="1400" dirty="0">
                <a:solidFill>
                  <a:srgbClr val="000000"/>
                </a:solidFill>
              </a:rPr>
              <a:t>By addressing both the general recommendation problem and the cold-start issue, this system aims to provide personalized and accurate movie recommendations to users, improving user satisfaction and engagement on movie streaming platforms.</a:t>
            </a:r>
          </a:p>
          <a:p>
            <a:pPr marL="457200" lvl="0" indent="-342900" algn="l" rtl="0">
              <a:lnSpc>
                <a:spcPct val="150000"/>
              </a:lnSpc>
              <a:spcBef>
                <a:spcPts val="1600"/>
              </a:spcBef>
              <a:spcAft>
                <a:spcPts val="0"/>
              </a:spcAft>
              <a:buClr>
                <a:srgbClr val="000000"/>
              </a:buClr>
              <a:buSzPts val="1800"/>
              <a:buChar char="●"/>
            </a:pPr>
            <a:endParaRPr lang="en-US" sz="1400" dirty="0">
              <a:solidFill>
                <a:srgbClr val="000000"/>
              </a:solidFill>
            </a:endParaRPr>
          </a:p>
          <a:p>
            <a:pPr marL="457200" lvl="0" indent="-342900" algn="l" rtl="0">
              <a:lnSpc>
                <a:spcPct val="150000"/>
              </a:lnSpc>
              <a:spcBef>
                <a:spcPts val="1600"/>
              </a:spcBef>
              <a:spcAft>
                <a:spcPts val="0"/>
              </a:spcAft>
              <a:buClr>
                <a:srgbClr val="000000"/>
              </a:buClr>
              <a:buSzPts val="1800"/>
              <a:buChar char="●"/>
            </a:pPr>
            <a:endParaRPr lang="en-US" sz="1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096F-C621-7963-D51C-6E82386C3F49}"/>
              </a:ext>
            </a:extLst>
          </p:cNvPr>
          <p:cNvSpPr>
            <a:spLocks noGrp="1"/>
          </p:cNvSpPr>
          <p:nvPr>
            <p:ph type="title"/>
          </p:nvPr>
        </p:nvSpPr>
        <p:spPr>
          <a:xfrm>
            <a:off x="563196" y="577432"/>
            <a:ext cx="7688700" cy="535200"/>
          </a:xfrm>
        </p:spPr>
        <p:txBody>
          <a:bodyPr/>
          <a:lstStyle/>
          <a:p>
            <a:r>
              <a:rPr lang="en-US" dirty="0"/>
              <a:t>Steps involved </a:t>
            </a:r>
          </a:p>
        </p:txBody>
      </p:sp>
      <p:sp>
        <p:nvSpPr>
          <p:cNvPr id="3" name="Text Placeholder 2">
            <a:extLst>
              <a:ext uri="{FF2B5EF4-FFF2-40B4-BE49-F238E27FC236}">
                <a16:creationId xmlns:a16="http://schemas.microsoft.com/office/drawing/2014/main" id="{D82C9DBF-121F-730D-436A-4BA39350D336}"/>
              </a:ext>
            </a:extLst>
          </p:cNvPr>
          <p:cNvSpPr>
            <a:spLocks noGrp="1"/>
          </p:cNvSpPr>
          <p:nvPr>
            <p:ph type="body" idx="1"/>
          </p:nvPr>
        </p:nvSpPr>
        <p:spPr>
          <a:xfrm>
            <a:off x="374073" y="1302328"/>
            <a:ext cx="8679872" cy="3664528"/>
          </a:xfrm>
        </p:spPr>
        <p:txBody>
          <a:bodyPr/>
          <a:lstStyle/>
          <a:p>
            <a:r>
              <a:rPr lang="en-US" sz="1400" dirty="0">
                <a:solidFill>
                  <a:schemeClr val="bg2"/>
                </a:solidFill>
              </a:rPr>
              <a:t>Step 1- Import Dependencies</a:t>
            </a:r>
          </a:p>
          <a:p>
            <a:pPr marL="146050" indent="0">
              <a:buNone/>
            </a:pPr>
            <a:r>
              <a:rPr lang="en-US" sz="1400" dirty="0">
                <a:solidFill>
                  <a:schemeClr val="bg2"/>
                </a:solidFill>
              </a:rPr>
              <a:t>       import </a:t>
            </a:r>
            <a:r>
              <a:rPr lang="en-US" sz="1400" dirty="0" err="1">
                <a:solidFill>
                  <a:schemeClr val="bg2"/>
                </a:solidFill>
              </a:rPr>
              <a:t>numpy</a:t>
            </a:r>
            <a:r>
              <a:rPr lang="en-US" sz="1400" dirty="0">
                <a:solidFill>
                  <a:schemeClr val="bg2"/>
                </a:solidFill>
              </a:rPr>
              <a:t> as np</a:t>
            </a:r>
          </a:p>
          <a:p>
            <a:pPr marL="146050" indent="0">
              <a:buNone/>
            </a:pPr>
            <a:r>
              <a:rPr lang="en-US" sz="1400" dirty="0">
                <a:solidFill>
                  <a:schemeClr val="bg2"/>
                </a:solidFill>
              </a:rPr>
              <a:t>       import pandas as pd</a:t>
            </a:r>
          </a:p>
          <a:p>
            <a:pPr marL="146050" indent="0">
              <a:buNone/>
            </a:pPr>
            <a:r>
              <a:rPr lang="en-US" sz="1400" dirty="0">
                <a:solidFill>
                  <a:schemeClr val="bg2"/>
                </a:solidFill>
              </a:rPr>
              <a:t>       import </a:t>
            </a:r>
            <a:r>
              <a:rPr lang="en-US" sz="1400" dirty="0" err="1">
                <a:solidFill>
                  <a:schemeClr val="bg2"/>
                </a:solidFill>
              </a:rPr>
              <a:t>matplotlib.pyplot</a:t>
            </a:r>
            <a:r>
              <a:rPr lang="en-US" sz="1400" dirty="0">
                <a:solidFill>
                  <a:schemeClr val="bg2"/>
                </a:solidFill>
              </a:rPr>
              <a:t> as </a:t>
            </a:r>
            <a:r>
              <a:rPr lang="en-US" sz="1400" dirty="0" err="1">
                <a:solidFill>
                  <a:schemeClr val="bg2"/>
                </a:solidFill>
              </a:rPr>
              <a:t>plt</a:t>
            </a:r>
            <a:endParaRPr lang="en-US" sz="1400" dirty="0">
              <a:solidFill>
                <a:schemeClr val="bg2"/>
              </a:solidFill>
            </a:endParaRPr>
          </a:p>
          <a:p>
            <a:pPr marL="146050" indent="0">
              <a:buNone/>
            </a:pPr>
            <a:r>
              <a:rPr lang="en-US" sz="1400" dirty="0">
                <a:solidFill>
                  <a:schemeClr val="bg2"/>
                </a:solidFill>
              </a:rPr>
              <a:t>       import seaborn as </a:t>
            </a:r>
            <a:r>
              <a:rPr lang="en-US" sz="1400" dirty="0" err="1">
                <a:solidFill>
                  <a:schemeClr val="bg2"/>
                </a:solidFill>
              </a:rPr>
              <a:t>sns</a:t>
            </a:r>
            <a:endParaRPr lang="en-US" sz="1400" dirty="0">
              <a:solidFill>
                <a:schemeClr val="bg2"/>
              </a:solidFill>
            </a:endParaRPr>
          </a:p>
          <a:p>
            <a:pPr marL="146050" indent="0">
              <a:buNone/>
            </a:pPr>
            <a:r>
              <a:rPr lang="en-US" sz="1400" dirty="0">
                <a:solidFill>
                  <a:schemeClr val="bg2"/>
                </a:solidFill>
              </a:rPr>
              <a:t>       so, these are some of the main import </a:t>
            </a:r>
            <a:r>
              <a:rPr lang="en-US" sz="1400" dirty="0" err="1">
                <a:solidFill>
                  <a:schemeClr val="bg2"/>
                </a:solidFill>
              </a:rPr>
              <a:t>depencies</a:t>
            </a:r>
            <a:r>
              <a:rPr lang="en-US" sz="1400" dirty="0">
                <a:solidFill>
                  <a:schemeClr val="bg2"/>
                </a:solidFill>
              </a:rPr>
              <a:t> and more are used……………..</a:t>
            </a:r>
          </a:p>
          <a:p>
            <a:pPr marL="146050" indent="0">
              <a:buNone/>
            </a:pPr>
            <a:endParaRPr lang="en-US" sz="1400" dirty="0">
              <a:solidFill>
                <a:schemeClr val="bg2"/>
              </a:solidFill>
            </a:endParaRPr>
          </a:p>
          <a:p>
            <a:r>
              <a:rPr lang="en-US" sz="1400" dirty="0">
                <a:solidFill>
                  <a:schemeClr val="bg2"/>
                </a:solidFill>
              </a:rPr>
              <a:t>Step-2 – Load Dataset and Data Analysis</a:t>
            </a:r>
          </a:p>
          <a:p>
            <a:pPr marL="146050" indent="0">
              <a:buNone/>
            </a:pPr>
            <a:r>
              <a:rPr lang="en-US" sz="1400" dirty="0">
                <a:solidFill>
                  <a:schemeClr val="bg2"/>
                </a:solidFill>
              </a:rPr>
              <a:t>       </a:t>
            </a:r>
            <a:r>
              <a:rPr lang="en-US" sz="1400" dirty="0" err="1">
                <a:solidFill>
                  <a:schemeClr val="bg2"/>
                </a:solidFill>
              </a:rPr>
              <a:t>MovieLens</a:t>
            </a:r>
            <a:r>
              <a:rPr lang="en-US" sz="1400" dirty="0">
                <a:solidFill>
                  <a:schemeClr val="bg2"/>
                </a:solidFill>
              </a:rPr>
              <a:t> review dataset (ml-latest-small)</a:t>
            </a:r>
          </a:p>
          <a:p>
            <a:pPr marL="146050" indent="0">
              <a:buNone/>
            </a:pPr>
            <a:r>
              <a:rPr lang="en-US" sz="1400" dirty="0">
                <a:solidFill>
                  <a:schemeClr val="bg2"/>
                </a:solidFill>
              </a:rPr>
              <a:t>       Ratings: 100k</a:t>
            </a:r>
          </a:p>
          <a:p>
            <a:pPr marL="146050" indent="0">
              <a:buNone/>
            </a:pPr>
            <a:r>
              <a:rPr lang="en-US" sz="1400" dirty="0">
                <a:solidFill>
                  <a:schemeClr val="bg2"/>
                </a:solidFill>
              </a:rPr>
              <a:t>       Movies: 9k</a:t>
            </a:r>
          </a:p>
          <a:p>
            <a:pPr marL="146050" indent="0">
              <a:buNone/>
            </a:pPr>
            <a:r>
              <a:rPr lang="en-US" sz="1400" dirty="0">
                <a:solidFill>
                  <a:schemeClr val="bg2"/>
                </a:solidFill>
              </a:rPr>
              <a:t>       Users: 600</a:t>
            </a:r>
          </a:p>
          <a:p>
            <a:pPr marL="146050" indent="0">
              <a:buNone/>
            </a:pPr>
            <a:r>
              <a:rPr lang="en-US" sz="1400" dirty="0">
                <a:solidFill>
                  <a:schemeClr val="bg2"/>
                </a:solidFill>
              </a:rPr>
              <a:t>       Integrated the dataset with IMDB and TMDB data set </a:t>
            </a:r>
            <a:r>
              <a:rPr lang="en-US" sz="1400" dirty="0" err="1">
                <a:solidFill>
                  <a:schemeClr val="bg2"/>
                </a:solidFill>
              </a:rPr>
              <a:t>publically</a:t>
            </a:r>
            <a:r>
              <a:rPr lang="en-US" sz="1400" dirty="0">
                <a:solidFill>
                  <a:schemeClr val="bg2"/>
                </a:solidFill>
              </a:rPr>
              <a:t> available.</a:t>
            </a:r>
          </a:p>
          <a:p>
            <a:pPr marL="146050" indent="0">
              <a:buNone/>
            </a:pPr>
            <a:r>
              <a:rPr lang="en-US" sz="1400" dirty="0">
                <a:solidFill>
                  <a:schemeClr val="bg2"/>
                </a:solidFill>
              </a:rPr>
              <a:t>   </a:t>
            </a:r>
          </a:p>
          <a:p>
            <a:endParaRPr lang="en-US" sz="1400" dirty="0">
              <a:solidFill>
                <a:schemeClr val="bg2"/>
              </a:solidFill>
            </a:endParaRPr>
          </a:p>
          <a:p>
            <a:pPr marL="146050" indent="0">
              <a:buNone/>
            </a:pPr>
            <a:r>
              <a:rPr lang="en-US" sz="1400" dirty="0">
                <a:solidFill>
                  <a:schemeClr val="bg2"/>
                </a:solidFill>
              </a:rPr>
              <a:t>       </a:t>
            </a:r>
          </a:p>
          <a:p>
            <a:pPr marL="146050" indent="0">
              <a:buNone/>
            </a:pPr>
            <a:r>
              <a:rPr lang="en-US" dirty="0">
                <a:solidFill>
                  <a:schemeClr val="bg2"/>
                </a:solidFill>
              </a:rPr>
              <a:t>        </a:t>
            </a:r>
          </a:p>
        </p:txBody>
      </p:sp>
    </p:spTree>
    <p:extLst>
      <p:ext uri="{BB962C8B-B14F-4D97-AF65-F5344CB8AC3E}">
        <p14:creationId xmlns:p14="http://schemas.microsoft.com/office/powerpoint/2010/main" val="57990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17300" y="5495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p:txBody>
      </p:sp>
      <p:pic>
        <p:nvPicPr>
          <p:cNvPr id="105" name="Google Shape;105;p16"/>
          <p:cNvPicPr preferRelativeResize="0"/>
          <p:nvPr/>
        </p:nvPicPr>
        <p:blipFill rotWithShape="1">
          <a:blip r:embed="rId3">
            <a:alphaModFix/>
          </a:blip>
          <a:srcRect r="4825"/>
          <a:stretch/>
        </p:blipFill>
        <p:spPr>
          <a:xfrm>
            <a:off x="0" y="2146225"/>
            <a:ext cx="3890850" cy="2469951"/>
          </a:xfrm>
          <a:prstGeom prst="rect">
            <a:avLst/>
          </a:prstGeom>
          <a:noFill/>
          <a:ln>
            <a:noFill/>
          </a:ln>
        </p:spPr>
      </p:pic>
      <p:sp>
        <p:nvSpPr>
          <p:cNvPr id="106" name="Google Shape;106;p16"/>
          <p:cNvSpPr txBox="1"/>
          <p:nvPr/>
        </p:nvSpPr>
        <p:spPr>
          <a:xfrm>
            <a:off x="304450" y="1399175"/>
            <a:ext cx="23061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Genre Distribution:                                              </a:t>
            </a:r>
            <a:endParaRPr sz="1800">
              <a:latin typeface="Lato"/>
              <a:ea typeface="Lato"/>
              <a:cs typeface="Lato"/>
              <a:sym typeface="Lato"/>
            </a:endParaRPr>
          </a:p>
        </p:txBody>
      </p:sp>
      <p:pic>
        <p:nvPicPr>
          <p:cNvPr id="107" name="Google Shape;107;p16"/>
          <p:cNvPicPr preferRelativeResize="0"/>
          <p:nvPr/>
        </p:nvPicPr>
        <p:blipFill>
          <a:blip r:embed="rId4">
            <a:alphaModFix/>
          </a:blip>
          <a:stretch>
            <a:fillRect/>
          </a:stretch>
        </p:blipFill>
        <p:spPr>
          <a:xfrm>
            <a:off x="4109100" y="1857037"/>
            <a:ext cx="5034900" cy="3048324"/>
          </a:xfrm>
          <a:prstGeom prst="rect">
            <a:avLst/>
          </a:prstGeom>
          <a:noFill/>
          <a:ln>
            <a:noFill/>
          </a:ln>
        </p:spPr>
      </p:pic>
      <p:sp>
        <p:nvSpPr>
          <p:cNvPr id="108" name="Google Shape;108;p16"/>
          <p:cNvSpPr txBox="1"/>
          <p:nvPr/>
        </p:nvSpPr>
        <p:spPr>
          <a:xfrm>
            <a:off x="4572000" y="1399175"/>
            <a:ext cx="30093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Number of ratings per user:                                              </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FC1B5-F8F4-A1F1-F435-CCB7E78F50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505C3-C4E3-6374-B201-FB5AF0121A7E}"/>
              </a:ext>
            </a:extLst>
          </p:cNvPr>
          <p:cNvSpPr>
            <a:spLocks noGrp="1"/>
          </p:cNvSpPr>
          <p:nvPr>
            <p:ph type="title"/>
          </p:nvPr>
        </p:nvSpPr>
        <p:spPr>
          <a:xfrm>
            <a:off x="563196" y="577432"/>
            <a:ext cx="7688700" cy="535200"/>
          </a:xfrm>
        </p:spPr>
        <p:txBody>
          <a:bodyPr/>
          <a:lstStyle/>
          <a:p>
            <a:r>
              <a:rPr lang="en-US" dirty="0"/>
              <a:t>Steps involved </a:t>
            </a:r>
          </a:p>
        </p:txBody>
      </p:sp>
      <p:sp>
        <p:nvSpPr>
          <p:cNvPr id="3" name="Text Placeholder 2">
            <a:extLst>
              <a:ext uri="{FF2B5EF4-FFF2-40B4-BE49-F238E27FC236}">
                <a16:creationId xmlns:a16="http://schemas.microsoft.com/office/drawing/2014/main" id="{AB26EA98-8084-DEF2-4D9B-F26216C49F19}"/>
              </a:ext>
            </a:extLst>
          </p:cNvPr>
          <p:cNvSpPr>
            <a:spLocks noGrp="1"/>
          </p:cNvSpPr>
          <p:nvPr>
            <p:ph type="body" idx="1"/>
          </p:nvPr>
        </p:nvSpPr>
        <p:spPr>
          <a:xfrm>
            <a:off x="374073" y="1302328"/>
            <a:ext cx="8679872" cy="3664528"/>
          </a:xfrm>
        </p:spPr>
        <p:txBody>
          <a:bodyPr/>
          <a:lstStyle/>
          <a:p>
            <a:r>
              <a:rPr lang="en-US" sz="1400" dirty="0">
                <a:solidFill>
                  <a:schemeClr val="bg2"/>
                </a:solidFill>
              </a:rPr>
              <a:t>Step 3- Data Pre-processing</a:t>
            </a:r>
          </a:p>
          <a:p>
            <a:endParaRPr lang="en-US" sz="1400" dirty="0">
              <a:solidFill>
                <a:schemeClr val="bg2"/>
              </a:solidFill>
            </a:endParaRPr>
          </a:p>
          <a:p>
            <a:pPr marL="146050" indent="0">
              <a:buNone/>
            </a:pPr>
            <a:r>
              <a:rPr lang="en-US" sz="1400" dirty="0">
                <a:solidFill>
                  <a:schemeClr val="bg2"/>
                </a:solidFill>
              </a:rPr>
              <a:t>       In the data pre-processing step, the ratings dataset is transformed into a sparse user-item matrix, </a:t>
            </a:r>
          </a:p>
          <a:p>
            <a:pPr marL="146050" indent="0">
              <a:buNone/>
            </a:pPr>
            <a:r>
              <a:rPr lang="en-US" sz="1400" dirty="0">
                <a:solidFill>
                  <a:schemeClr val="bg2"/>
                </a:solidFill>
              </a:rPr>
              <a:t>       where rows represent users and columns represent movies. This matrix is generated using the </a:t>
            </a:r>
          </a:p>
          <a:p>
            <a:pPr marL="146050" indent="0">
              <a:buNone/>
            </a:pPr>
            <a:r>
              <a:rPr lang="en-US" sz="1400" dirty="0">
                <a:solidFill>
                  <a:schemeClr val="bg2"/>
                </a:solidFill>
              </a:rPr>
              <a:t>       </a:t>
            </a:r>
            <a:r>
              <a:rPr lang="en-US" sz="1400" dirty="0" err="1">
                <a:solidFill>
                  <a:schemeClr val="bg2"/>
                </a:solidFill>
              </a:rPr>
              <a:t>create_X</a:t>
            </a:r>
            <a:r>
              <a:rPr lang="en-US" sz="1400" dirty="0">
                <a:solidFill>
                  <a:schemeClr val="bg2"/>
                </a:solidFill>
              </a:rPr>
              <a:t>() function, which also creates mappings between user/movie IDs and their respective indices. </a:t>
            </a:r>
          </a:p>
          <a:p>
            <a:pPr marL="146050" indent="0">
              <a:buNone/>
            </a:pPr>
            <a:r>
              <a:rPr lang="en-US" sz="1400" dirty="0">
                <a:solidFill>
                  <a:schemeClr val="bg2"/>
                </a:solidFill>
              </a:rPr>
              <a:t>       The sparsity of the matrix is evaluated, revealing that only 1.7% of the matrix is filled with ratings</a:t>
            </a:r>
          </a:p>
          <a:p>
            <a:pPr marL="146050" indent="0">
              <a:buNone/>
            </a:pPr>
            <a:endParaRPr lang="en-US" sz="1400" dirty="0">
              <a:solidFill>
                <a:schemeClr val="bg2"/>
              </a:solidFill>
            </a:endParaRPr>
          </a:p>
          <a:p>
            <a:r>
              <a:rPr lang="en-US" sz="1400" dirty="0">
                <a:solidFill>
                  <a:schemeClr val="bg2"/>
                </a:solidFill>
              </a:rPr>
              <a:t>Step 4: Handling the cold-start problem</a:t>
            </a:r>
          </a:p>
          <a:p>
            <a:endParaRPr lang="en-US" sz="1400" dirty="0">
              <a:solidFill>
                <a:schemeClr val="bg2"/>
              </a:solidFill>
            </a:endParaRPr>
          </a:p>
          <a:p>
            <a:pPr marL="146050" indent="0">
              <a:buNone/>
            </a:pPr>
            <a:r>
              <a:rPr lang="en-US" sz="1400" dirty="0">
                <a:solidFill>
                  <a:schemeClr val="bg2"/>
                </a:solidFill>
              </a:rPr>
              <a:t>        Collaborative filtering relies solely on user-item interactions within the utility matrix. The issue with</a:t>
            </a:r>
          </a:p>
          <a:p>
            <a:pPr marL="146050" indent="0">
              <a:buNone/>
            </a:pPr>
            <a:r>
              <a:rPr lang="en-US" sz="1400" dirty="0">
                <a:solidFill>
                  <a:schemeClr val="bg2"/>
                </a:solidFill>
              </a:rPr>
              <a:t>        this approach is that brand new users or items with no </a:t>
            </a:r>
            <a:r>
              <a:rPr lang="en-US" sz="1400" dirty="0" err="1">
                <a:solidFill>
                  <a:schemeClr val="bg2"/>
                </a:solidFill>
              </a:rPr>
              <a:t>iteractions</a:t>
            </a:r>
            <a:r>
              <a:rPr lang="en-US" sz="1400" dirty="0">
                <a:solidFill>
                  <a:schemeClr val="bg2"/>
                </a:solidFill>
              </a:rPr>
              <a:t> get excluded from the </a:t>
            </a:r>
          </a:p>
          <a:p>
            <a:pPr marL="146050" indent="0">
              <a:buNone/>
            </a:pPr>
            <a:r>
              <a:rPr lang="en-US" sz="1400" dirty="0">
                <a:solidFill>
                  <a:schemeClr val="bg2"/>
                </a:solidFill>
              </a:rPr>
              <a:t>        recommendation system. This is called the cold start problem. Content-based filtering is a way to</a:t>
            </a:r>
          </a:p>
          <a:p>
            <a:pPr marL="146050" indent="0">
              <a:buNone/>
            </a:pPr>
            <a:r>
              <a:rPr lang="en-US" sz="1400" dirty="0">
                <a:solidFill>
                  <a:schemeClr val="bg2"/>
                </a:solidFill>
              </a:rPr>
              <a:t>        handle this problem by generating recommendations based on user and item features..</a:t>
            </a:r>
          </a:p>
          <a:p>
            <a:pPr marL="146050" indent="0">
              <a:buNone/>
            </a:pPr>
            <a:r>
              <a:rPr lang="en-US" sz="1400" dirty="0">
                <a:solidFill>
                  <a:schemeClr val="bg2"/>
                </a:solidFill>
              </a:rPr>
              <a:t>   </a:t>
            </a:r>
          </a:p>
          <a:p>
            <a:endParaRPr lang="en-US" sz="1400" dirty="0">
              <a:solidFill>
                <a:schemeClr val="bg2"/>
              </a:solidFill>
            </a:endParaRPr>
          </a:p>
          <a:p>
            <a:pPr marL="146050" indent="0">
              <a:buNone/>
            </a:pPr>
            <a:r>
              <a:rPr lang="en-US" sz="1400" dirty="0">
                <a:solidFill>
                  <a:schemeClr val="bg2"/>
                </a:solidFill>
              </a:rPr>
              <a:t>       </a:t>
            </a:r>
          </a:p>
          <a:p>
            <a:pPr marL="146050" indent="0">
              <a:buNone/>
            </a:pPr>
            <a:r>
              <a:rPr lang="en-US" dirty="0">
                <a:solidFill>
                  <a:schemeClr val="bg2"/>
                </a:solidFill>
              </a:rPr>
              <a:t>        </a:t>
            </a:r>
          </a:p>
        </p:txBody>
      </p:sp>
    </p:spTree>
    <p:extLst>
      <p:ext uri="{BB962C8B-B14F-4D97-AF65-F5344CB8AC3E}">
        <p14:creationId xmlns:p14="http://schemas.microsoft.com/office/powerpoint/2010/main" val="166132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DAAA1-6D63-EF36-55AD-0DF829A868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50222-863C-A7F3-F1A3-5B6D4F216B2A}"/>
              </a:ext>
            </a:extLst>
          </p:cNvPr>
          <p:cNvSpPr>
            <a:spLocks noGrp="1"/>
          </p:cNvSpPr>
          <p:nvPr>
            <p:ph type="title"/>
          </p:nvPr>
        </p:nvSpPr>
        <p:spPr>
          <a:xfrm>
            <a:off x="563196" y="577432"/>
            <a:ext cx="7688700" cy="535200"/>
          </a:xfrm>
        </p:spPr>
        <p:txBody>
          <a:bodyPr/>
          <a:lstStyle/>
          <a:p>
            <a:r>
              <a:rPr lang="en-US" dirty="0"/>
              <a:t>Steps involved </a:t>
            </a:r>
          </a:p>
        </p:txBody>
      </p:sp>
      <p:sp>
        <p:nvSpPr>
          <p:cNvPr id="3" name="Text Placeholder 2">
            <a:extLst>
              <a:ext uri="{FF2B5EF4-FFF2-40B4-BE49-F238E27FC236}">
                <a16:creationId xmlns:a16="http://schemas.microsoft.com/office/drawing/2014/main" id="{0E7B0701-CAE7-4D92-CEB1-2B246145B1DB}"/>
              </a:ext>
            </a:extLst>
          </p:cNvPr>
          <p:cNvSpPr>
            <a:spLocks noGrp="1"/>
          </p:cNvSpPr>
          <p:nvPr>
            <p:ph type="body" idx="1"/>
          </p:nvPr>
        </p:nvSpPr>
        <p:spPr>
          <a:xfrm>
            <a:off x="374073" y="1302328"/>
            <a:ext cx="8679872" cy="3664528"/>
          </a:xfrm>
        </p:spPr>
        <p:txBody>
          <a:bodyPr/>
          <a:lstStyle/>
          <a:p>
            <a:r>
              <a:rPr lang="en-US" sz="1400" dirty="0">
                <a:solidFill>
                  <a:schemeClr val="bg2"/>
                </a:solidFill>
              </a:rPr>
              <a:t>Step 5- Creating a movie finder function</a:t>
            </a:r>
          </a:p>
          <a:p>
            <a:endParaRPr lang="en-US" sz="1400" dirty="0">
              <a:solidFill>
                <a:schemeClr val="bg2"/>
              </a:solidFill>
            </a:endParaRPr>
          </a:p>
          <a:p>
            <a:pPr marL="146050" indent="0">
              <a:buNone/>
            </a:pPr>
            <a:r>
              <a:rPr lang="en-US" sz="1400" dirty="0">
                <a:solidFill>
                  <a:schemeClr val="bg2"/>
                </a:solidFill>
              </a:rPr>
              <a:t>       To make our recommender more user-friendly, we can use a Python package called </a:t>
            </a:r>
            <a:r>
              <a:rPr lang="en-US" sz="1400" dirty="0" err="1">
                <a:solidFill>
                  <a:schemeClr val="bg2"/>
                </a:solidFill>
              </a:rPr>
              <a:t>fuzzywuzzy</a:t>
            </a:r>
            <a:r>
              <a:rPr lang="en-US" sz="1400" dirty="0">
                <a:solidFill>
                  <a:schemeClr val="bg2"/>
                </a:solidFill>
              </a:rPr>
              <a:t> which</a:t>
            </a:r>
          </a:p>
          <a:p>
            <a:pPr marL="146050" indent="0">
              <a:buNone/>
            </a:pPr>
            <a:r>
              <a:rPr lang="en-US" sz="1400" dirty="0">
                <a:solidFill>
                  <a:schemeClr val="bg2"/>
                </a:solidFill>
              </a:rPr>
              <a:t>       will find the most similar title to a string that you pass in. Let's create a function called </a:t>
            </a:r>
            <a:r>
              <a:rPr lang="en-US" sz="1400" dirty="0" err="1">
                <a:solidFill>
                  <a:schemeClr val="bg2"/>
                </a:solidFill>
              </a:rPr>
              <a:t>movie_finder</a:t>
            </a:r>
            <a:r>
              <a:rPr lang="en-US" sz="1400" dirty="0">
                <a:solidFill>
                  <a:schemeClr val="bg2"/>
                </a:solidFill>
              </a:rPr>
              <a:t>()</a:t>
            </a:r>
          </a:p>
          <a:p>
            <a:pPr marL="146050" indent="0">
              <a:buNone/>
            </a:pPr>
            <a:r>
              <a:rPr lang="en-US" sz="1400" dirty="0">
                <a:solidFill>
                  <a:schemeClr val="bg2"/>
                </a:solidFill>
              </a:rPr>
              <a:t>        which take advantage of </a:t>
            </a:r>
            <a:r>
              <a:rPr lang="en-US" sz="1400" dirty="0" err="1">
                <a:solidFill>
                  <a:schemeClr val="bg2"/>
                </a:solidFill>
              </a:rPr>
              <a:t>fuzzywuzzy's</a:t>
            </a:r>
            <a:r>
              <a:rPr lang="en-US" sz="1400" dirty="0">
                <a:solidFill>
                  <a:schemeClr val="bg2"/>
                </a:solidFill>
              </a:rPr>
              <a:t> string matching algorithm to get the most similar title to a user</a:t>
            </a:r>
          </a:p>
          <a:p>
            <a:pPr marL="146050" indent="0">
              <a:buNone/>
            </a:pPr>
            <a:r>
              <a:rPr lang="en-US" sz="1400" dirty="0">
                <a:solidFill>
                  <a:schemeClr val="bg2"/>
                </a:solidFill>
              </a:rPr>
              <a:t>       -inputted string.</a:t>
            </a:r>
          </a:p>
          <a:p>
            <a:pPr marL="146050" indent="0">
              <a:buNone/>
            </a:pPr>
            <a:endParaRPr lang="en-US" sz="1400" dirty="0">
              <a:solidFill>
                <a:schemeClr val="bg2"/>
              </a:solidFill>
            </a:endParaRPr>
          </a:p>
          <a:p>
            <a:r>
              <a:rPr lang="en-US" sz="1400" dirty="0">
                <a:solidFill>
                  <a:schemeClr val="bg2"/>
                </a:solidFill>
              </a:rPr>
              <a:t>Step 6: Final Output</a:t>
            </a:r>
          </a:p>
          <a:p>
            <a:pPr marL="146050" indent="0">
              <a:buNone/>
            </a:pPr>
            <a:r>
              <a:rPr lang="en-US" sz="1400" dirty="0">
                <a:solidFill>
                  <a:schemeClr val="bg2"/>
                </a:solidFill>
              </a:rPr>
              <a:t>        </a:t>
            </a:r>
          </a:p>
          <a:p>
            <a:pPr marL="146050" indent="0">
              <a:buNone/>
            </a:pPr>
            <a:r>
              <a:rPr lang="en-US" sz="1400" dirty="0">
                <a:solidFill>
                  <a:schemeClr val="bg2"/>
                </a:solidFill>
              </a:rPr>
              <a:t>       The Movie Recommendation System successfully generates personalized movie recommendations</a:t>
            </a:r>
          </a:p>
          <a:p>
            <a:pPr marL="146050" indent="0">
              <a:buNone/>
            </a:pPr>
            <a:r>
              <a:rPr lang="en-US" sz="1400" dirty="0">
                <a:solidFill>
                  <a:schemeClr val="bg2"/>
                </a:solidFill>
              </a:rPr>
              <a:t>        based on collaborative filtering, utilizing K-Nearest Neighbors (KNN)   </a:t>
            </a:r>
          </a:p>
          <a:p>
            <a:endParaRPr lang="en-US" sz="1400" dirty="0">
              <a:solidFill>
                <a:schemeClr val="bg2"/>
              </a:solidFill>
            </a:endParaRPr>
          </a:p>
          <a:p>
            <a:pPr marL="146050" indent="0">
              <a:buNone/>
            </a:pPr>
            <a:r>
              <a:rPr lang="en-US" sz="1400" dirty="0">
                <a:solidFill>
                  <a:schemeClr val="bg2"/>
                </a:solidFill>
              </a:rPr>
              <a:t>       </a:t>
            </a:r>
          </a:p>
          <a:p>
            <a:pPr marL="146050" indent="0">
              <a:buNone/>
            </a:pPr>
            <a:r>
              <a:rPr lang="en-US" dirty="0">
                <a:solidFill>
                  <a:schemeClr val="bg2"/>
                </a:solidFill>
              </a:rPr>
              <a:t>        </a:t>
            </a:r>
          </a:p>
        </p:txBody>
      </p:sp>
    </p:spTree>
    <p:extLst>
      <p:ext uri="{BB962C8B-B14F-4D97-AF65-F5344CB8AC3E}">
        <p14:creationId xmlns:p14="http://schemas.microsoft.com/office/powerpoint/2010/main" val="256750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3155-A5FE-B3F1-4827-76E0774CE0D1}"/>
              </a:ext>
            </a:extLst>
          </p:cNvPr>
          <p:cNvSpPr>
            <a:spLocks noGrp="1"/>
          </p:cNvSpPr>
          <p:nvPr>
            <p:ph type="title"/>
          </p:nvPr>
        </p:nvSpPr>
        <p:spPr>
          <a:xfrm>
            <a:off x="577050" y="618996"/>
            <a:ext cx="7688700" cy="535200"/>
          </a:xfrm>
        </p:spPr>
        <p:txBody>
          <a:bodyPr/>
          <a:lstStyle/>
          <a:p>
            <a:r>
              <a:rPr lang="en-US" dirty="0"/>
              <a:t>Final Result</a:t>
            </a:r>
          </a:p>
        </p:txBody>
      </p:sp>
      <p:sp>
        <p:nvSpPr>
          <p:cNvPr id="3" name="Text Placeholder 2">
            <a:extLst>
              <a:ext uri="{FF2B5EF4-FFF2-40B4-BE49-F238E27FC236}">
                <a16:creationId xmlns:a16="http://schemas.microsoft.com/office/drawing/2014/main" id="{93924955-8C05-874F-CD67-0CB5B5EF550A}"/>
              </a:ext>
            </a:extLst>
          </p:cNvPr>
          <p:cNvSpPr>
            <a:spLocks noGrp="1"/>
          </p:cNvSpPr>
          <p:nvPr>
            <p:ph type="body" idx="1"/>
          </p:nvPr>
        </p:nvSpPr>
        <p:spPr>
          <a:xfrm>
            <a:off x="422564" y="1239982"/>
            <a:ext cx="8575963" cy="3657599"/>
          </a:xfrm>
        </p:spPr>
        <p:txBody>
          <a:bodyPr/>
          <a:lstStyle/>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r>
              <a:rPr lang="en-US" dirty="0" err="1">
                <a:solidFill>
                  <a:schemeClr val="bg2"/>
                </a:solidFill>
              </a:rPr>
              <a:t>So,In</a:t>
            </a:r>
            <a:r>
              <a:rPr lang="en-US" dirty="0">
                <a:solidFill>
                  <a:schemeClr val="bg2"/>
                </a:solidFill>
              </a:rPr>
              <a:t> this we get Recommended Movies from our Movie Recommendation System </a:t>
            </a:r>
            <a:r>
              <a:rPr lang="en-US" dirty="0" err="1">
                <a:solidFill>
                  <a:schemeClr val="bg2"/>
                </a:solidFill>
              </a:rPr>
              <a:t>Model,based</a:t>
            </a:r>
            <a:r>
              <a:rPr lang="en-US" dirty="0">
                <a:solidFill>
                  <a:schemeClr val="bg2"/>
                </a:solidFill>
              </a:rPr>
              <a:t> on User</a:t>
            </a:r>
          </a:p>
          <a:p>
            <a:pPr marL="146050" indent="0">
              <a:buNone/>
            </a:pPr>
            <a:r>
              <a:rPr lang="en-US" dirty="0">
                <a:solidFill>
                  <a:schemeClr val="bg2"/>
                </a:solidFill>
              </a:rPr>
              <a:t>       Experience.</a:t>
            </a: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a:extLst>
              <a:ext uri="{FF2B5EF4-FFF2-40B4-BE49-F238E27FC236}">
                <a16:creationId xmlns:a16="http://schemas.microsoft.com/office/drawing/2014/main" id="{38D6825E-E2BA-D945-3195-D0267B08B935}"/>
              </a:ext>
            </a:extLst>
          </p:cNvPr>
          <p:cNvPicPr>
            <a:picLocks noChangeAspect="1"/>
          </p:cNvPicPr>
          <p:nvPr/>
        </p:nvPicPr>
        <p:blipFill>
          <a:blip r:embed="rId2"/>
          <a:stretch>
            <a:fillRect/>
          </a:stretch>
        </p:blipFill>
        <p:spPr>
          <a:xfrm>
            <a:off x="905607" y="1680232"/>
            <a:ext cx="3631757" cy="1783034"/>
          </a:xfrm>
          <a:prstGeom prst="rect">
            <a:avLst/>
          </a:prstGeom>
        </p:spPr>
      </p:pic>
      <p:pic>
        <p:nvPicPr>
          <p:cNvPr id="7" name="Picture 6" descr="A screenshot of a movie title&#10;&#10;Description automatically generated">
            <a:extLst>
              <a:ext uri="{FF2B5EF4-FFF2-40B4-BE49-F238E27FC236}">
                <a16:creationId xmlns:a16="http://schemas.microsoft.com/office/drawing/2014/main" id="{742921C1-A3DB-AA71-4F93-3881ABC8E9EA}"/>
              </a:ext>
            </a:extLst>
          </p:cNvPr>
          <p:cNvPicPr>
            <a:picLocks noChangeAspect="1"/>
          </p:cNvPicPr>
          <p:nvPr/>
        </p:nvPicPr>
        <p:blipFill>
          <a:blip r:embed="rId3"/>
          <a:stretch>
            <a:fillRect/>
          </a:stretch>
        </p:blipFill>
        <p:spPr>
          <a:xfrm>
            <a:off x="5209309" y="1636220"/>
            <a:ext cx="3117273" cy="1871059"/>
          </a:xfrm>
          <a:prstGeom prst="rect">
            <a:avLst/>
          </a:prstGeom>
        </p:spPr>
      </p:pic>
    </p:spTree>
    <p:extLst>
      <p:ext uri="{BB962C8B-B14F-4D97-AF65-F5344CB8AC3E}">
        <p14:creationId xmlns:p14="http://schemas.microsoft.com/office/powerpoint/2010/main" val="335584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272A-C335-3633-A36E-84EE3F7DC34F}"/>
              </a:ext>
            </a:extLst>
          </p:cNvPr>
          <p:cNvSpPr>
            <a:spLocks noGrp="1"/>
          </p:cNvSpPr>
          <p:nvPr>
            <p:ph type="title"/>
          </p:nvPr>
        </p:nvSpPr>
        <p:spPr>
          <a:xfrm>
            <a:off x="646323" y="591286"/>
            <a:ext cx="7688700" cy="535200"/>
          </a:xfrm>
        </p:spPr>
        <p:txBody>
          <a:bodyPr/>
          <a:lstStyle/>
          <a:p>
            <a:r>
              <a:rPr lang="en-US" dirty="0"/>
              <a:t>Conclusion and References</a:t>
            </a:r>
          </a:p>
        </p:txBody>
      </p:sp>
      <p:sp>
        <p:nvSpPr>
          <p:cNvPr id="3" name="Text Placeholder 2">
            <a:extLst>
              <a:ext uri="{FF2B5EF4-FFF2-40B4-BE49-F238E27FC236}">
                <a16:creationId xmlns:a16="http://schemas.microsoft.com/office/drawing/2014/main" id="{70A81D74-0AD1-F9AB-96FD-97A2ADE2F42E}"/>
              </a:ext>
            </a:extLst>
          </p:cNvPr>
          <p:cNvSpPr>
            <a:spLocks noGrp="1"/>
          </p:cNvSpPr>
          <p:nvPr>
            <p:ph type="body" idx="1"/>
          </p:nvPr>
        </p:nvSpPr>
        <p:spPr>
          <a:xfrm>
            <a:off x="540327" y="1330036"/>
            <a:ext cx="8478982" cy="3588328"/>
          </a:xfrm>
        </p:spPr>
        <p:txBody>
          <a:bodyPr/>
          <a:lstStyle/>
          <a:p>
            <a:r>
              <a:rPr lang="en-US" dirty="0">
                <a:solidFill>
                  <a:schemeClr val="bg2"/>
                </a:solidFill>
              </a:rPr>
              <a:t>In conclusion, the Movie Recommendation System developed using Collaborative Filtering, KNN, and SVD successfully generates personalized movie recommendations. The system efficiently handles sparse data, cold-start issues, and dimensionality reduction, offering an effective solution for recommending movies based on user preferences. This project demonstrates the power of collaborative filtering techniques in delivering accurate and scalable recommendations for large datasets.</a:t>
            </a:r>
          </a:p>
          <a:p>
            <a:endParaRPr lang="en-US" dirty="0">
              <a:solidFill>
                <a:schemeClr val="bg2"/>
              </a:solidFill>
            </a:endParaRPr>
          </a:p>
          <a:p>
            <a:r>
              <a:rPr lang="en-US" dirty="0">
                <a:solidFill>
                  <a:schemeClr val="bg2"/>
                </a:solidFill>
              </a:rPr>
              <a:t>References-</a:t>
            </a:r>
          </a:p>
          <a:p>
            <a:pPr marL="146050" indent="0">
              <a:buNone/>
            </a:pPr>
            <a:r>
              <a:rPr lang="en-US" dirty="0">
                <a:solidFill>
                  <a:schemeClr val="bg2"/>
                </a:solidFill>
              </a:rPr>
              <a:t>       </a:t>
            </a:r>
          </a:p>
          <a:p>
            <a:pPr marL="146050" indent="0">
              <a:buNone/>
            </a:pPr>
            <a:r>
              <a:rPr lang="en-US" dirty="0">
                <a:solidFill>
                  <a:schemeClr val="bg2"/>
                </a:solidFill>
              </a:rPr>
              <a:t>       </a:t>
            </a:r>
            <a:r>
              <a:rPr lang="en-US" dirty="0">
                <a:solidFill>
                  <a:schemeClr val="bg2"/>
                </a:solidFill>
                <a:hlinkClick r:id="rId2"/>
              </a:rPr>
              <a:t>https://grouplens.org/datasets/movielens/latest/</a:t>
            </a:r>
            <a:endParaRPr lang="en-US" dirty="0">
              <a:solidFill>
                <a:schemeClr val="bg2"/>
              </a:solidFill>
            </a:endParaRPr>
          </a:p>
          <a:p>
            <a:pPr marL="146050" indent="0">
              <a:buNone/>
            </a:pPr>
            <a:r>
              <a:rPr lang="en-US" dirty="0">
                <a:solidFill>
                  <a:schemeClr val="bg2"/>
                </a:solidFill>
              </a:rPr>
              <a:t>       </a:t>
            </a:r>
            <a:r>
              <a:rPr lang="en-US" dirty="0">
                <a:solidFill>
                  <a:schemeClr val="bg2"/>
                </a:solidFill>
                <a:hlinkClick r:id="rId3"/>
              </a:rPr>
              <a:t>https://en.wikipedia.org/wiki/Recommender_system</a:t>
            </a:r>
            <a:endParaRPr lang="en-US" dirty="0">
              <a:solidFill>
                <a:schemeClr val="bg2"/>
              </a:solidFill>
            </a:endParaRPr>
          </a:p>
          <a:p>
            <a:pPr marL="146050" indent="0">
              <a:buNone/>
            </a:pPr>
            <a:r>
              <a:rPr lang="en-US" dirty="0">
                <a:solidFill>
                  <a:schemeClr val="bg2"/>
                </a:solidFill>
              </a:rPr>
              <a:t>       </a:t>
            </a:r>
            <a:r>
              <a:rPr lang="en-US" dirty="0">
                <a:solidFill>
                  <a:schemeClr val="bg2"/>
                </a:solidFill>
                <a:hlinkClick r:id="rId4"/>
              </a:rPr>
              <a:t>https://en.wikipedia.org/wiki/MovieLens</a:t>
            </a:r>
            <a:endParaRPr lang="en-US" dirty="0">
              <a:solidFill>
                <a:schemeClr val="bg2"/>
              </a:solidFill>
            </a:endParaRPr>
          </a:p>
          <a:p>
            <a:pPr marL="146050" indent="0">
              <a:buNone/>
            </a:pPr>
            <a:r>
              <a:rPr lang="en-US" dirty="0">
                <a:solidFill>
                  <a:schemeClr val="bg2"/>
                </a:solidFill>
              </a:rPr>
              <a:t> </a:t>
            </a:r>
            <a:r>
              <a:rPr lang="en" sz="1200" dirty="0">
                <a:solidFill>
                  <a:srgbClr val="000000"/>
                </a:solidFill>
              </a:rPr>
              <a:t>      </a:t>
            </a:r>
            <a:r>
              <a:rPr lang="en" sz="1200" u="sng" dirty="0">
                <a:solidFill>
                  <a:schemeClr val="hlink"/>
                </a:solidFill>
                <a:latin typeface="Arial"/>
                <a:ea typeface="Arial"/>
                <a:cs typeface="Arial"/>
                <a:sym typeface="Arial"/>
                <a:hlinkClick r:id="rId5"/>
              </a:rPr>
              <a:t>http://fastml.com/evaluating-recommender-systems/</a:t>
            </a:r>
            <a:endParaRPr lang="en-US" dirty="0">
              <a:solidFill>
                <a:schemeClr val="bg2"/>
              </a:solidFill>
            </a:endParaRPr>
          </a:p>
          <a:p>
            <a:pPr marL="146050" indent="0">
              <a:buNone/>
            </a:pPr>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82403103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On-screen Show (16:9)</PresentationFormat>
  <Paragraphs>99</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Raleway</vt:lpstr>
      <vt:lpstr>Lato</vt:lpstr>
      <vt:lpstr>Streamline</vt:lpstr>
      <vt:lpstr>Movie Recommendation System</vt:lpstr>
      <vt:lpstr>Introduction</vt:lpstr>
      <vt:lpstr>Problem Statement</vt:lpstr>
      <vt:lpstr>Steps involved </vt:lpstr>
      <vt:lpstr>Data Analysis</vt:lpstr>
      <vt:lpstr>Steps involved </vt:lpstr>
      <vt:lpstr>Steps involved </vt:lpstr>
      <vt:lpstr>Final Result</vt:lpstr>
      <vt:lpstr>Conclusion and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Abhiram epuru</cp:lastModifiedBy>
  <cp:revision>1</cp:revision>
  <dcterms:modified xsi:type="dcterms:W3CDTF">2024-11-21T17:58:24Z</dcterms:modified>
</cp:coreProperties>
</file>