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6" r:id="rId5"/>
    <p:sldId id="270" r:id="rId6"/>
    <p:sldId id="269" r:id="rId7"/>
    <p:sldId id="271" r:id="rId8"/>
  </p:sldIdLst>
  <p:sldSz cx="14728825" cy="8285163"/>
  <p:notesSz cx="7010400" cy="92964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 userDrawn="1">
          <p15:clr>
            <a:srgbClr val="A4A3A4"/>
          </p15:clr>
        </p15:guide>
        <p15:guide id="2" pos="4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o Prakash Nagaraja" initials="TP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993300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582" y="66"/>
      </p:cViewPr>
      <p:guideLst>
        <p:guide orient="horz" pos="2610"/>
        <p:guide pos="4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58FE30-05F7-4E8F-8EC3-E8981FBADB4B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C0DA60-E0D8-4772-871E-59AD68C8DC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4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663" y="2573771"/>
            <a:ext cx="12519501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325" y="4694928"/>
            <a:ext cx="10310177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9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6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20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8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4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13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78399" y="331793"/>
            <a:ext cx="3313986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6442" y="331793"/>
            <a:ext cx="9696476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77" y="5323987"/>
            <a:ext cx="12519501" cy="1645525"/>
          </a:xfrm>
        </p:spPr>
        <p:txBody>
          <a:bodyPr anchor="t"/>
          <a:lstStyle>
            <a:lvl1pPr algn="l">
              <a:defRPr sz="75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477" y="3511608"/>
            <a:ext cx="12519501" cy="1812379"/>
          </a:xfrm>
        </p:spPr>
        <p:txBody>
          <a:bodyPr anchor="b"/>
          <a:lstStyle>
            <a:lvl1pPr marL="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864143" indent="0">
              <a:buNone/>
              <a:defRPr sz="3466">
                <a:solidFill>
                  <a:schemeClr val="tx1">
                    <a:tint val="75000"/>
                  </a:schemeClr>
                </a:solidFill>
              </a:defRPr>
            </a:lvl2pPr>
            <a:lvl3pPr marL="1728287" indent="0">
              <a:buNone/>
              <a:defRPr sz="3066">
                <a:solidFill>
                  <a:schemeClr val="tx1">
                    <a:tint val="75000"/>
                  </a:schemeClr>
                </a:solidFill>
              </a:defRPr>
            </a:lvl3pPr>
            <a:lvl4pPr marL="259243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4pPr>
            <a:lvl5pPr marL="3456574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5pPr>
            <a:lvl6pPr marL="4320717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6pPr>
            <a:lvl7pPr marL="5184861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7pPr>
            <a:lvl8pPr marL="6049004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8pPr>
            <a:lvl9pPr marL="6913149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442" y="1933207"/>
            <a:ext cx="6505231" cy="5467825"/>
          </a:xfrm>
        </p:spPr>
        <p:txBody>
          <a:bodyPr/>
          <a:lstStyle>
            <a:lvl1pPr>
              <a:defRPr sz="5333"/>
            </a:lvl1pPr>
            <a:lvl2pPr>
              <a:defRPr sz="4533"/>
            </a:lvl2pPr>
            <a:lvl3pPr>
              <a:defRPr sz="3733"/>
            </a:lvl3pPr>
            <a:lvl4pPr>
              <a:defRPr sz="3466"/>
            </a:lvl4pPr>
            <a:lvl5pPr>
              <a:defRPr sz="3466"/>
            </a:lvl5pPr>
            <a:lvl6pPr>
              <a:defRPr sz="3466"/>
            </a:lvl6pPr>
            <a:lvl7pPr>
              <a:defRPr sz="3466"/>
            </a:lvl7pPr>
            <a:lvl8pPr>
              <a:defRPr sz="3466"/>
            </a:lvl8pPr>
            <a:lvl9pPr>
              <a:defRPr sz="34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7154" y="1933207"/>
            <a:ext cx="6505231" cy="5467825"/>
          </a:xfrm>
        </p:spPr>
        <p:txBody>
          <a:bodyPr/>
          <a:lstStyle>
            <a:lvl1pPr>
              <a:defRPr sz="5333"/>
            </a:lvl1pPr>
            <a:lvl2pPr>
              <a:defRPr sz="4533"/>
            </a:lvl2pPr>
            <a:lvl3pPr>
              <a:defRPr sz="3733"/>
            </a:lvl3pPr>
            <a:lvl4pPr>
              <a:defRPr sz="3466"/>
            </a:lvl4pPr>
            <a:lvl5pPr>
              <a:defRPr sz="3466"/>
            </a:lvl5pPr>
            <a:lvl6pPr>
              <a:defRPr sz="3466"/>
            </a:lvl6pPr>
            <a:lvl7pPr>
              <a:defRPr sz="3466"/>
            </a:lvl7pPr>
            <a:lvl8pPr>
              <a:defRPr sz="3466"/>
            </a:lvl8pPr>
            <a:lvl9pPr>
              <a:defRPr sz="34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41" y="1854573"/>
            <a:ext cx="6507789" cy="772898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64143" indent="0">
              <a:buNone/>
              <a:defRPr sz="3733" b="1"/>
            </a:lvl2pPr>
            <a:lvl3pPr marL="1728287" indent="0">
              <a:buNone/>
              <a:defRPr sz="3466" b="1"/>
            </a:lvl3pPr>
            <a:lvl4pPr marL="2592430" indent="0">
              <a:buNone/>
              <a:defRPr sz="3066" b="1"/>
            </a:lvl4pPr>
            <a:lvl5pPr marL="3456574" indent="0">
              <a:buNone/>
              <a:defRPr sz="3066" b="1"/>
            </a:lvl5pPr>
            <a:lvl6pPr marL="4320717" indent="0">
              <a:buNone/>
              <a:defRPr sz="3066" b="1"/>
            </a:lvl6pPr>
            <a:lvl7pPr marL="5184861" indent="0">
              <a:buNone/>
              <a:defRPr sz="3066" b="1"/>
            </a:lvl7pPr>
            <a:lvl8pPr marL="6049004" indent="0">
              <a:buNone/>
              <a:defRPr sz="3066" b="1"/>
            </a:lvl8pPr>
            <a:lvl9pPr marL="6913149" indent="0">
              <a:buNone/>
              <a:defRPr sz="3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41" y="2627472"/>
            <a:ext cx="6507789" cy="4773559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466"/>
            </a:lvl3pPr>
            <a:lvl4pPr>
              <a:defRPr sz="3066"/>
            </a:lvl4pPr>
            <a:lvl5pPr>
              <a:defRPr sz="3066"/>
            </a:lvl5pPr>
            <a:lvl6pPr>
              <a:defRPr sz="3066"/>
            </a:lvl6pPr>
            <a:lvl7pPr>
              <a:defRPr sz="3066"/>
            </a:lvl7pPr>
            <a:lvl8pPr>
              <a:defRPr sz="3066"/>
            </a:lvl8pPr>
            <a:lvl9pPr>
              <a:defRPr sz="3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82039" y="1854573"/>
            <a:ext cx="6510345" cy="772898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64143" indent="0">
              <a:buNone/>
              <a:defRPr sz="3733" b="1"/>
            </a:lvl2pPr>
            <a:lvl3pPr marL="1728287" indent="0">
              <a:buNone/>
              <a:defRPr sz="3466" b="1"/>
            </a:lvl3pPr>
            <a:lvl4pPr marL="2592430" indent="0">
              <a:buNone/>
              <a:defRPr sz="3066" b="1"/>
            </a:lvl4pPr>
            <a:lvl5pPr marL="3456574" indent="0">
              <a:buNone/>
              <a:defRPr sz="3066" b="1"/>
            </a:lvl5pPr>
            <a:lvl6pPr marL="4320717" indent="0">
              <a:buNone/>
              <a:defRPr sz="3066" b="1"/>
            </a:lvl6pPr>
            <a:lvl7pPr marL="5184861" indent="0">
              <a:buNone/>
              <a:defRPr sz="3066" b="1"/>
            </a:lvl7pPr>
            <a:lvl8pPr marL="6049004" indent="0">
              <a:buNone/>
              <a:defRPr sz="3066" b="1"/>
            </a:lvl8pPr>
            <a:lvl9pPr marL="6913149" indent="0">
              <a:buNone/>
              <a:defRPr sz="3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82039" y="2627472"/>
            <a:ext cx="6510345" cy="4773559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466"/>
            </a:lvl3pPr>
            <a:lvl4pPr>
              <a:defRPr sz="3066"/>
            </a:lvl4pPr>
            <a:lvl5pPr>
              <a:defRPr sz="3066"/>
            </a:lvl5pPr>
            <a:lvl6pPr>
              <a:defRPr sz="3066"/>
            </a:lvl6pPr>
            <a:lvl7pPr>
              <a:defRPr sz="3066"/>
            </a:lvl7pPr>
            <a:lvl8pPr>
              <a:defRPr sz="3066"/>
            </a:lvl8pPr>
            <a:lvl9pPr>
              <a:defRPr sz="3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44" y="329874"/>
            <a:ext cx="4845682" cy="1403875"/>
          </a:xfrm>
        </p:spPr>
        <p:txBody>
          <a:bodyPr anchor="b"/>
          <a:lstStyle>
            <a:lvl1pPr algn="l"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562" y="329875"/>
            <a:ext cx="8233823" cy="7071157"/>
          </a:xfrm>
        </p:spPr>
        <p:txBody>
          <a:bodyPr/>
          <a:lstStyle>
            <a:lvl1pPr>
              <a:defRPr sz="5999"/>
            </a:lvl1pPr>
            <a:lvl2pPr>
              <a:defRPr sz="5333"/>
            </a:lvl2pPr>
            <a:lvl3pPr>
              <a:defRPr sz="4533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44" y="1733748"/>
            <a:ext cx="4845682" cy="5667282"/>
          </a:xfrm>
        </p:spPr>
        <p:txBody>
          <a:bodyPr/>
          <a:lstStyle>
            <a:lvl1pPr marL="0" indent="0">
              <a:buNone/>
              <a:defRPr sz="2666"/>
            </a:lvl1pPr>
            <a:lvl2pPr marL="864143" indent="0">
              <a:buNone/>
              <a:defRPr sz="2266"/>
            </a:lvl2pPr>
            <a:lvl3pPr marL="1728287" indent="0">
              <a:buNone/>
              <a:defRPr sz="1866"/>
            </a:lvl3pPr>
            <a:lvl4pPr marL="2592430" indent="0">
              <a:buNone/>
              <a:defRPr sz="1733"/>
            </a:lvl4pPr>
            <a:lvl5pPr marL="3456574" indent="0">
              <a:buNone/>
              <a:defRPr sz="1733"/>
            </a:lvl5pPr>
            <a:lvl6pPr marL="4320717" indent="0">
              <a:buNone/>
              <a:defRPr sz="1733"/>
            </a:lvl6pPr>
            <a:lvl7pPr marL="5184861" indent="0">
              <a:buNone/>
              <a:defRPr sz="1733"/>
            </a:lvl7pPr>
            <a:lvl8pPr marL="6049004" indent="0">
              <a:buNone/>
              <a:defRPr sz="1733"/>
            </a:lvl8pPr>
            <a:lvl9pPr marL="6913149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53" y="5799616"/>
            <a:ext cx="8837295" cy="684677"/>
          </a:xfrm>
        </p:spPr>
        <p:txBody>
          <a:bodyPr anchor="b"/>
          <a:lstStyle>
            <a:lvl1pPr algn="l"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6953" y="740295"/>
            <a:ext cx="8837295" cy="4971098"/>
          </a:xfrm>
        </p:spPr>
        <p:txBody>
          <a:bodyPr/>
          <a:lstStyle>
            <a:lvl1pPr marL="0" indent="0">
              <a:buNone/>
              <a:defRPr sz="5999"/>
            </a:lvl1pPr>
            <a:lvl2pPr marL="864143" indent="0">
              <a:buNone/>
              <a:defRPr sz="5333"/>
            </a:lvl2pPr>
            <a:lvl3pPr marL="1728287" indent="0">
              <a:buNone/>
              <a:defRPr sz="4533"/>
            </a:lvl3pPr>
            <a:lvl4pPr marL="2592430" indent="0">
              <a:buNone/>
              <a:defRPr sz="3733"/>
            </a:lvl4pPr>
            <a:lvl5pPr marL="3456574" indent="0">
              <a:buNone/>
              <a:defRPr sz="3733"/>
            </a:lvl5pPr>
            <a:lvl6pPr marL="4320717" indent="0">
              <a:buNone/>
              <a:defRPr sz="3733"/>
            </a:lvl6pPr>
            <a:lvl7pPr marL="5184861" indent="0">
              <a:buNone/>
              <a:defRPr sz="3733"/>
            </a:lvl7pPr>
            <a:lvl8pPr marL="6049004" indent="0">
              <a:buNone/>
              <a:defRPr sz="3733"/>
            </a:lvl8pPr>
            <a:lvl9pPr marL="6913149" indent="0">
              <a:buNone/>
              <a:defRPr sz="37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6953" y="6484294"/>
            <a:ext cx="8837295" cy="972355"/>
          </a:xfrm>
        </p:spPr>
        <p:txBody>
          <a:bodyPr/>
          <a:lstStyle>
            <a:lvl1pPr marL="0" indent="0">
              <a:buNone/>
              <a:defRPr sz="2666"/>
            </a:lvl1pPr>
            <a:lvl2pPr marL="864143" indent="0">
              <a:buNone/>
              <a:defRPr sz="2266"/>
            </a:lvl2pPr>
            <a:lvl3pPr marL="1728287" indent="0">
              <a:buNone/>
              <a:defRPr sz="1866"/>
            </a:lvl3pPr>
            <a:lvl4pPr marL="2592430" indent="0">
              <a:buNone/>
              <a:defRPr sz="1733"/>
            </a:lvl4pPr>
            <a:lvl5pPr marL="3456574" indent="0">
              <a:buNone/>
              <a:defRPr sz="1733"/>
            </a:lvl5pPr>
            <a:lvl6pPr marL="4320717" indent="0">
              <a:buNone/>
              <a:defRPr sz="1733"/>
            </a:lvl6pPr>
            <a:lvl7pPr marL="5184861" indent="0">
              <a:buNone/>
              <a:defRPr sz="1733"/>
            </a:lvl7pPr>
            <a:lvl8pPr marL="6049004" indent="0">
              <a:buNone/>
              <a:defRPr sz="1733"/>
            </a:lvl8pPr>
            <a:lvl9pPr marL="6913149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442" y="331792"/>
            <a:ext cx="13255943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42" y="1933207"/>
            <a:ext cx="13255943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6442" y="7679119"/>
            <a:ext cx="3436726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50" y="7679119"/>
            <a:ext cx="4664127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658" y="7679119"/>
            <a:ext cx="3436726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2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4143" rtl="0" eaLnBrk="1" latinLnBrk="0" hangingPunct="1">
        <a:spcBef>
          <a:spcPct val="0"/>
        </a:spcBef>
        <a:buNone/>
        <a:defRPr sz="82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107" indent="-648107" algn="l" defTabSz="864143" rtl="0" eaLnBrk="1" latinLnBrk="0" hangingPunct="1">
        <a:spcBef>
          <a:spcPct val="20000"/>
        </a:spcBef>
        <a:buFont typeface="Arial"/>
        <a:buChar char="•"/>
        <a:defRPr sz="5999" kern="1200">
          <a:solidFill>
            <a:schemeClr val="tx1"/>
          </a:solidFill>
          <a:latin typeface="+mn-lt"/>
          <a:ea typeface="+mn-ea"/>
          <a:cs typeface="+mn-cs"/>
        </a:defRPr>
      </a:lvl1pPr>
      <a:lvl2pPr marL="1404233" indent="-540090" algn="l" defTabSz="864143" rtl="0" eaLnBrk="1" latinLnBrk="0" hangingPunct="1">
        <a:spcBef>
          <a:spcPct val="20000"/>
        </a:spcBef>
        <a:buFont typeface="Arial"/>
        <a:buChar char="–"/>
        <a:defRPr sz="5333" kern="1200">
          <a:solidFill>
            <a:schemeClr val="tx1"/>
          </a:solidFill>
          <a:latin typeface="+mn-lt"/>
          <a:ea typeface="+mn-ea"/>
          <a:cs typeface="+mn-cs"/>
        </a:defRPr>
      </a:lvl2pPr>
      <a:lvl3pPr marL="2160359" indent="-432071" algn="l" defTabSz="864143" rtl="0" eaLnBrk="1" latinLnBrk="0" hangingPunct="1">
        <a:spcBef>
          <a:spcPct val="20000"/>
        </a:spcBef>
        <a:buFont typeface="Arial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024503" indent="-432071" algn="l" defTabSz="864143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3888646" indent="-432071" algn="l" defTabSz="864143" rtl="0" eaLnBrk="1" latinLnBrk="0" hangingPunct="1">
        <a:spcBef>
          <a:spcPct val="20000"/>
        </a:spcBef>
        <a:buFont typeface="Arial"/>
        <a:buChar char="»"/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4752789" indent="-432071" algn="l" defTabSz="864143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5616933" indent="-432071" algn="l" defTabSz="864143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6481076" indent="-432071" algn="l" defTabSz="864143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7345220" indent="-432071" algn="l" defTabSz="864143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1pPr>
      <a:lvl2pPr marL="864143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2pPr>
      <a:lvl3pPr marL="1728287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3pPr>
      <a:lvl4pPr marL="2592430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4pPr>
      <a:lvl5pPr marL="3456574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5pPr>
      <a:lvl6pPr marL="4320717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6pPr>
      <a:lvl7pPr marL="5184861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7pPr>
      <a:lvl8pPr marL="6049004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8pPr>
      <a:lvl9pPr marL="6913149" algn="l" defTabSz="864143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877681" cy="8586261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8935" y="942181"/>
            <a:ext cx="7117774" cy="3200400"/>
          </a:xfrm>
          <a:prstGeom prst="rect">
            <a:avLst/>
          </a:prstGeom>
        </p:spPr>
        <p:txBody>
          <a:bodyPr/>
          <a:lstStyle>
            <a:lvl1pPr algn="ctr" defTabSz="648172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Cartoonifying an Image</a:t>
            </a:r>
            <a:endParaRPr lang="en-US" altLang="en-US" sz="4800" dirty="0">
              <a:solidFill>
                <a:srgbClr val="0000FF"/>
              </a:solidFill>
              <a:latin typeface="Georgia" panose="02040502050405020303" pitchFamily="18" charset="0"/>
              <a:ea typeface="Vijaya" pitchFamily="34" charset="0"/>
              <a:cs typeface="Vijay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12417" y="7342982"/>
            <a:ext cx="3997538" cy="691369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</p:spPr>
        <p:txBody>
          <a:bodyPr/>
          <a:lstStyle>
            <a:lvl1pPr algn="ctr" defTabSz="648172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Georgia" panose="02040502050405020303" pitchFamily="18" charset="0"/>
                <a:ea typeface="Vijaya" pitchFamily="34" charset="0"/>
                <a:cs typeface="Vijaya" pitchFamily="34" charset="0"/>
              </a:rPr>
              <a:t>Name: LOKESHWAR REDDY</a:t>
            </a:r>
          </a:p>
          <a:p>
            <a:r>
              <a:rPr lang="en-US" altLang="en-US" sz="2000" dirty="0">
                <a:latin typeface="Arial Rounded MT Bold" panose="020F0704030504030204" pitchFamily="34" charset="0"/>
                <a:ea typeface="Vijaya" pitchFamily="34" charset="0"/>
                <a:cs typeface="Vijaya" pitchFamily="34" charset="0"/>
              </a:rPr>
              <a:t>Roll No: 102203156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0" y="7882494"/>
            <a:ext cx="25518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www.thapar.edu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44692-5A32-B6DF-6515-28945A4DCEDE}"/>
              </a:ext>
            </a:extLst>
          </p:cNvPr>
          <p:cNvSpPr txBox="1">
            <a:spLocks noChangeArrowheads="1"/>
          </p:cNvSpPr>
          <p:nvPr/>
        </p:nvSpPr>
        <p:spPr>
          <a:xfrm>
            <a:off x="7364412" y="7342981"/>
            <a:ext cx="4451996" cy="691370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</p:spPr>
        <p:txBody>
          <a:bodyPr/>
          <a:lstStyle>
            <a:lvl1pPr algn="ctr" defTabSz="648172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Georgia" panose="02040502050405020303" pitchFamily="18" charset="0"/>
                <a:ea typeface="Vijaya" pitchFamily="34" charset="0"/>
                <a:cs typeface="Vijaya" pitchFamily="34" charset="0"/>
              </a:rPr>
              <a:t>Name: EPURU ABHIRAM </a:t>
            </a:r>
          </a:p>
          <a:p>
            <a:r>
              <a:rPr lang="en-US" altLang="en-US" sz="2000" dirty="0">
                <a:latin typeface="Arial Rounded MT Bold" panose="020F0704030504030204" pitchFamily="34" charset="0"/>
                <a:ea typeface="Vijaya" pitchFamily="34" charset="0"/>
                <a:cs typeface="Vijaya" pitchFamily="34" charset="0"/>
              </a:rPr>
              <a:t>Roll No: 102203173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516016" y="6967836"/>
            <a:ext cx="1058907" cy="1219111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7118" y="1544514"/>
            <a:ext cx="14000223" cy="5838194"/>
          </a:xfrm>
          <a:prstGeom prst="rect">
            <a:avLst/>
          </a:prstGeom>
        </p:spPr>
        <p:txBody>
          <a:bodyPr/>
          <a:lstStyle>
            <a:lvl1pPr marL="486129" indent="-486129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280" indent="-405108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43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604" indent="-324086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776" indent="-324086" algn="l" defTabSz="64817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948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312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1293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9466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8005" indent="-61800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26"/>
          <p:cNvSpPr txBox="1">
            <a:spLocks/>
          </p:cNvSpPr>
          <p:nvPr/>
        </p:nvSpPr>
        <p:spPr>
          <a:xfrm>
            <a:off x="2119470" y="1735492"/>
            <a:ext cx="11396546" cy="4278424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864143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Introduction (1 slide)</a:t>
            </a:r>
          </a:p>
          <a:p>
            <a:pPr marL="514350" indent="-514350" defTabSz="864143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Key Features (1 slide)</a:t>
            </a:r>
          </a:p>
          <a:p>
            <a:pPr marL="514350" indent="-514350" defTabSz="864143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Demonstration (1 slide)</a:t>
            </a:r>
          </a:p>
          <a:p>
            <a:pPr marL="514350" indent="-514350" defTabSz="864143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​Conclusion (1 slide)</a:t>
            </a:r>
          </a:p>
          <a:p>
            <a:pPr marL="0" marR="0" lvl="0" indent="0" defTabSz="8641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47117" y="454226"/>
            <a:ext cx="14000223" cy="1648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648172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864143">
              <a:defRPr/>
            </a:pPr>
            <a:r>
              <a:rPr lang="en-US" altLang="en-US" sz="4400" b="1" dirty="0">
                <a:latin typeface="Georgia" panose="02040502050405020303" pitchFamily="18" charset="0"/>
              </a:rPr>
              <a:t>List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15" y="86275"/>
            <a:ext cx="9021621" cy="1368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2977" y="1780540"/>
            <a:ext cx="12893039" cy="49885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Cartoonifying an Image project presentation.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an innovative and engaging way to take  realistic images  and transform into captivating cartoon-like representations.</a:t>
            </a:r>
          </a:p>
          <a:p>
            <a:pPr marL="0" indent="0" algn="just">
              <a:buNone/>
            </a:pP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aimed to create a cartoonified Image using Python, OpenCV.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explore the key features of this application.</a:t>
            </a:r>
          </a:p>
        </p:txBody>
      </p:sp>
      <p:pic>
        <p:nvPicPr>
          <p:cNvPr id="4" name="Picture 3" descr="29790259_1872610862758572_5227630052780236864_n.png">
            <a:extLst>
              <a:ext uri="{FF2B5EF4-FFF2-40B4-BE49-F238E27FC236}">
                <a16:creationId xmlns:a16="http://schemas.microsoft.com/office/drawing/2014/main" id="{89494520-9FB2-AF46-9019-30EAAAB7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516016" y="6967836"/>
            <a:ext cx="1058907" cy="12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1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49" y="-29"/>
            <a:ext cx="10494539" cy="1935787"/>
          </a:xfrm>
        </p:spPr>
        <p:txBody>
          <a:bodyPr>
            <a:normAutofit/>
          </a:bodyPr>
          <a:lstStyle/>
          <a:p>
            <a:r>
              <a:rPr lang="en-US" sz="7400" dirty="0">
                <a:latin typeface="Georgia" panose="02040502050405020303" pitchFamily="18" charset="0"/>
              </a:rPr>
              <a:t>Key Features</a:t>
            </a:r>
          </a:p>
        </p:txBody>
      </p:sp>
      <p:pic>
        <p:nvPicPr>
          <p:cNvPr id="4" name="Picture 3" descr="29790259_1872610862758572_5227630052780236864_n.png">
            <a:extLst>
              <a:ext uri="{FF2B5EF4-FFF2-40B4-BE49-F238E27FC236}">
                <a16:creationId xmlns:a16="http://schemas.microsoft.com/office/drawing/2014/main" id="{BE47BDA4-D7E9-6B4D-8FE9-3F946D51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516016" y="6967836"/>
            <a:ext cx="1058907" cy="12191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E85CCB-40C3-0090-17A6-2FDE4200D6AC}"/>
              </a:ext>
            </a:extLst>
          </p:cNvPr>
          <p:cNvSpPr txBox="1">
            <a:spLocks/>
          </p:cNvSpPr>
          <p:nvPr/>
        </p:nvSpPr>
        <p:spPr>
          <a:xfrm>
            <a:off x="703400" y="1651848"/>
            <a:ext cx="12720500" cy="6361851"/>
          </a:xfrm>
          <a:prstGeom prst="rect">
            <a:avLst/>
          </a:prstGeom>
        </p:spPr>
        <p:txBody>
          <a:bodyPr vert="horz" lIns="129634" tIns="64817" rIns="129634" bIns="64817" rtlCol="0">
            <a:normAutofit fontScale="25000" lnSpcReduction="20000"/>
          </a:bodyPr>
          <a:lstStyle>
            <a:lvl1pPr marL="648107" indent="-648107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5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233" indent="-540090" algn="l" defTabSz="864143" rtl="0" eaLnBrk="1" latinLnBrk="0" hangingPunct="1">
              <a:spcBef>
                <a:spcPct val="20000"/>
              </a:spcBef>
              <a:buFont typeface="Arial"/>
              <a:buChar char="–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359" indent="-432071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4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4503" indent="-432071" algn="l" defTabSz="864143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646" indent="-432071" algn="l" defTabSz="864143" rtl="0" eaLnBrk="1" latinLnBrk="0" hangingPunct="1">
              <a:spcBef>
                <a:spcPct val="20000"/>
              </a:spcBef>
              <a:buFont typeface="Arial"/>
              <a:buChar char="»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2789" indent="-432071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6933" indent="-432071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1076" indent="-432071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5220" indent="-432071" algn="l" defTabSz="864143" rtl="0" eaLnBrk="1" latinLnBrk="0" hangingPunct="1">
              <a:spcBef>
                <a:spcPct val="20000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12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Grayscale Conversion</a:t>
            </a:r>
            <a:endParaRPr lang="en-US" sz="11200" b="1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1600200" lvl="1" indent="-1143000" algn="just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  <a:latin typeface="+mj-lt"/>
                <a:ea typeface="Times New Roman" panose="02020603050405020304" pitchFamily="18" charset="0"/>
              </a:rPr>
              <a:t>Converting the image to grayscale removes color information, focusing on the intensity values of each pixel.</a:t>
            </a:r>
            <a:endParaRPr lang="en-US" sz="960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 Detection</a:t>
            </a:r>
            <a:endParaRPr lang="en-US" sz="11200" b="1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1600200" lvl="1" indent="-1143000" algn="just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  <a:latin typeface="+mj-lt"/>
                <a:ea typeface="Times New Roman" panose="02020603050405020304" pitchFamily="18" charset="0"/>
              </a:rPr>
              <a:t>Identifying and enhancing the edges in the grayscale image creates the distinct outlines characteristic of cartoons.  </a:t>
            </a:r>
            <a:endParaRPr lang="en-US" sz="96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Blending</a:t>
            </a:r>
            <a:endParaRPr lang="en-US" sz="11200" b="1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1600200" lvl="1" indent="-1143000" algn="just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Combining the grayscale image with the edge-detected image results in a cartoon-like representation with prominent edges and simplified details.</a:t>
            </a:r>
            <a:endParaRPr lang="en-US" sz="9600" dirty="0">
              <a:effectLst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Adjustment</a:t>
            </a:r>
            <a:endParaRPr lang="en-US" sz="112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1600200" lvl="1" indent="-1143000" algn="just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Optionally, adjusting the colors of the </a:t>
            </a:r>
            <a:r>
              <a:rPr lang="en-US" sz="9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cartoonifed</a:t>
            </a:r>
            <a:r>
              <a:rPr lang="en-US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image can further enhance the cartoonish style. </a:t>
            </a:r>
            <a:endParaRPr lang="en-US" sz="960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b="1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Final  Display</a:t>
            </a:r>
            <a:endParaRPr lang="en-US" sz="112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1600200" lvl="1" indent="-1143000" algn="just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Enabling users to transform realistic images into captivating cartoon-like representations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320" y="633030"/>
            <a:ext cx="10494539" cy="784017"/>
          </a:xfrm>
        </p:spPr>
        <p:txBody>
          <a:bodyPr>
            <a:normAutofit fontScale="90000"/>
          </a:bodyPr>
          <a:lstStyle/>
          <a:p>
            <a:r>
              <a:rPr lang="en-US" sz="7400" dirty="0">
                <a:latin typeface="Georgia" panose="02040502050405020303" pitchFamily="18" charset="0"/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1269" y="1705424"/>
            <a:ext cx="12824639" cy="559642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Now, let's see the application in action.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The following screenshots showcase the application's core functionalities.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Users can 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upload image and get their cartoonified Image.</a:t>
            </a:r>
            <a:endParaRPr lang="en-US" sz="24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The final 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image</a:t>
            </a:r>
            <a:r>
              <a:rPr lang="en-US" sz="24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is presented at the end.</a:t>
            </a:r>
          </a:p>
        </p:txBody>
      </p:sp>
      <p:pic>
        <p:nvPicPr>
          <p:cNvPr id="4" name="Picture 3" descr="29790259_1872610862758572_5227630052780236864_n.png">
            <a:extLst>
              <a:ext uri="{FF2B5EF4-FFF2-40B4-BE49-F238E27FC236}">
                <a16:creationId xmlns:a16="http://schemas.microsoft.com/office/drawing/2014/main" id="{114CB526-F511-4640-B0D1-1ACAF86C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516016" y="6967836"/>
            <a:ext cx="1058907" cy="121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4197-CEFF-068C-8C24-91E4C397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90" y="3806210"/>
            <a:ext cx="3172071" cy="4116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19791-2301-8D9F-2C64-96BECC13C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57" y="3806210"/>
            <a:ext cx="3179662" cy="41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15" y="416420"/>
            <a:ext cx="9021621" cy="1590800"/>
          </a:xfrm>
        </p:spPr>
        <p:txBody>
          <a:bodyPr>
            <a:normAutofit/>
          </a:bodyPr>
          <a:lstStyle/>
          <a:p>
            <a:r>
              <a:rPr lang="en-US" sz="6700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2098" y="2235820"/>
            <a:ext cx="12531802" cy="550123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In conclusion, </a:t>
            </a:r>
            <a:r>
              <a:rPr lang="en-US" sz="2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this project provides a practical tool for transforming realistic images into captivating cartoon-like representations. </a:t>
            </a:r>
          </a:p>
          <a:p>
            <a:pPr marL="0" indent="0" algn="just">
              <a:buNone/>
            </a:pPr>
            <a:endParaRPr lang="en-US" sz="28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It leverages computer vision technology to enhance the user experience.</a:t>
            </a:r>
          </a:p>
          <a:p>
            <a:pPr marL="0" indent="0" algn="just">
              <a:buNone/>
            </a:pPr>
            <a:endParaRPr lang="en-US" sz="28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We extend our gratitude to the libraries and modules that made this project possible, particularly OpenCV .</a:t>
            </a:r>
          </a:p>
          <a:p>
            <a:pPr marL="0" indent="0" algn="just">
              <a:buNone/>
            </a:pPr>
            <a:endParaRPr lang="en-US" sz="28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The possibilities for future applications and customizations are vast.</a:t>
            </a:r>
          </a:p>
          <a:p>
            <a:pPr marL="0" indent="0" algn="just">
              <a:buNone/>
            </a:pPr>
            <a:endParaRPr lang="en-US" sz="2800" b="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We welcome any questions or feedback from the audience.</a:t>
            </a:r>
          </a:p>
          <a:p>
            <a:pPr>
              <a:lnSpc>
                <a:spcPct val="114000"/>
              </a:lnSpc>
              <a:buNone/>
            </a:pPr>
            <a:endParaRPr lang="en-US" sz="2416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9790259_1872610862758572_5227630052780236864_n.png">
            <a:extLst>
              <a:ext uri="{FF2B5EF4-FFF2-40B4-BE49-F238E27FC236}">
                <a16:creationId xmlns:a16="http://schemas.microsoft.com/office/drawing/2014/main" id="{FAC86479-B4F7-5047-9922-C63CC2AF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516016" y="6967836"/>
            <a:ext cx="1058907" cy="12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170D-7029-554D-B401-0CF29C30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42" y="1005841"/>
            <a:ext cx="13255943" cy="63951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1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LOKESWAR_REDDY_102203156</Template>
  <TotalTime>0</TotalTime>
  <Words>300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Key Features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Abhiram epuru</dc:creator>
  <cp:lastModifiedBy>Abhiram epuru</cp:lastModifiedBy>
  <cp:revision>1</cp:revision>
  <cp:lastPrinted>2018-07-14T04:01:19Z</cp:lastPrinted>
  <dcterms:created xsi:type="dcterms:W3CDTF">2023-11-17T12:27:19Z</dcterms:created>
  <dcterms:modified xsi:type="dcterms:W3CDTF">2023-11-17T12:28:09Z</dcterms:modified>
</cp:coreProperties>
</file>