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9" r:id="rId6"/>
    <p:sldId id="259" r:id="rId7"/>
    <p:sldId id="260" r:id="rId8"/>
    <p:sldId id="261" r:id="rId9"/>
    <p:sldId id="271" r:id="rId10"/>
    <p:sldId id="262" r:id="rId11"/>
    <p:sldId id="263" r:id="rId12"/>
    <p:sldId id="266" r:id="rId13"/>
  </p:sldIdLst>
  <p:sldSz cx="18288000" cy="10287000"/>
  <p:notesSz cx="6858000" cy="9144000"/>
  <p:embeddedFontLst>
    <p:embeddedFont>
      <p:font typeface="Archivo Medium" panose="020B0603020202020B04" pitchFamily="34" charset="0"/>
      <p:regular r:id="rId14"/>
      <p:bold r:id="rId15"/>
    </p:embeddedFont>
    <p:embeddedFont>
      <p:font typeface="Montserrat Bold" panose="020B0604020202020204" charset="0"/>
      <p:regular r:id="rId16"/>
    </p:embeddedFont>
    <p:embeddedFont>
      <p:font typeface="Poppins Bold" panose="020B0604020202020204" charset="0"/>
      <p:regular r:id="rId17"/>
    </p:embeddedFont>
    <p:embeddedFont>
      <p:font typeface="Poppins Ultra-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10" Type="http://schemas.openxmlformats.org/officeDocument/2006/relationships/image" Target="../media/image13.jpe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3868581" y="331470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57566" y="251692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06798" y="3830214"/>
            <a:ext cx="1190583" cy="1488229"/>
          </a:xfrm>
          <a:custGeom>
            <a:avLst/>
            <a:gdLst/>
            <a:ahLst/>
            <a:cxnLst/>
            <a:rect l="l" t="t" r="r" b="b"/>
            <a:pathLst>
              <a:path w="1190583" h="1488229">
                <a:moveTo>
                  <a:pt x="0" y="0"/>
                </a:moveTo>
                <a:lnTo>
                  <a:pt x="1190583" y="0"/>
                </a:lnTo>
                <a:lnTo>
                  <a:pt x="1190583" y="1488229"/>
                </a:lnTo>
                <a:lnTo>
                  <a:pt x="0" y="14882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57500" y="3699192"/>
            <a:ext cx="12573000" cy="1865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70"/>
              </a:lnSpc>
            </a:pPr>
            <a:r>
              <a:rPr lang="en-US" sz="10336">
                <a:solidFill>
                  <a:srgbClr val="1C1C1C"/>
                </a:solidFill>
                <a:latin typeface="Poppins Ultra-Bold"/>
              </a:rPr>
              <a:t>Transit Tracker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14800" y="7231648"/>
            <a:ext cx="7617300" cy="51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6"/>
              </a:lnSpc>
            </a:pPr>
            <a:r>
              <a:rPr lang="en-US" sz="2897">
                <a:solidFill>
                  <a:srgbClr val="1C1C1C"/>
                </a:solidFill>
                <a:latin typeface="Poppins Bold"/>
              </a:rPr>
              <a:t>Guided By : Mrs.Shyama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888731" y="7231648"/>
            <a:ext cx="7617300" cy="2056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6"/>
              </a:lnSpc>
            </a:pPr>
            <a:r>
              <a:rPr lang="en-US" sz="2897" u="sng" dirty="0">
                <a:solidFill>
                  <a:srgbClr val="1C1C1C"/>
                </a:solidFill>
                <a:latin typeface="Poppins Ultra-Bold"/>
              </a:rPr>
              <a:t>Members</a:t>
            </a:r>
          </a:p>
          <a:p>
            <a:pPr marL="457200" indent="-457200">
              <a:lnSpc>
                <a:spcPts val="4056"/>
              </a:lnSpc>
              <a:buFont typeface="Arial" panose="020B0604020202020204" pitchFamily="34" charset="0"/>
              <a:buChar char="•"/>
            </a:pPr>
            <a:r>
              <a:rPr lang="en-US" sz="2897" dirty="0" err="1">
                <a:solidFill>
                  <a:srgbClr val="1C1C1C"/>
                </a:solidFill>
                <a:latin typeface="Poppins Ultra-Bold"/>
              </a:rPr>
              <a:t>Abhiram</a:t>
            </a:r>
            <a:r>
              <a:rPr lang="en-US" sz="2897" dirty="0">
                <a:solidFill>
                  <a:srgbClr val="1C1C1C"/>
                </a:solidFill>
                <a:latin typeface="Poppins Ultra-Bold"/>
              </a:rPr>
              <a:t> MS</a:t>
            </a:r>
          </a:p>
          <a:p>
            <a:pPr marL="457200" indent="-457200">
              <a:lnSpc>
                <a:spcPts val="4056"/>
              </a:lnSpc>
              <a:buFont typeface="Arial" panose="020B0604020202020204" pitchFamily="34" charset="0"/>
              <a:buChar char="•"/>
            </a:pPr>
            <a:r>
              <a:rPr lang="en-US" sz="2897" dirty="0" err="1">
                <a:solidFill>
                  <a:srgbClr val="1C1C1C"/>
                </a:solidFill>
                <a:latin typeface="Poppins Ultra-Bold"/>
              </a:rPr>
              <a:t>Abhiram</a:t>
            </a:r>
            <a:r>
              <a:rPr lang="en-US" sz="2897" dirty="0">
                <a:solidFill>
                  <a:srgbClr val="1C1C1C"/>
                </a:solidFill>
                <a:latin typeface="Poppins Ultra-Bold"/>
              </a:rPr>
              <a:t> T</a:t>
            </a:r>
          </a:p>
          <a:p>
            <a:pPr marL="457200" indent="-457200">
              <a:lnSpc>
                <a:spcPts val="4056"/>
              </a:lnSpc>
              <a:buFont typeface="Arial" panose="020B0604020202020204" pitchFamily="34" charset="0"/>
              <a:buChar char="•"/>
            </a:pPr>
            <a:r>
              <a:rPr lang="en-US" sz="2897" dirty="0" err="1">
                <a:solidFill>
                  <a:srgbClr val="1C1C1C"/>
                </a:solidFill>
                <a:latin typeface="Poppins Ultra-Bold"/>
              </a:rPr>
              <a:t>Adhithya</a:t>
            </a:r>
            <a:r>
              <a:rPr lang="en-US" sz="2897" dirty="0">
                <a:solidFill>
                  <a:srgbClr val="1C1C1C"/>
                </a:solidFill>
                <a:latin typeface="Poppins Ultra-Bold"/>
              </a:rPr>
              <a:t> </a:t>
            </a:r>
            <a:r>
              <a:rPr lang="en-US" sz="2897" dirty="0" err="1">
                <a:solidFill>
                  <a:srgbClr val="1C1C1C"/>
                </a:solidFill>
                <a:latin typeface="Poppins Ultra-Bold"/>
              </a:rPr>
              <a:t>Shanil</a:t>
            </a:r>
            <a:endParaRPr lang="en-US" sz="2897" dirty="0">
              <a:solidFill>
                <a:srgbClr val="1C1C1C"/>
              </a:solidFill>
              <a:latin typeface="Poppins Ultra-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4896452" y="331470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0" y="643908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533247" y="1510343"/>
            <a:ext cx="8348079" cy="1704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52"/>
              </a:lnSpc>
            </a:pPr>
            <a:r>
              <a:rPr lang="en-US" sz="9466">
                <a:solidFill>
                  <a:srgbClr val="1C1C1C"/>
                </a:solidFill>
                <a:latin typeface="Poppins Ultra-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17177" y="4057567"/>
            <a:ext cx="15089718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3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75" dirty="0">
                <a:solidFill>
                  <a:srgbClr val="1C1C1C"/>
                </a:solidFill>
                <a:latin typeface="Archivo Medium" panose="020B0603020202020B04" pitchFamily="34" charset="0"/>
              </a:rPr>
              <a:t>In summary, Transit Tracker is a game-changer for commuters and bus operators alike. By offering real-time bus tracking, it streamlines journey planning for users and enhances transparency for operators. </a:t>
            </a:r>
          </a:p>
          <a:p>
            <a:pPr marL="457200" indent="-457200">
              <a:lnSpc>
                <a:spcPts val="33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75" dirty="0">
              <a:solidFill>
                <a:srgbClr val="1C1C1C"/>
              </a:solidFill>
              <a:latin typeface="Archivo Medium" panose="020B0603020202020B04" pitchFamily="34" charset="0"/>
            </a:endParaRPr>
          </a:p>
          <a:p>
            <a:pPr marL="457200" indent="-457200">
              <a:lnSpc>
                <a:spcPts val="33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75" dirty="0">
                <a:solidFill>
                  <a:srgbClr val="1C1C1C"/>
                </a:solidFill>
                <a:latin typeface="Archivo Medium" panose="020B0603020202020B04" pitchFamily="34" charset="0"/>
              </a:rPr>
              <a:t>With a user-friendly interface, robust security, and scalability, Transit Tracker redefines public transportation, making daily commutes more efficient and reliable.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2769935" cy="2769935"/>
          </a:xfrm>
          <a:custGeom>
            <a:avLst/>
            <a:gdLst/>
            <a:ahLst/>
            <a:cxnLst/>
            <a:rect l="l" t="t" r="r" b="b"/>
            <a:pathLst>
              <a:path w="2769935" h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95050" y="2942734"/>
            <a:ext cx="2059021" cy="180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sz="9999">
                <a:solidFill>
                  <a:srgbClr val="FCFCFC"/>
                </a:solidFill>
                <a:latin typeface="Poppins Ultra-Bold"/>
              </a:rPr>
              <a:t>03</a:t>
            </a:r>
          </a:p>
        </p:txBody>
      </p:sp>
      <p:sp>
        <p:nvSpPr>
          <p:cNvPr id="4" name="Freeform 4"/>
          <p:cNvSpPr/>
          <p:nvPr/>
        </p:nvSpPr>
        <p:spPr>
          <a:xfrm>
            <a:off x="17576807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071856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567938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17561" y="328036"/>
            <a:ext cx="3061970" cy="373004"/>
          </a:xfrm>
          <a:custGeom>
            <a:avLst/>
            <a:gdLst/>
            <a:ahLst/>
            <a:cxnLst/>
            <a:rect l="l" t="t" r="r" b="b"/>
            <a:pathLst>
              <a:path w="3061970" h="373004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754344" y="111958"/>
            <a:ext cx="10002932" cy="1814434"/>
            <a:chOff x="0" y="0"/>
            <a:chExt cx="2240474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40474" cy="406400"/>
            </a:xfrm>
            <a:custGeom>
              <a:avLst/>
              <a:gdLst/>
              <a:ahLst/>
              <a:cxnLst/>
              <a:rect l="l" t="t" r="r" b="b"/>
              <a:pathLst>
                <a:path w="2240474" h="406400">
                  <a:moveTo>
                    <a:pt x="2037274" y="0"/>
                  </a:moveTo>
                  <a:cubicBezTo>
                    <a:pt x="2149498" y="0"/>
                    <a:pt x="2240474" y="90976"/>
                    <a:pt x="2240474" y="203200"/>
                  </a:cubicBezTo>
                  <a:cubicBezTo>
                    <a:pt x="2240474" y="315424"/>
                    <a:pt x="2149498" y="406400"/>
                    <a:pt x="203727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240474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323198" y="403893"/>
            <a:ext cx="767960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CFCFC"/>
                </a:solidFill>
                <a:latin typeface="Poppins Ultra-Bold"/>
              </a:rPr>
              <a:t>References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4173" y="3209434"/>
            <a:ext cx="16340407" cy="580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6770" lvl="1" indent="-514350">
              <a:lnSpc>
                <a:spcPts val="3472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Archivo Medium" panose="020B0603020202020B04" pitchFamily="34" charset="0"/>
              </a:rPr>
              <a:t>M. S. Minu, Deepak Adithya K. </a:t>
            </a:r>
            <a:r>
              <a:rPr lang="en-US" sz="2800" dirty="0" err="1">
                <a:solidFill>
                  <a:srgbClr val="000000"/>
                </a:solidFill>
                <a:latin typeface="Archivo Medium" panose="020B0603020202020B04" pitchFamily="34" charset="0"/>
              </a:rPr>
              <a:t>N.,“Real</a:t>
            </a:r>
            <a:r>
              <a:rPr lang="en-US" sz="2800" dirty="0">
                <a:solidFill>
                  <a:srgbClr val="000000"/>
                </a:solidFill>
                <a:latin typeface="Archivo Medium" panose="020B0603020202020B04" pitchFamily="34" charset="0"/>
              </a:rPr>
              <a:t> Time College Bus Monitoring and Notification System”, International Journal of Recent Technology and Engineering (IJRTE) ISSN: 2277-3878, Volume-7 Issue-4, September 2018 </a:t>
            </a:r>
          </a:p>
          <a:p>
            <a:pPr marL="826770" lvl="1" indent="-514350">
              <a:lnSpc>
                <a:spcPts val="3472"/>
              </a:lnSpc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  <a:latin typeface="Archivo Medium" panose="020B0603020202020B04" pitchFamily="34" charset="0"/>
            </a:endParaRPr>
          </a:p>
          <a:p>
            <a:pPr marL="826770" lvl="1" indent="-514350">
              <a:lnSpc>
                <a:spcPts val="3472"/>
              </a:lnSpc>
              <a:buFont typeface="+mj-lt"/>
              <a:buAutoNum type="arabicPeriod"/>
            </a:pPr>
            <a:r>
              <a:rPr lang="en-US" sz="2800" dirty="0">
                <a:latin typeface="Archivo Medium" panose="020B0603020202020B04" pitchFamily="34" charset="0"/>
                <a:cs typeface="Times New Roman" panose="02020603050405020304" pitchFamily="18" charset="0"/>
              </a:rPr>
              <a:t>Priyanka V. Narkhede et al., "Bus Tracking System based on Location-Aware Services", International Journal of Emerging Technologies in Engineering Research.</a:t>
            </a:r>
          </a:p>
          <a:p>
            <a:pPr marL="826770" lvl="1" indent="-514350">
              <a:lnSpc>
                <a:spcPts val="3472"/>
              </a:lnSpc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  <a:latin typeface="Archivo Medium" panose="020B0603020202020B04" pitchFamily="34" charset="0"/>
            </a:endParaRPr>
          </a:p>
          <a:p>
            <a:pPr marL="826770" lvl="1" indent="-514350">
              <a:lnSpc>
                <a:spcPts val="3472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 J. Navya Sree, T. Mamatha, B. Sreekanth, Noor </a:t>
            </a:r>
            <a:r>
              <a:rPr lang="en-US" sz="2800" dirty="0" err="1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Mohammed,”Integrated</a:t>
            </a:r>
            <a:r>
              <a:rPr lang="en-US" sz="2800" dirty="0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 College Bus Tracking System”, International Journal of Scientific Research in Science and Technology, June 2021 </a:t>
            </a:r>
          </a:p>
          <a:p>
            <a:pPr marL="826770" lvl="1" indent="-514350">
              <a:lnSpc>
                <a:spcPts val="3472"/>
              </a:lnSpc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  <a:latin typeface="Archivo Medium" panose="020B0603020202020B04" pitchFamily="34" charset="0"/>
              <a:ea typeface="Poppins Ultra-Bold"/>
            </a:endParaRPr>
          </a:p>
          <a:p>
            <a:pPr marL="826770" lvl="1" indent="-514350">
              <a:lnSpc>
                <a:spcPts val="3472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K.Irene</a:t>
            </a:r>
            <a:r>
              <a:rPr lang="en-US" sz="2800" dirty="0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 Monica </a:t>
            </a:r>
            <a:r>
              <a:rPr lang="en-US" sz="2800" dirty="0" err="1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S.Gurupriya</a:t>
            </a:r>
            <a:r>
              <a:rPr lang="en-US" sz="2800" dirty="0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S.Arokia</a:t>
            </a:r>
            <a:r>
              <a:rPr lang="en-US" sz="2800" dirty="0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Magdaline</a:t>
            </a:r>
            <a:r>
              <a:rPr lang="en-US" sz="2800" dirty="0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,”Bus Tracking System using GPS on </a:t>
            </a:r>
            <a:r>
              <a:rPr lang="en-US" sz="2800" dirty="0" err="1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Smartphones”,International</a:t>
            </a:r>
            <a:r>
              <a:rPr lang="en-US" sz="2800" dirty="0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 Journal of Engineering Research &amp; Technology (IJERT) ISSN: 2278-0181, 2019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8E61E-EBC8-F8C6-ED25-22A021E73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2BC0788-BC17-ED7C-B6BE-40ED267C35ED}"/>
              </a:ext>
            </a:extLst>
          </p:cNvPr>
          <p:cNvSpPr/>
          <p:nvPr/>
        </p:nvSpPr>
        <p:spPr>
          <a:xfrm flipH="1" flipV="1">
            <a:off x="0" y="0"/>
            <a:ext cx="2769935" cy="2769935"/>
          </a:xfrm>
          <a:custGeom>
            <a:avLst/>
            <a:gdLst/>
            <a:ahLst/>
            <a:cxnLst/>
            <a:rect l="l" t="t" r="r" b="b"/>
            <a:pathLst>
              <a:path w="2769935" h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350955A-4053-D008-484C-ED7342BDD56D}"/>
              </a:ext>
            </a:extLst>
          </p:cNvPr>
          <p:cNvSpPr txBox="1"/>
          <p:nvPr/>
        </p:nvSpPr>
        <p:spPr>
          <a:xfrm>
            <a:off x="1695050" y="2942734"/>
            <a:ext cx="2059021" cy="180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sz="9999">
                <a:solidFill>
                  <a:srgbClr val="FCFCFC"/>
                </a:solidFill>
                <a:latin typeface="Poppins Ultra-Bold"/>
              </a:rPr>
              <a:t>03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C9451FB-12B5-D75A-C120-9BE6A7E6A4B8}"/>
              </a:ext>
            </a:extLst>
          </p:cNvPr>
          <p:cNvSpPr/>
          <p:nvPr/>
        </p:nvSpPr>
        <p:spPr>
          <a:xfrm>
            <a:off x="17576807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44E1EB5-A4D9-B58B-2CB2-25FEEA7BE2D9}"/>
              </a:ext>
            </a:extLst>
          </p:cNvPr>
          <p:cNvSpPr/>
          <p:nvPr/>
        </p:nvSpPr>
        <p:spPr>
          <a:xfrm>
            <a:off x="17071856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3BA4110-15AF-6177-EB9C-A1D69B6644F1}"/>
              </a:ext>
            </a:extLst>
          </p:cNvPr>
          <p:cNvSpPr/>
          <p:nvPr/>
        </p:nvSpPr>
        <p:spPr>
          <a:xfrm>
            <a:off x="16567938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9A48122-1204-7525-F8B1-25ADE4BDE9BD}"/>
              </a:ext>
            </a:extLst>
          </p:cNvPr>
          <p:cNvSpPr/>
          <p:nvPr/>
        </p:nvSpPr>
        <p:spPr>
          <a:xfrm>
            <a:off x="14917561" y="328036"/>
            <a:ext cx="3061970" cy="373004"/>
          </a:xfrm>
          <a:custGeom>
            <a:avLst/>
            <a:gdLst/>
            <a:ahLst/>
            <a:cxnLst/>
            <a:rect l="l" t="t" r="r" b="b"/>
            <a:pathLst>
              <a:path w="3061970" h="373004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6C74A0D5-6A70-1F8A-D9A4-B934EF9B4744}"/>
              </a:ext>
            </a:extLst>
          </p:cNvPr>
          <p:cNvGrpSpPr/>
          <p:nvPr/>
        </p:nvGrpSpPr>
        <p:grpSpPr>
          <a:xfrm>
            <a:off x="3754344" y="111958"/>
            <a:ext cx="10002932" cy="1814434"/>
            <a:chOff x="0" y="0"/>
            <a:chExt cx="2240474" cy="406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369B0CC-F17B-2630-B69D-592B43F951DF}"/>
                </a:ext>
              </a:extLst>
            </p:cNvPr>
            <p:cNvSpPr/>
            <p:nvPr/>
          </p:nvSpPr>
          <p:spPr>
            <a:xfrm>
              <a:off x="0" y="0"/>
              <a:ext cx="2240474" cy="406400"/>
            </a:xfrm>
            <a:custGeom>
              <a:avLst/>
              <a:gdLst/>
              <a:ahLst/>
              <a:cxnLst/>
              <a:rect l="l" t="t" r="r" b="b"/>
              <a:pathLst>
                <a:path w="2240474" h="406400">
                  <a:moveTo>
                    <a:pt x="2037274" y="0"/>
                  </a:moveTo>
                  <a:cubicBezTo>
                    <a:pt x="2149498" y="0"/>
                    <a:pt x="2240474" y="90976"/>
                    <a:pt x="2240474" y="203200"/>
                  </a:cubicBezTo>
                  <a:cubicBezTo>
                    <a:pt x="2240474" y="315424"/>
                    <a:pt x="2149498" y="406400"/>
                    <a:pt x="203727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8323FBEB-204E-5BD7-9527-1D940DB11B6F}"/>
                </a:ext>
              </a:extLst>
            </p:cNvPr>
            <p:cNvSpPr txBox="1"/>
            <p:nvPr/>
          </p:nvSpPr>
          <p:spPr>
            <a:xfrm>
              <a:off x="0" y="-28575"/>
              <a:ext cx="2240474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endParaRPr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97893F78-752A-4BC2-3321-714E61AA2BDD}"/>
              </a:ext>
            </a:extLst>
          </p:cNvPr>
          <p:cNvSpPr txBox="1"/>
          <p:nvPr/>
        </p:nvSpPr>
        <p:spPr>
          <a:xfrm>
            <a:off x="6323198" y="403893"/>
            <a:ext cx="767960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CFCFC"/>
                </a:solidFill>
                <a:latin typeface="Poppins Ultra-Bold"/>
              </a:rPr>
              <a:t>References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5F109A8F-5C32-12A4-598F-929AAA824384}"/>
              </a:ext>
            </a:extLst>
          </p:cNvPr>
          <p:cNvSpPr txBox="1"/>
          <p:nvPr/>
        </p:nvSpPr>
        <p:spPr>
          <a:xfrm>
            <a:off x="1134173" y="3209434"/>
            <a:ext cx="16340407" cy="3118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12420" lvl="1">
              <a:lnSpc>
                <a:spcPts val="3472"/>
              </a:lnSpc>
            </a:pPr>
            <a:r>
              <a:rPr lang="en-US" sz="2800" dirty="0">
                <a:latin typeface="Archivo Medium" panose="020B0603020202020B04" pitchFamily="34" charset="0"/>
              </a:rPr>
              <a:t>5.   Hassan I. </a:t>
            </a:r>
            <a:r>
              <a:rPr lang="en-US" sz="2800" dirty="0" err="1">
                <a:latin typeface="Archivo Medium" panose="020B0603020202020B04" pitchFamily="34" charset="0"/>
              </a:rPr>
              <a:t>Mathkour</a:t>
            </a:r>
            <a:r>
              <a:rPr lang="en-US" sz="2800" dirty="0">
                <a:latin typeface="Archivo Medium" panose="020B0603020202020B04" pitchFamily="34" charset="0"/>
              </a:rPr>
              <a:t>, ―A GPS Based Mobile Dynamic Service Locator system‖, Applied computing and informatics(2011) 9,95-106 </a:t>
            </a:r>
          </a:p>
          <a:p>
            <a:pPr marL="312420" lvl="1">
              <a:lnSpc>
                <a:spcPts val="3472"/>
              </a:lnSpc>
            </a:pPr>
            <a:endParaRPr lang="en-US" sz="2800" b="1" dirty="0">
              <a:latin typeface="Archivo Medium" panose="020B0603020202020B04" pitchFamily="34" charset="0"/>
            </a:endParaRPr>
          </a:p>
          <a:p>
            <a:pPr marL="312420" lvl="1">
              <a:lnSpc>
                <a:spcPts val="3472"/>
              </a:lnSpc>
            </a:pPr>
            <a:r>
              <a:rPr lang="en-US" sz="2800" dirty="0">
                <a:latin typeface="Archivo Medium" panose="020B0603020202020B04" pitchFamily="34" charset="0"/>
              </a:rPr>
              <a:t>6.	“Smart Vehicle Tracking Application” prepared under my supervision by </a:t>
            </a:r>
            <a:r>
              <a:rPr lang="en-US" sz="2800" dirty="0" err="1">
                <a:latin typeface="Archivo Medium" panose="020B0603020202020B04" pitchFamily="34" charset="0"/>
              </a:rPr>
              <a:t>Ritaman</a:t>
            </a:r>
            <a:r>
              <a:rPr lang="en-US" sz="2800" dirty="0">
                <a:latin typeface="Archivo Medium" panose="020B0603020202020B04" pitchFamily="34" charset="0"/>
              </a:rPr>
              <a:t> </a:t>
            </a:r>
            <a:r>
              <a:rPr lang="en-US" sz="2800" dirty="0" err="1">
                <a:latin typeface="Archivo Medium" panose="020B0603020202020B04" pitchFamily="34" charset="0"/>
              </a:rPr>
              <a:t>Baral</a:t>
            </a:r>
            <a:r>
              <a:rPr lang="en-US" sz="2800" dirty="0">
                <a:latin typeface="Archivo Medium" panose="020B0603020202020B04" pitchFamily="34" charset="0"/>
              </a:rPr>
              <a:t> (IT2014/008), </a:t>
            </a:r>
            <a:r>
              <a:rPr lang="en-US" sz="2800" dirty="0" err="1">
                <a:latin typeface="Archivo Medium" panose="020B0603020202020B04" pitchFamily="34" charset="0"/>
              </a:rPr>
              <a:t>Rajdip</a:t>
            </a:r>
            <a:r>
              <a:rPr lang="en-US" sz="2800" dirty="0">
                <a:latin typeface="Archivo Medium" panose="020B0603020202020B04" pitchFamily="34" charset="0"/>
              </a:rPr>
              <a:t> Das (IT2014/016), </a:t>
            </a:r>
            <a:r>
              <a:rPr lang="en-US" sz="2800" dirty="0" err="1">
                <a:latin typeface="Archivo Medium" panose="020B0603020202020B04" pitchFamily="34" charset="0"/>
              </a:rPr>
              <a:t>Somyadeep</a:t>
            </a:r>
            <a:r>
              <a:rPr lang="en-US" sz="2800" dirty="0">
                <a:latin typeface="Archivo Medium" panose="020B0603020202020B04" pitchFamily="34" charset="0"/>
              </a:rPr>
              <a:t> Chowdhury (IT2014/051)</a:t>
            </a:r>
            <a:endParaRPr lang="en-US" sz="2800" b="1" dirty="0">
              <a:latin typeface="Archivo Medium" panose="020B0603020202020B04" pitchFamily="34" charset="0"/>
            </a:endParaRPr>
          </a:p>
          <a:p>
            <a:pPr marL="624839" lvl="1" indent="-312419">
              <a:lnSpc>
                <a:spcPts val="3472"/>
              </a:lnSpc>
              <a:buFont typeface="Arial"/>
              <a:buChar char="•"/>
            </a:pPr>
            <a:endParaRPr lang="en-US" sz="2800" b="1" dirty="0">
              <a:solidFill>
                <a:srgbClr val="000000"/>
              </a:solidFill>
              <a:latin typeface="Montserrat Bold" panose="020B0604020202020204" charset="0"/>
              <a:ea typeface="Poppins Ultra-Bold"/>
            </a:endParaRPr>
          </a:p>
          <a:p>
            <a:pPr marL="624839" lvl="1" indent="-312419">
              <a:lnSpc>
                <a:spcPts val="3472"/>
              </a:lnSpc>
              <a:buFont typeface="Arial"/>
              <a:buChar char="•"/>
            </a:pPr>
            <a:endParaRPr lang="en-US" sz="2800" b="1" dirty="0">
              <a:solidFill>
                <a:srgbClr val="000000"/>
              </a:solidFill>
              <a:latin typeface="Montserrat Bold" panose="020B0604020202020204" charset="0"/>
              <a:ea typeface="Poppins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213000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2769935" cy="2769935"/>
          </a:xfrm>
          <a:custGeom>
            <a:avLst/>
            <a:gdLst/>
            <a:ahLst/>
            <a:cxnLst/>
            <a:rect l="l" t="t" r="r" b="b"/>
            <a:pathLst>
              <a:path w="2769935" h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576807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071856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567938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917561" y="328036"/>
            <a:ext cx="3061970" cy="373004"/>
          </a:xfrm>
          <a:custGeom>
            <a:avLst/>
            <a:gdLst/>
            <a:ahLst/>
            <a:cxnLst/>
            <a:rect l="l" t="t" r="r" b="b"/>
            <a:pathLst>
              <a:path w="3061970" h="373004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17466" y="5777743"/>
            <a:ext cx="7186829" cy="5393920"/>
          </a:xfrm>
          <a:custGeom>
            <a:avLst/>
            <a:gdLst/>
            <a:ahLst/>
            <a:cxnLst/>
            <a:rect l="l" t="t" r="r" b="b"/>
            <a:pathLst>
              <a:path w="7186829" h="5393920">
                <a:moveTo>
                  <a:pt x="0" y="0"/>
                </a:moveTo>
                <a:lnTo>
                  <a:pt x="7186829" y="0"/>
                </a:lnTo>
                <a:lnTo>
                  <a:pt x="7186829" y="5393920"/>
                </a:lnTo>
                <a:lnTo>
                  <a:pt x="0" y="53939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443661" y="1503110"/>
            <a:ext cx="593443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1C1C1C"/>
                </a:solidFill>
                <a:latin typeface="Poppins Ultra-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95399" y="2831229"/>
            <a:ext cx="12297202" cy="2439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7"/>
              </a:lnSpc>
            </a:pPr>
            <a:r>
              <a:rPr lang="en-US" sz="2800" dirty="0">
                <a:solidFill>
                  <a:srgbClr val="1C1C1C"/>
                </a:solidFill>
                <a:latin typeface="Archivo Medium" panose="020B0603020202020B04" pitchFamily="34" charset="0"/>
                <a:cs typeface="Times New Roman" panose="02020603050405020304" pitchFamily="18" charset="0"/>
              </a:rPr>
              <a:t>With Transit Tracker, bus operators can share real-time locations during their working hours, allowing users to easily find where the buses are at any given moment. It's a straightforward solution for commuters to plan their journeys and for bus operators to enhance transparency in their services.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969765" y="3340099"/>
            <a:ext cx="2386481" cy="180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sz="9999">
                <a:solidFill>
                  <a:srgbClr val="FCFCFC"/>
                </a:solidFill>
                <a:latin typeface="Poppins Ultra-Bold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5518065" y="0"/>
            <a:ext cx="2769935" cy="2769935"/>
          </a:xfrm>
          <a:custGeom>
            <a:avLst/>
            <a:gdLst/>
            <a:ahLst/>
            <a:cxnLst/>
            <a:rect l="l" t="t" r="r" b="b"/>
            <a:pathLst>
              <a:path w="2769935" h="2769935">
                <a:moveTo>
                  <a:pt x="0" y="2769935"/>
                </a:moveTo>
                <a:lnTo>
                  <a:pt x="2769935" y="2769935"/>
                </a:lnTo>
                <a:lnTo>
                  <a:pt x="2769935" y="0"/>
                </a:lnTo>
                <a:lnTo>
                  <a:pt x="0" y="0"/>
                </a:lnTo>
                <a:lnTo>
                  <a:pt x="0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576807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071856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567938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08468" y="328036"/>
            <a:ext cx="3061970" cy="373004"/>
          </a:xfrm>
          <a:custGeom>
            <a:avLst/>
            <a:gdLst/>
            <a:ahLst/>
            <a:cxnLst/>
            <a:rect l="l" t="t" r="r" b="b"/>
            <a:pathLst>
              <a:path w="3061970" h="373004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754344" y="111958"/>
            <a:ext cx="10002932" cy="1814434"/>
            <a:chOff x="0" y="0"/>
            <a:chExt cx="2240474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0474" cy="406400"/>
            </a:xfrm>
            <a:custGeom>
              <a:avLst/>
              <a:gdLst/>
              <a:ahLst/>
              <a:cxnLst/>
              <a:rect l="l" t="t" r="r" b="b"/>
              <a:pathLst>
                <a:path w="2240474" h="406400">
                  <a:moveTo>
                    <a:pt x="2037274" y="0"/>
                  </a:moveTo>
                  <a:cubicBezTo>
                    <a:pt x="2149498" y="0"/>
                    <a:pt x="2240474" y="90976"/>
                    <a:pt x="2240474" y="203200"/>
                  </a:cubicBezTo>
                  <a:cubicBezTo>
                    <a:pt x="2240474" y="315424"/>
                    <a:pt x="2149498" y="406400"/>
                    <a:pt x="203727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2240474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04199" y="403893"/>
            <a:ext cx="767960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CFCFC"/>
                </a:solidFill>
                <a:latin typeface="Poppins Ultra-Bold"/>
              </a:rPr>
              <a:t>Literature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FC1B4-B298-962C-706C-159B432C4498}"/>
              </a:ext>
            </a:extLst>
          </p:cNvPr>
          <p:cNvSpPr txBox="1"/>
          <p:nvPr/>
        </p:nvSpPr>
        <p:spPr>
          <a:xfrm>
            <a:off x="1660131" y="2476500"/>
            <a:ext cx="14967738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18"/>
              </a:lnSpc>
              <a:spcBef>
                <a:spcPct val="0"/>
              </a:spcBef>
            </a:pPr>
            <a:r>
              <a:rPr lang="en-US" sz="3200" u="sng" dirty="0">
                <a:latin typeface="Archivo Medium" panose="020B0603020202020B04" pitchFamily="34" charset="0"/>
                <a:cs typeface="Times New Roman" panose="02020603050405020304" pitchFamily="18" charset="0"/>
              </a:rPr>
              <a:t>Bus Tracking System based on Location-Aware Services </a:t>
            </a:r>
            <a:r>
              <a:rPr lang="en-US" sz="3200" dirty="0">
                <a:latin typeface="Archivo Medium" panose="020B0603020202020B04" pitchFamily="34" charset="0"/>
                <a:cs typeface="Times New Roman" panose="02020603050405020304" pitchFamily="18" charset="0"/>
              </a:rPr>
              <a:t>[2]</a:t>
            </a:r>
            <a:endParaRPr lang="en-US" sz="3200" u="sng" dirty="0">
              <a:latin typeface="Archivo Medium" panose="020B0603020202020B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518"/>
              </a:lnSpc>
              <a:spcBef>
                <a:spcPct val="0"/>
              </a:spcBef>
            </a:pPr>
            <a:endParaRPr lang="en-US" sz="3200" u="sng" dirty="0">
              <a:latin typeface="Archivo Medium" panose="020B0603020202020B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5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chivo Medium" panose="020B0603020202020B04" pitchFamily="34" charset="0"/>
                <a:cs typeface="Times New Roman" panose="02020603050405020304" pitchFamily="18" charset="0"/>
              </a:rPr>
              <a:t> The location of the bus and routes taken by the buses could be easily tracked on a smartphone. Global Positioning System and Google Maps are used for navigation. </a:t>
            </a:r>
          </a:p>
          <a:p>
            <a:pPr marL="457200" indent="-457200">
              <a:lnSpc>
                <a:spcPts val="35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chivo Medium" panose="020B0603020202020B04" pitchFamily="34" charset="0"/>
                <a:cs typeface="Times New Roman" panose="02020603050405020304" pitchFamily="18" charset="0"/>
              </a:rPr>
              <a:t>The user could request for the location of the bus, and the details stored in the database via a GPS device fitted on the bus can be retrieved whenever needed. </a:t>
            </a:r>
            <a:endParaRPr lang="en-US" sz="2000" dirty="0">
              <a:solidFill>
                <a:srgbClr val="000000"/>
              </a:solidFill>
              <a:latin typeface="Archivo Medium" panose="020B0603020202020B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7964D-733D-E8A1-0AD0-B16399D21572}"/>
              </a:ext>
            </a:extLst>
          </p:cNvPr>
          <p:cNvSpPr txBox="1"/>
          <p:nvPr/>
        </p:nvSpPr>
        <p:spPr>
          <a:xfrm>
            <a:off x="1660131" y="6142221"/>
            <a:ext cx="12698665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rchivo Medium" panose="020B0603020202020B04" pitchFamily="34" charset="0"/>
              </a:rPr>
              <a:t>Smart Vehicle Tracking Application </a:t>
            </a:r>
            <a:r>
              <a:rPr lang="en-US" sz="3200" dirty="0">
                <a:latin typeface="Archivo Medium" panose="020B0603020202020B04" pitchFamily="34" charset="0"/>
              </a:rPr>
              <a:t>[6]</a:t>
            </a:r>
            <a:endParaRPr lang="en-US" sz="3200" b="1" dirty="0">
              <a:solidFill>
                <a:srgbClr val="000000"/>
              </a:solidFill>
              <a:latin typeface="Archivo Medium" panose="020B0603020202020B04" pitchFamily="34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Archivo Medium" panose="020B0603020202020B04" pitchFamily="34" charset="0"/>
            </a:endParaRPr>
          </a:p>
          <a:p>
            <a:pPr marL="457200" indent="-457200">
              <a:lnSpc>
                <a:spcPts val="35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chivo Medium" panose="020B0603020202020B04" pitchFamily="34" charset="0"/>
              </a:rPr>
              <a:t>The real time vehicle monitoring system GPS module is installed on the vehicles for the transmission of real time location of individual vehicle.</a:t>
            </a:r>
            <a:endParaRPr lang="en-IN" sz="2800" u="sng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3FEB9E-5AF0-5709-971E-D1ACD7D4A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A0B2C3D-07DE-A5AD-C1C5-267D21126127}"/>
              </a:ext>
            </a:extLst>
          </p:cNvPr>
          <p:cNvSpPr/>
          <p:nvPr/>
        </p:nvSpPr>
        <p:spPr>
          <a:xfrm flipV="1">
            <a:off x="15518065" y="0"/>
            <a:ext cx="2769935" cy="2769935"/>
          </a:xfrm>
          <a:custGeom>
            <a:avLst/>
            <a:gdLst/>
            <a:ahLst/>
            <a:cxnLst/>
            <a:rect l="l" t="t" r="r" b="b"/>
            <a:pathLst>
              <a:path w="2769935" h="2769935">
                <a:moveTo>
                  <a:pt x="0" y="2769935"/>
                </a:moveTo>
                <a:lnTo>
                  <a:pt x="2769935" y="2769935"/>
                </a:lnTo>
                <a:lnTo>
                  <a:pt x="2769935" y="0"/>
                </a:lnTo>
                <a:lnTo>
                  <a:pt x="0" y="0"/>
                </a:lnTo>
                <a:lnTo>
                  <a:pt x="0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97487A6-7A60-A0A8-2DCF-0623F9046AB5}"/>
              </a:ext>
            </a:extLst>
          </p:cNvPr>
          <p:cNvSpPr/>
          <p:nvPr/>
        </p:nvSpPr>
        <p:spPr>
          <a:xfrm>
            <a:off x="17576807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8ECC138-2E96-9336-E985-4367B046020C}"/>
              </a:ext>
            </a:extLst>
          </p:cNvPr>
          <p:cNvSpPr/>
          <p:nvPr/>
        </p:nvSpPr>
        <p:spPr>
          <a:xfrm>
            <a:off x="17071856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68A1C0A-E830-AF86-84FC-F19C5525A4C0}"/>
              </a:ext>
            </a:extLst>
          </p:cNvPr>
          <p:cNvSpPr/>
          <p:nvPr/>
        </p:nvSpPr>
        <p:spPr>
          <a:xfrm>
            <a:off x="16567938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D3248FF-4704-9914-97D7-F08B7C9FD0B5}"/>
              </a:ext>
            </a:extLst>
          </p:cNvPr>
          <p:cNvSpPr/>
          <p:nvPr/>
        </p:nvSpPr>
        <p:spPr>
          <a:xfrm>
            <a:off x="308468" y="328036"/>
            <a:ext cx="3061970" cy="373004"/>
          </a:xfrm>
          <a:custGeom>
            <a:avLst/>
            <a:gdLst/>
            <a:ahLst/>
            <a:cxnLst/>
            <a:rect l="l" t="t" r="r" b="b"/>
            <a:pathLst>
              <a:path w="3061970" h="373004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5E23AA5A-816F-F200-26BC-28F247E91D61}"/>
              </a:ext>
            </a:extLst>
          </p:cNvPr>
          <p:cNvGrpSpPr/>
          <p:nvPr/>
        </p:nvGrpSpPr>
        <p:grpSpPr>
          <a:xfrm>
            <a:off x="3754344" y="111958"/>
            <a:ext cx="10002932" cy="1814434"/>
            <a:chOff x="0" y="0"/>
            <a:chExt cx="2240474" cy="4064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523AC8B-DA59-9C76-ACEE-52F07F9BA0F3}"/>
                </a:ext>
              </a:extLst>
            </p:cNvPr>
            <p:cNvSpPr/>
            <p:nvPr/>
          </p:nvSpPr>
          <p:spPr>
            <a:xfrm>
              <a:off x="0" y="0"/>
              <a:ext cx="2240474" cy="406400"/>
            </a:xfrm>
            <a:custGeom>
              <a:avLst/>
              <a:gdLst/>
              <a:ahLst/>
              <a:cxnLst/>
              <a:rect l="l" t="t" r="r" b="b"/>
              <a:pathLst>
                <a:path w="2240474" h="406400">
                  <a:moveTo>
                    <a:pt x="2037274" y="0"/>
                  </a:moveTo>
                  <a:cubicBezTo>
                    <a:pt x="2149498" y="0"/>
                    <a:pt x="2240474" y="90976"/>
                    <a:pt x="2240474" y="203200"/>
                  </a:cubicBezTo>
                  <a:cubicBezTo>
                    <a:pt x="2240474" y="315424"/>
                    <a:pt x="2149498" y="406400"/>
                    <a:pt x="203727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131FF054-03B9-2D4E-9805-12C95A306005}"/>
                </a:ext>
              </a:extLst>
            </p:cNvPr>
            <p:cNvSpPr txBox="1"/>
            <p:nvPr/>
          </p:nvSpPr>
          <p:spPr>
            <a:xfrm>
              <a:off x="0" y="-28575"/>
              <a:ext cx="2240474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0B711800-C7A7-04A7-CDC1-2039135539B6}"/>
              </a:ext>
            </a:extLst>
          </p:cNvPr>
          <p:cNvSpPr txBox="1"/>
          <p:nvPr/>
        </p:nvSpPr>
        <p:spPr>
          <a:xfrm>
            <a:off x="5304199" y="403893"/>
            <a:ext cx="767960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CFCFC"/>
                </a:solidFill>
                <a:latin typeface="Poppins Ultra-Bold"/>
              </a:rPr>
              <a:t>Literature Review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292E74C-FD84-3477-2190-F9AD6F209BE7}"/>
              </a:ext>
            </a:extLst>
          </p:cNvPr>
          <p:cNvSpPr txBox="1"/>
          <p:nvPr/>
        </p:nvSpPr>
        <p:spPr>
          <a:xfrm>
            <a:off x="1808973" y="2672269"/>
            <a:ext cx="14632208" cy="266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18"/>
              </a:lnSpc>
              <a:spcBef>
                <a:spcPct val="0"/>
              </a:spcBef>
            </a:pPr>
            <a:r>
              <a:rPr lang="en-US" sz="3200" u="sng" dirty="0">
                <a:latin typeface="Archivo Medium" panose="020B0603020202020B04" pitchFamily="34" charset="0"/>
              </a:rPr>
              <a:t>A GPS Based Mobile Dynamic Service Locator system </a:t>
            </a:r>
            <a:r>
              <a:rPr lang="en-US" sz="3200" dirty="0">
                <a:latin typeface="Archivo Medium" panose="020B0603020202020B04" pitchFamily="34" charset="0"/>
                <a:cs typeface="Times New Roman" panose="02020603050405020304" pitchFamily="18" charset="0"/>
              </a:rPr>
              <a:t> [5]</a:t>
            </a:r>
            <a:endParaRPr lang="en-US" sz="3200" u="sng" dirty="0">
              <a:latin typeface="Archivo Medium" panose="020B0603020202020B04" pitchFamily="34" charset="0"/>
            </a:endParaRPr>
          </a:p>
          <a:p>
            <a:pPr>
              <a:lnSpc>
                <a:spcPts val="3518"/>
              </a:lnSpc>
              <a:spcBef>
                <a:spcPct val="0"/>
              </a:spcBef>
            </a:pPr>
            <a:endParaRPr lang="en-US" sz="3200" u="sng" dirty="0">
              <a:latin typeface="Archivo Medium" panose="020B0603020202020B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5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chivo Medium" panose="020B0603020202020B04" pitchFamily="34" charset="0"/>
                <a:cs typeface="Times New Roman" panose="02020603050405020304" pitchFamily="18" charset="0"/>
              </a:rPr>
              <a:t>To help individuals in finding addresses and locate their services of interest using their mobile device.</a:t>
            </a:r>
          </a:p>
          <a:p>
            <a:pPr marL="457200" indent="-457200">
              <a:lnSpc>
                <a:spcPts val="35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chivo Medium" panose="020B0603020202020B04" pitchFamily="34" charset="0"/>
                <a:cs typeface="Times New Roman" panose="02020603050405020304" pitchFamily="18" charset="0"/>
              </a:rPr>
              <a:t>It is GPS-based rather than the mobile-based service provider to allow for a more accurate location calculation.</a:t>
            </a:r>
            <a:endParaRPr lang="en-US" sz="2800" dirty="0">
              <a:solidFill>
                <a:srgbClr val="000000"/>
              </a:solidFill>
              <a:latin typeface="Archivo Medium" panose="020B0603020202020B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552D2-FB1A-CA10-142E-BEDEC80E5C74}"/>
              </a:ext>
            </a:extLst>
          </p:cNvPr>
          <p:cNvSpPr txBox="1"/>
          <p:nvPr/>
        </p:nvSpPr>
        <p:spPr>
          <a:xfrm>
            <a:off x="1676400" y="5753100"/>
            <a:ext cx="14632208" cy="27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18"/>
              </a:lnSpc>
              <a:spcBef>
                <a:spcPct val="0"/>
              </a:spcBef>
            </a:pPr>
            <a:r>
              <a:rPr lang="en-US" sz="3200" u="sng" dirty="0">
                <a:latin typeface="Archivo Medium" panose="020B0603020202020B04" pitchFamily="34" charset="0"/>
              </a:rPr>
              <a:t>Hassan I. </a:t>
            </a:r>
            <a:r>
              <a:rPr lang="en-US" sz="3200" u="sng" dirty="0" err="1">
                <a:latin typeface="Archivo Medium" panose="020B0603020202020B04" pitchFamily="34" charset="0"/>
              </a:rPr>
              <a:t>Mathkour’s</a:t>
            </a:r>
            <a:r>
              <a:rPr lang="en-US" sz="3200" u="sng" dirty="0">
                <a:latin typeface="Archivo Medium" panose="020B0603020202020B04" pitchFamily="34" charset="0"/>
              </a:rPr>
              <a:t> GPS Based locator </a:t>
            </a:r>
            <a:r>
              <a:rPr lang="en-US" sz="3200" u="sng" dirty="0" err="1">
                <a:latin typeface="Archivo Medium" panose="020B0603020202020B04" pitchFamily="34" charset="0"/>
              </a:rPr>
              <a:t>ctd</a:t>
            </a:r>
            <a:r>
              <a:rPr lang="en-US" sz="3200" u="sng" dirty="0">
                <a:latin typeface="Archivo Medium" panose="020B0603020202020B04" pitchFamily="34" charset="0"/>
              </a:rPr>
              <a:t>. </a:t>
            </a:r>
            <a:r>
              <a:rPr lang="en-US" sz="3200" dirty="0">
                <a:latin typeface="Archivo Medium" panose="020B0603020202020B04" pitchFamily="34" charset="0"/>
              </a:rPr>
              <a:t>[5]</a:t>
            </a:r>
            <a:endParaRPr lang="en-US" sz="3200" u="sng" dirty="0">
              <a:latin typeface="Archivo Medium" panose="020B0603020202020B04" pitchFamily="34" charset="0"/>
            </a:endParaRPr>
          </a:p>
          <a:p>
            <a:pPr>
              <a:lnSpc>
                <a:spcPts val="3518"/>
              </a:lnSpc>
              <a:spcBef>
                <a:spcPct val="0"/>
              </a:spcBef>
            </a:pPr>
            <a:endParaRPr lang="en-US" sz="3200" u="sng" dirty="0">
              <a:latin typeface="Archivo Medium" panose="020B0603020202020B04" pitchFamily="34" charset="0"/>
            </a:endParaRPr>
          </a:p>
          <a:p>
            <a:pPr marL="457200" indent="-457200">
              <a:lnSpc>
                <a:spcPts val="35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chivo Medium" panose="020B0603020202020B04" pitchFamily="34" charset="0"/>
              </a:rPr>
              <a:t>Android mobile phone will link to the web server and write the information. Thus, user can retrieve the information for further action. </a:t>
            </a:r>
          </a:p>
          <a:p>
            <a:pPr marL="457200" indent="-457200">
              <a:lnSpc>
                <a:spcPts val="35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chivo Medium" panose="020B0603020202020B04" pitchFamily="34" charset="0"/>
              </a:rPr>
              <a:t>The satellite will transmit the information to the GPS so that GPS can receive the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54040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848CF-8EFB-4A42-C286-8F3B2B42B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EF20F9A-0F38-C7DD-B499-283FC47FFAB8}"/>
              </a:ext>
            </a:extLst>
          </p:cNvPr>
          <p:cNvSpPr/>
          <p:nvPr/>
        </p:nvSpPr>
        <p:spPr>
          <a:xfrm flipV="1">
            <a:off x="15518065" y="0"/>
            <a:ext cx="2769935" cy="2769935"/>
          </a:xfrm>
          <a:custGeom>
            <a:avLst/>
            <a:gdLst/>
            <a:ahLst/>
            <a:cxnLst/>
            <a:rect l="l" t="t" r="r" b="b"/>
            <a:pathLst>
              <a:path w="2769935" h="2769935">
                <a:moveTo>
                  <a:pt x="0" y="2769935"/>
                </a:moveTo>
                <a:lnTo>
                  <a:pt x="2769935" y="2769935"/>
                </a:lnTo>
                <a:lnTo>
                  <a:pt x="2769935" y="0"/>
                </a:lnTo>
                <a:lnTo>
                  <a:pt x="0" y="0"/>
                </a:lnTo>
                <a:lnTo>
                  <a:pt x="0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653DEE3-EECC-B675-D1BA-7578D67F648F}"/>
              </a:ext>
            </a:extLst>
          </p:cNvPr>
          <p:cNvSpPr/>
          <p:nvPr/>
        </p:nvSpPr>
        <p:spPr>
          <a:xfrm>
            <a:off x="17576807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35542B0-73AD-E84A-9D52-AEFA8454D9C9}"/>
              </a:ext>
            </a:extLst>
          </p:cNvPr>
          <p:cNvSpPr/>
          <p:nvPr/>
        </p:nvSpPr>
        <p:spPr>
          <a:xfrm>
            <a:off x="17071856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7491B7A-0377-C4BA-CD67-9D834BF619EA}"/>
              </a:ext>
            </a:extLst>
          </p:cNvPr>
          <p:cNvSpPr/>
          <p:nvPr/>
        </p:nvSpPr>
        <p:spPr>
          <a:xfrm>
            <a:off x="16567938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47D2BE4-DE31-9761-AAB2-54782AE76F22}"/>
              </a:ext>
            </a:extLst>
          </p:cNvPr>
          <p:cNvSpPr/>
          <p:nvPr/>
        </p:nvSpPr>
        <p:spPr>
          <a:xfrm>
            <a:off x="308468" y="328036"/>
            <a:ext cx="3061970" cy="373004"/>
          </a:xfrm>
          <a:custGeom>
            <a:avLst/>
            <a:gdLst/>
            <a:ahLst/>
            <a:cxnLst/>
            <a:rect l="l" t="t" r="r" b="b"/>
            <a:pathLst>
              <a:path w="3061970" h="373004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8FD309F2-ED9F-28DB-EF61-225BFFD6222E}"/>
              </a:ext>
            </a:extLst>
          </p:cNvPr>
          <p:cNvGrpSpPr/>
          <p:nvPr/>
        </p:nvGrpSpPr>
        <p:grpSpPr>
          <a:xfrm>
            <a:off x="3754344" y="111958"/>
            <a:ext cx="10002932" cy="1814434"/>
            <a:chOff x="0" y="0"/>
            <a:chExt cx="2240474" cy="4064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9CC86C2-A112-DFEB-B1D6-D62E03102E34}"/>
                </a:ext>
              </a:extLst>
            </p:cNvPr>
            <p:cNvSpPr/>
            <p:nvPr/>
          </p:nvSpPr>
          <p:spPr>
            <a:xfrm>
              <a:off x="0" y="0"/>
              <a:ext cx="2240474" cy="406400"/>
            </a:xfrm>
            <a:custGeom>
              <a:avLst/>
              <a:gdLst/>
              <a:ahLst/>
              <a:cxnLst/>
              <a:rect l="l" t="t" r="r" b="b"/>
              <a:pathLst>
                <a:path w="2240474" h="406400">
                  <a:moveTo>
                    <a:pt x="2037274" y="0"/>
                  </a:moveTo>
                  <a:cubicBezTo>
                    <a:pt x="2149498" y="0"/>
                    <a:pt x="2240474" y="90976"/>
                    <a:pt x="2240474" y="203200"/>
                  </a:cubicBezTo>
                  <a:cubicBezTo>
                    <a:pt x="2240474" y="315424"/>
                    <a:pt x="2149498" y="406400"/>
                    <a:pt x="203727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8A91CCE4-9A88-0E9A-10B2-81C5429B56B3}"/>
                </a:ext>
              </a:extLst>
            </p:cNvPr>
            <p:cNvSpPr txBox="1"/>
            <p:nvPr/>
          </p:nvSpPr>
          <p:spPr>
            <a:xfrm>
              <a:off x="0" y="-28575"/>
              <a:ext cx="2240474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970CAF1D-4E4B-22CB-F9D6-3BE78A769AA7}"/>
              </a:ext>
            </a:extLst>
          </p:cNvPr>
          <p:cNvSpPr txBox="1"/>
          <p:nvPr/>
        </p:nvSpPr>
        <p:spPr>
          <a:xfrm>
            <a:off x="5304199" y="403893"/>
            <a:ext cx="767960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CFCFC"/>
                </a:solidFill>
                <a:latin typeface="Poppins Ultra-Bold"/>
              </a:rPr>
              <a:t>Literature Review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06CCB85-9A7C-4421-77D4-A7AFB91719CE}"/>
              </a:ext>
            </a:extLst>
          </p:cNvPr>
          <p:cNvSpPr txBox="1"/>
          <p:nvPr/>
        </p:nvSpPr>
        <p:spPr>
          <a:xfrm>
            <a:off x="1680878" y="2789823"/>
            <a:ext cx="14632208" cy="3112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18"/>
              </a:lnSpc>
              <a:spcBef>
                <a:spcPct val="0"/>
              </a:spcBef>
            </a:pPr>
            <a:r>
              <a:rPr lang="en-US" sz="3200" u="sng" dirty="0">
                <a:solidFill>
                  <a:srgbClr val="000000"/>
                </a:solidFill>
                <a:latin typeface="Archivo Medium" panose="020B0603020202020B04" pitchFamily="34" charset="0"/>
                <a:ea typeface="Poppins Ultra-Bold"/>
              </a:rPr>
              <a:t>Bus Tracking System using GPS on Smartphones </a:t>
            </a:r>
            <a:r>
              <a:rPr lang="en-US" sz="3200" dirty="0">
                <a:latin typeface="Archivo Medium" panose="020B0603020202020B04" pitchFamily="34" charset="0"/>
              </a:rPr>
              <a:t>[4]</a:t>
            </a:r>
          </a:p>
          <a:p>
            <a:pPr>
              <a:lnSpc>
                <a:spcPts val="3518"/>
              </a:lnSpc>
              <a:spcBef>
                <a:spcPct val="0"/>
              </a:spcBef>
            </a:pPr>
            <a:endParaRPr lang="en-US" sz="3200" u="sng" dirty="0">
              <a:latin typeface="Archivo Medium" panose="020B0603020202020B04" pitchFamily="34" charset="0"/>
            </a:endParaRPr>
          </a:p>
          <a:p>
            <a:pPr marL="457200" indent="-457200">
              <a:lnSpc>
                <a:spcPts val="35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chivo Medium" panose="020B0603020202020B04" pitchFamily="34" charset="0"/>
              </a:rPr>
              <a:t>This system uses android mobile phone as mobile terminal because it is more convenient and flexible. Android mobile phone will link to the web server and write the information. </a:t>
            </a:r>
          </a:p>
          <a:p>
            <a:pPr marL="457200" indent="-457200">
              <a:lnSpc>
                <a:spcPts val="35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chivo Medium" panose="020B0603020202020B04" pitchFamily="34" charset="0"/>
              </a:rPr>
              <a:t>GPS is used to provide a very accurate location, time, and date. The satellite will transmit the information to the GPS so that GPS can receive the information</a:t>
            </a:r>
            <a:endParaRPr lang="en-US" sz="2800" b="1" dirty="0">
              <a:solidFill>
                <a:srgbClr val="000000"/>
              </a:solidFill>
              <a:latin typeface="Archivo Medium" panose="020B0603020202020B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C28B6-7046-251D-1640-81D90105D400}"/>
              </a:ext>
            </a:extLst>
          </p:cNvPr>
          <p:cNvSpPr txBox="1"/>
          <p:nvPr/>
        </p:nvSpPr>
        <p:spPr>
          <a:xfrm>
            <a:off x="1633349" y="6165417"/>
            <a:ext cx="1424492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000000"/>
                </a:solidFill>
                <a:latin typeface="Archivo Medium" panose="020B0603020202020B04" pitchFamily="34" charset="0"/>
              </a:rPr>
              <a:t>Real Time College Bus Monitoring and Notification System </a:t>
            </a:r>
            <a:r>
              <a:rPr lang="en-US" sz="3200" dirty="0">
                <a:latin typeface="Archivo Medium" panose="020B0603020202020B04" pitchFamily="34" charset="0"/>
                <a:cs typeface="Times New Roman" panose="02020603050405020304" pitchFamily="18" charset="0"/>
              </a:rPr>
              <a:t> [1]</a:t>
            </a:r>
            <a:endParaRPr lang="en-US" sz="3200" u="sng" dirty="0">
              <a:solidFill>
                <a:srgbClr val="000000"/>
              </a:solidFill>
              <a:latin typeface="Archivo Medium" panose="020B0603020202020B04" pitchFamily="34" charset="0"/>
            </a:endParaRPr>
          </a:p>
          <a:p>
            <a:endParaRPr lang="en-US" sz="2800" u="sng" dirty="0">
              <a:latin typeface="Archivo Medium" panose="020B0603020202020B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chivo Medium" panose="020B0603020202020B04" pitchFamily="34" charset="0"/>
                <a:cs typeface="Times New Roman" panose="02020603050405020304" pitchFamily="18" charset="0"/>
              </a:rPr>
              <a:t>GPS and GSM system was used in the tracking system which sends SMS alerts about the vehicle location and also provides real time tracking through web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chivo Medium" panose="020B0603020202020B04" pitchFamily="34" charset="0"/>
                <a:cs typeface="Times New Roman" panose="02020603050405020304" pitchFamily="18" charset="0"/>
              </a:rPr>
              <a:t> To maintain the tracking data external database server was used which again increased the cost of the tracking system.</a:t>
            </a:r>
            <a:endParaRPr lang="en-IN" sz="2800" dirty="0">
              <a:latin typeface="Archivo Medium" panose="020B0603020202020B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3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333981" y="-613099"/>
            <a:ext cx="2769935" cy="2769935"/>
          </a:xfrm>
          <a:custGeom>
            <a:avLst/>
            <a:gdLst/>
            <a:ahLst/>
            <a:cxnLst/>
            <a:rect l="l" t="t" r="r" b="b"/>
            <a:pathLst>
              <a:path w="2769935" h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50986" y="2156836"/>
            <a:ext cx="7859586" cy="7634214"/>
            <a:chOff x="0" y="0"/>
            <a:chExt cx="2070014" cy="20106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70015" cy="2010657"/>
            </a:xfrm>
            <a:custGeom>
              <a:avLst/>
              <a:gdLst/>
              <a:ahLst/>
              <a:cxnLst/>
              <a:rect l="l" t="t" r="r" b="b"/>
              <a:pathLst>
                <a:path w="2070015" h="2010657">
                  <a:moveTo>
                    <a:pt x="34476" y="0"/>
                  </a:moveTo>
                  <a:lnTo>
                    <a:pt x="2035539" y="0"/>
                  </a:lnTo>
                  <a:cubicBezTo>
                    <a:pt x="2054579" y="0"/>
                    <a:pt x="2070015" y="15435"/>
                    <a:pt x="2070015" y="34476"/>
                  </a:cubicBezTo>
                  <a:lnTo>
                    <a:pt x="2070015" y="1976181"/>
                  </a:lnTo>
                  <a:cubicBezTo>
                    <a:pt x="2070015" y="1995222"/>
                    <a:pt x="2054579" y="2010657"/>
                    <a:pt x="2035539" y="2010657"/>
                  </a:cubicBezTo>
                  <a:lnTo>
                    <a:pt x="34476" y="2010657"/>
                  </a:lnTo>
                  <a:cubicBezTo>
                    <a:pt x="15435" y="2010657"/>
                    <a:pt x="0" y="1995222"/>
                    <a:pt x="0" y="1976181"/>
                  </a:cubicBezTo>
                  <a:lnTo>
                    <a:pt x="0" y="34476"/>
                  </a:lnTo>
                  <a:cubicBezTo>
                    <a:pt x="0" y="15435"/>
                    <a:pt x="15435" y="0"/>
                    <a:pt x="34476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70014" cy="2048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86027" y="4050339"/>
            <a:ext cx="6589504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5548" lvl="1" indent="-227774">
              <a:lnSpc>
                <a:spcPts val="2953"/>
              </a:lnSpc>
              <a:buFont typeface="Arial"/>
              <a:buChar char="•"/>
            </a:pPr>
            <a:r>
              <a:rPr lang="en-US" sz="2400" dirty="0">
                <a:solidFill>
                  <a:srgbClr val="1C1C1C"/>
                </a:solidFill>
                <a:latin typeface="Montserrat Bold" panose="020B0604020202020204" charset="0"/>
              </a:rPr>
              <a:t>Commuters often face uncertainty about when a bus will arrive, leading to inconvenient waits and missed connections.</a:t>
            </a:r>
          </a:p>
          <a:p>
            <a:pPr>
              <a:lnSpc>
                <a:spcPts val="2953"/>
              </a:lnSpc>
            </a:pPr>
            <a:endParaRPr lang="en-US" sz="2400" dirty="0">
              <a:solidFill>
                <a:srgbClr val="1C1C1C"/>
              </a:solidFill>
              <a:latin typeface="Montserrat Bold" panose="020B0604020202020204" charset="0"/>
            </a:endParaRPr>
          </a:p>
          <a:p>
            <a:pPr>
              <a:lnSpc>
                <a:spcPts val="2953"/>
              </a:lnSpc>
            </a:pPr>
            <a:endParaRPr lang="en-US" sz="2400" dirty="0">
              <a:solidFill>
                <a:srgbClr val="1C1C1C"/>
              </a:solidFill>
              <a:latin typeface="Montserrat Bold" panose="020B0604020202020204" charset="0"/>
            </a:endParaRPr>
          </a:p>
          <a:p>
            <a:pPr marL="462367" lvl="1" indent="-231184">
              <a:lnSpc>
                <a:spcPts val="2998"/>
              </a:lnSpc>
              <a:buFont typeface="Arial"/>
              <a:buChar char="•"/>
            </a:pPr>
            <a:r>
              <a:rPr lang="en-US" sz="2400" dirty="0">
                <a:solidFill>
                  <a:srgbClr val="1C1C1C"/>
                </a:solidFill>
                <a:latin typeface="Montserrat Bold" panose="020B0604020202020204" charset="0"/>
              </a:rPr>
              <a:t>Users struggle with planning the most efficient routes, especially when multiple buses are involved.</a:t>
            </a:r>
          </a:p>
          <a:p>
            <a:pPr algn="just">
              <a:lnSpc>
                <a:spcPts val="2998"/>
              </a:lnSpc>
            </a:pPr>
            <a:endParaRPr lang="en-US" sz="2800" b="1" dirty="0">
              <a:solidFill>
                <a:srgbClr val="1C1C1C"/>
              </a:solidFill>
              <a:latin typeface="Archivo Medium" panose="020B0603020202020B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39860" y="47625"/>
            <a:ext cx="4281840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1C1C1C"/>
                </a:solidFill>
                <a:latin typeface="Poppins Ultra-Bold"/>
              </a:rPr>
              <a:t>Problem Statement</a:t>
            </a:r>
          </a:p>
        </p:txBody>
      </p:sp>
      <p:sp>
        <p:nvSpPr>
          <p:cNvPr id="8" name="Freeform 8"/>
          <p:cNvSpPr/>
          <p:nvPr/>
        </p:nvSpPr>
        <p:spPr>
          <a:xfrm>
            <a:off x="17576807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7071856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67938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619348" y="47625"/>
            <a:ext cx="4281840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FC000"/>
                </a:solidFill>
                <a:latin typeface="Poppins Ultra-Bold"/>
              </a:rPr>
              <a:t>Our </a:t>
            </a:r>
          </a:p>
          <a:p>
            <a:pPr>
              <a:lnSpc>
                <a:spcPts val="7200"/>
              </a:lnSpc>
            </a:pPr>
            <a:r>
              <a:rPr lang="en-US" sz="6000">
                <a:solidFill>
                  <a:srgbClr val="FFC000"/>
                </a:solidFill>
                <a:latin typeface="Poppins Ultra-Bold"/>
              </a:rPr>
              <a:t>Solution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453195" y="2156836"/>
            <a:ext cx="7859586" cy="7634214"/>
            <a:chOff x="0" y="0"/>
            <a:chExt cx="2070014" cy="201065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0015" cy="2010657"/>
            </a:xfrm>
            <a:custGeom>
              <a:avLst/>
              <a:gdLst/>
              <a:ahLst/>
              <a:cxnLst/>
              <a:rect l="l" t="t" r="r" b="b"/>
              <a:pathLst>
                <a:path w="2070015" h="2010657">
                  <a:moveTo>
                    <a:pt x="34476" y="0"/>
                  </a:moveTo>
                  <a:lnTo>
                    <a:pt x="2035539" y="0"/>
                  </a:lnTo>
                  <a:cubicBezTo>
                    <a:pt x="2054579" y="0"/>
                    <a:pt x="2070015" y="15435"/>
                    <a:pt x="2070015" y="34476"/>
                  </a:cubicBezTo>
                  <a:lnTo>
                    <a:pt x="2070015" y="1976181"/>
                  </a:lnTo>
                  <a:cubicBezTo>
                    <a:pt x="2070015" y="1995222"/>
                    <a:pt x="2054579" y="2010657"/>
                    <a:pt x="2035539" y="2010657"/>
                  </a:cubicBezTo>
                  <a:lnTo>
                    <a:pt x="34476" y="2010657"/>
                  </a:lnTo>
                  <a:cubicBezTo>
                    <a:pt x="15435" y="2010657"/>
                    <a:pt x="0" y="1995222"/>
                    <a:pt x="0" y="1976181"/>
                  </a:cubicBezTo>
                  <a:lnTo>
                    <a:pt x="0" y="34476"/>
                  </a:lnTo>
                  <a:cubicBezTo>
                    <a:pt x="0" y="15435"/>
                    <a:pt x="15435" y="0"/>
                    <a:pt x="34476" y="0"/>
                  </a:cubicBezTo>
                  <a:close/>
                </a:path>
              </a:pathLst>
            </a:custGeom>
            <a:solidFill>
              <a:srgbClr val="1C1C1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70014" cy="2048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030737" y="3840943"/>
            <a:ext cx="6571236" cy="480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812" lvl="1" indent="-227406">
              <a:lnSpc>
                <a:spcPts val="2949"/>
              </a:lnSpc>
              <a:buFont typeface="Arial"/>
              <a:buChar char="•"/>
            </a:pPr>
            <a:r>
              <a:rPr lang="en-US" sz="2400" dirty="0">
                <a:solidFill>
                  <a:srgbClr val="FFC619"/>
                </a:solidFill>
                <a:latin typeface="Montserrat Bold"/>
              </a:rPr>
              <a:t>Our website provides real-time location tracking, allowing users to know exactly where buses are, minimizing wait times, and improving overall travel planning.</a:t>
            </a:r>
          </a:p>
          <a:p>
            <a:pPr>
              <a:lnSpc>
                <a:spcPts val="2949"/>
              </a:lnSpc>
            </a:pPr>
            <a:endParaRPr lang="en-US" sz="2400" dirty="0">
              <a:solidFill>
                <a:srgbClr val="FFC619"/>
              </a:solidFill>
              <a:latin typeface="Montserrat Bold"/>
            </a:endParaRPr>
          </a:p>
          <a:p>
            <a:pPr>
              <a:lnSpc>
                <a:spcPts val="2949"/>
              </a:lnSpc>
            </a:pPr>
            <a:endParaRPr lang="en-US" sz="2400" dirty="0">
              <a:solidFill>
                <a:srgbClr val="FFC619"/>
              </a:solidFill>
              <a:latin typeface="Montserrat Bold"/>
            </a:endParaRPr>
          </a:p>
          <a:p>
            <a:pPr marL="454812" lvl="1" indent="-227406">
              <a:lnSpc>
                <a:spcPts val="2949"/>
              </a:lnSpc>
              <a:buFont typeface="Arial"/>
              <a:buChar char="•"/>
            </a:pPr>
            <a:r>
              <a:rPr lang="en-US" sz="2400" dirty="0">
                <a:solidFill>
                  <a:srgbClr val="FFC619"/>
                </a:solidFill>
                <a:latin typeface="Montserrat Bold"/>
              </a:rPr>
              <a:t>By tracking bus locations, our service facilitates optimized route planning, helping users make informed decisions and reach their destinations more efficiently.</a:t>
            </a:r>
          </a:p>
          <a:p>
            <a:pPr algn="just">
              <a:lnSpc>
                <a:spcPts val="2949"/>
              </a:lnSpc>
            </a:pPr>
            <a:endParaRPr lang="en-US" sz="2106" dirty="0">
              <a:solidFill>
                <a:srgbClr val="FFC619"/>
              </a:solidFill>
              <a:latin typeface="Montserrat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5518065" y="0"/>
            <a:ext cx="2769935" cy="2769935"/>
          </a:xfrm>
          <a:custGeom>
            <a:avLst/>
            <a:gdLst/>
            <a:ahLst/>
            <a:cxnLst/>
            <a:rect l="l" t="t" r="r" b="b"/>
            <a:pathLst>
              <a:path w="2769935" h="2769935">
                <a:moveTo>
                  <a:pt x="0" y="2769935"/>
                </a:moveTo>
                <a:lnTo>
                  <a:pt x="2769935" y="2769935"/>
                </a:lnTo>
                <a:lnTo>
                  <a:pt x="2769935" y="0"/>
                </a:lnTo>
                <a:lnTo>
                  <a:pt x="0" y="0"/>
                </a:lnTo>
                <a:lnTo>
                  <a:pt x="0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576807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071856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567938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08468" y="328036"/>
            <a:ext cx="3061970" cy="373004"/>
          </a:xfrm>
          <a:custGeom>
            <a:avLst/>
            <a:gdLst/>
            <a:ahLst/>
            <a:cxnLst/>
            <a:rect l="l" t="t" r="r" b="b"/>
            <a:pathLst>
              <a:path w="3061970" h="373004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843799" y="4144764"/>
            <a:ext cx="4015571" cy="9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50"/>
              </a:lnSpc>
            </a:pPr>
            <a:r>
              <a:rPr lang="en-US" sz="3500" dirty="0">
                <a:solidFill>
                  <a:srgbClr val="1C1C1C"/>
                </a:solidFill>
                <a:latin typeface="Poppins Ultra-Bold"/>
              </a:rPr>
              <a:t>Backend: Django</a:t>
            </a:r>
          </a:p>
        </p:txBody>
      </p:sp>
      <p:sp>
        <p:nvSpPr>
          <p:cNvPr id="8" name="Freeform 8"/>
          <p:cNvSpPr/>
          <p:nvPr/>
        </p:nvSpPr>
        <p:spPr>
          <a:xfrm>
            <a:off x="5210822" y="3536752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813319" y="3027281"/>
            <a:ext cx="8358448" cy="9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50"/>
              </a:lnSpc>
            </a:pPr>
            <a:r>
              <a:rPr lang="en-US" sz="3500" dirty="0">
                <a:solidFill>
                  <a:srgbClr val="1C1C1C"/>
                </a:solidFill>
                <a:latin typeface="Poppins Ultra-Bold"/>
              </a:rPr>
              <a:t>Frontend: </a:t>
            </a:r>
            <a:r>
              <a:rPr lang="en-US" sz="3500" dirty="0" err="1">
                <a:solidFill>
                  <a:srgbClr val="1C1C1C"/>
                </a:solidFill>
                <a:latin typeface="Poppins Ultra-Bold"/>
              </a:rPr>
              <a:t>HTML,CSS,Javascript</a:t>
            </a:r>
            <a:endParaRPr lang="en-US" sz="3500" dirty="0">
              <a:solidFill>
                <a:srgbClr val="1C1C1C"/>
              </a:solidFill>
              <a:latin typeface="Poppins Ultra-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5210822" y="4641652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813319" y="5217664"/>
            <a:ext cx="4670642" cy="9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50"/>
              </a:lnSpc>
            </a:pPr>
            <a:r>
              <a:rPr lang="en-US" sz="3500">
                <a:solidFill>
                  <a:srgbClr val="1C1C1C"/>
                </a:solidFill>
                <a:latin typeface="Poppins Ultra-Bold"/>
              </a:rPr>
              <a:t>Database: Firebase</a:t>
            </a:r>
          </a:p>
        </p:txBody>
      </p:sp>
      <p:sp>
        <p:nvSpPr>
          <p:cNvPr id="12" name="Freeform 12"/>
          <p:cNvSpPr/>
          <p:nvPr/>
        </p:nvSpPr>
        <p:spPr>
          <a:xfrm>
            <a:off x="5210822" y="5746552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370439" y="1156368"/>
            <a:ext cx="9788485" cy="1352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8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Poppins Ultra-Bold"/>
              </a:rPr>
              <a:t>Technology Stack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813319" y="6335147"/>
            <a:ext cx="4670642" cy="9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50"/>
              </a:lnSpc>
            </a:pPr>
            <a:r>
              <a:rPr lang="en-US" sz="3500" dirty="0">
                <a:solidFill>
                  <a:srgbClr val="1C1C1C"/>
                </a:solidFill>
                <a:latin typeface="Poppins Ultra-Bold"/>
              </a:rPr>
              <a:t>Map API’s </a:t>
            </a:r>
          </a:p>
        </p:txBody>
      </p:sp>
      <p:sp>
        <p:nvSpPr>
          <p:cNvPr id="15" name="Freeform 15"/>
          <p:cNvSpPr/>
          <p:nvPr/>
        </p:nvSpPr>
        <p:spPr>
          <a:xfrm>
            <a:off x="5210822" y="6864034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5"/>
                </a:lnTo>
                <a:lnTo>
                  <a:pt x="0" y="40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2769935" cy="2769935"/>
          </a:xfrm>
          <a:custGeom>
            <a:avLst/>
            <a:gdLst/>
            <a:ahLst/>
            <a:cxnLst/>
            <a:rect l="l" t="t" r="r" b="b"/>
            <a:pathLst>
              <a:path w="2769935" h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576807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071856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567938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917561" y="328036"/>
            <a:ext cx="3061970" cy="373004"/>
          </a:xfrm>
          <a:custGeom>
            <a:avLst/>
            <a:gdLst/>
            <a:ahLst/>
            <a:cxnLst/>
            <a:rect l="l" t="t" r="r" b="b"/>
            <a:pathLst>
              <a:path w="3061970" h="373004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70354" y="270543"/>
            <a:ext cx="10546788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1C1C1C"/>
                </a:solidFill>
                <a:latin typeface="Poppins Ultra-Bold"/>
              </a:rPr>
              <a:t>Software Requirement Specification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4652" y="3596774"/>
            <a:ext cx="15461964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800" dirty="0">
                <a:solidFill>
                  <a:srgbClr val="1C1C1C"/>
                </a:solidFill>
                <a:latin typeface="Archivo Medium" panose="020B0603020202020B04" pitchFamily="34" charset="0"/>
              </a:rPr>
              <a:t>Transit Tracker enables bus operators to share live locations, helping users easily track buses in real time for efficient journey planning.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09892" y="2679113"/>
            <a:ext cx="4681201" cy="504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4400" dirty="0">
                <a:solidFill>
                  <a:srgbClr val="FFC619"/>
                </a:solidFill>
                <a:latin typeface="Poppins Ultra-Bold"/>
              </a:rPr>
              <a:t>Scope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09892" y="6077878"/>
            <a:ext cx="7381708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800" dirty="0">
                <a:solidFill>
                  <a:srgbClr val="1C1C1C"/>
                </a:solidFill>
                <a:latin typeface="Archivo Medium" panose="020B0603020202020B04" pitchFamily="34" charset="0"/>
              </a:rPr>
              <a:t>Real-Time Location Tracking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endParaRPr lang="en-US" sz="2800" dirty="0">
              <a:solidFill>
                <a:srgbClr val="1C1C1C"/>
              </a:solidFill>
              <a:latin typeface="Archivo Medium" panose="020B0603020202020B04" pitchFamily="34" charset="0"/>
            </a:endParaRP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800" dirty="0">
                <a:solidFill>
                  <a:srgbClr val="1C1C1C"/>
                </a:solidFill>
                <a:latin typeface="Archivo Medium" panose="020B0603020202020B04" pitchFamily="34" charset="0"/>
              </a:rPr>
              <a:t>User Authentication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endParaRPr lang="en-US" sz="2800" dirty="0">
              <a:solidFill>
                <a:srgbClr val="1C1C1C"/>
              </a:solidFill>
              <a:latin typeface="Archivo Medium" panose="020B0603020202020B04" pitchFamily="34" charset="0"/>
            </a:endParaRP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800" dirty="0">
                <a:solidFill>
                  <a:srgbClr val="1C1C1C"/>
                </a:solidFill>
                <a:latin typeface="Archivo Medium" panose="020B0603020202020B04" pitchFamily="34" charset="0"/>
              </a:rPr>
              <a:t>Route Planning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endParaRPr lang="en-US" sz="2800" dirty="0">
              <a:solidFill>
                <a:srgbClr val="1C1C1C"/>
              </a:solidFill>
              <a:latin typeface="Archivo Medium" panose="020B0603020202020B04" pitchFamily="34" charset="0"/>
            </a:endParaRP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800" dirty="0">
                <a:solidFill>
                  <a:srgbClr val="1C1C1C"/>
                </a:solidFill>
                <a:latin typeface="Archivo Medium" panose="020B0603020202020B04" pitchFamily="34" charset="0"/>
              </a:rPr>
              <a:t>Historical Data Storage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09892" y="5125289"/>
            <a:ext cx="10124908" cy="504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4400" dirty="0">
                <a:solidFill>
                  <a:srgbClr val="FFC619"/>
                </a:solidFill>
                <a:latin typeface="Poppins Ultra-Bold"/>
              </a:rPr>
              <a:t>Functional</a:t>
            </a:r>
            <a:r>
              <a:rPr lang="en-US" sz="3000" dirty="0">
                <a:solidFill>
                  <a:srgbClr val="FFC619"/>
                </a:solidFill>
                <a:latin typeface="Poppins Ultra-Bold"/>
              </a:rPr>
              <a:t> </a:t>
            </a:r>
            <a:r>
              <a:rPr lang="en-US" sz="4400" dirty="0">
                <a:solidFill>
                  <a:srgbClr val="FFC619"/>
                </a:solidFill>
                <a:latin typeface="Poppins Ultra-Bold"/>
              </a:rPr>
              <a:t>Requirements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A9498E-825A-86F9-6001-0861DF48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01F7999-2F3C-9F7B-74D9-864923A7E593}"/>
              </a:ext>
            </a:extLst>
          </p:cNvPr>
          <p:cNvSpPr/>
          <p:nvPr/>
        </p:nvSpPr>
        <p:spPr>
          <a:xfrm flipH="1" flipV="1">
            <a:off x="0" y="0"/>
            <a:ext cx="2769935" cy="2769935"/>
          </a:xfrm>
          <a:custGeom>
            <a:avLst/>
            <a:gdLst/>
            <a:ahLst/>
            <a:cxnLst/>
            <a:rect l="l" t="t" r="r" b="b"/>
            <a:pathLst>
              <a:path w="2769935" h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E3116A1-7C0E-ECE0-EEE0-82163087DF1B}"/>
              </a:ext>
            </a:extLst>
          </p:cNvPr>
          <p:cNvSpPr/>
          <p:nvPr/>
        </p:nvSpPr>
        <p:spPr>
          <a:xfrm>
            <a:off x="17576807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E439FEE-A8C8-43F0-928E-7A95F5717969}"/>
              </a:ext>
            </a:extLst>
          </p:cNvPr>
          <p:cNvSpPr/>
          <p:nvPr/>
        </p:nvSpPr>
        <p:spPr>
          <a:xfrm>
            <a:off x="17071856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2BF04A1-3763-4920-122D-D224A8AD2BA2}"/>
              </a:ext>
            </a:extLst>
          </p:cNvPr>
          <p:cNvSpPr/>
          <p:nvPr/>
        </p:nvSpPr>
        <p:spPr>
          <a:xfrm>
            <a:off x="16567938" y="9589688"/>
            <a:ext cx="402724" cy="402724"/>
          </a:xfrm>
          <a:custGeom>
            <a:avLst/>
            <a:gdLst/>
            <a:ahLst/>
            <a:cxnLst/>
            <a:rect l="l" t="t" r="r" b="b"/>
            <a:pathLst>
              <a:path w="402724" h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B8965F8-7075-9C29-D050-73644A0013B0}"/>
              </a:ext>
            </a:extLst>
          </p:cNvPr>
          <p:cNvSpPr/>
          <p:nvPr/>
        </p:nvSpPr>
        <p:spPr>
          <a:xfrm>
            <a:off x="14917561" y="328036"/>
            <a:ext cx="3061970" cy="373004"/>
          </a:xfrm>
          <a:custGeom>
            <a:avLst/>
            <a:gdLst/>
            <a:ahLst/>
            <a:cxnLst/>
            <a:rect l="l" t="t" r="r" b="b"/>
            <a:pathLst>
              <a:path w="3061970" h="373004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35E2546-F652-9F76-B5AB-621B6505244F}"/>
              </a:ext>
            </a:extLst>
          </p:cNvPr>
          <p:cNvSpPr txBox="1"/>
          <p:nvPr/>
        </p:nvSpPr>
        <p:spPr>
          <a:xfrm>
            <a:off x="3570354" y="270543"/>
            <a:ext cx="10546788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1C1C1C"/>
                </a:solidFill>
                <a:latin typeface="Poppins Ultra-Bold"/>
              </a:rPr>
              <a:t>Software Requirement Specification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7B911AA-F39A-31FF-A964-B6A7C3BD126A}"/>
              </a:ext>
            </a:extLst>
          </p:cNvPr>
          <p:cNvSpPr txBox="1"/>
          <p:nvPr/>
        </p:nvSpPr>
        <p:spPr>
          <a:xfrm>
            <a:off x="1594652" y="3797570"/>
            <a:ext cx="14958046" cy="3949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800" dirty="0">
                <a:solidFill>
                  <a:srgbClr val="1C1C1C"/>
                </a:solidFill>
                <a:latin typeface="Archivo Medium" panose="020B0603020202020B04" pitchFamily="34" charset="0"/>
              </a:rPr>
              <a:t>Security: The system must ensure secure data transmission and storage to protect user and operator information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endParaRPr lang="en-US" sz="2800" dirty="0">
              <a:solidFill>
                <a:srgbClr val="1C1C1C"/>
              </a:solidFill>
              <a:latin typeface="Archivo Medium" panose="020B0603020202020B04" pitchFamily="34" charset="0"/>
            </a:endParaRP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800" dirty="0">
                <a:solidFill>
                  <a:srgbClr val="1C1C1C"/>
                </a:solidFill>
                <a:latin typeface="Archivo Medium" panose="020B0603020202020B04" pitchFamily="34" charset="0"/>
              </a:rPr>
              <a:t>Scalability: The tracking service should be scalable to accommodate an increasing number of buses and users without compromising performance.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endParaRPr lang="en-US" sz="2800" dirty="0">
              <a:solidFill>
                <a:srgbClr val="1C1C1C"/>
              </a:solidFill>
              <a:latin typeface="Archivo Medium" panose="020B0603020202020B04" pitchFamily="34" charset="0"/>
            </a:endParaRP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800" dirty="0">
                <a:solidFill>
                  <a:srgbClr val="1C1C1C"/>
                </a:solidFill>
                <a:latin typeface="Archivo Medium" panose="020B0603020202020B04" pitchFamily="34" charset="0"/>
              </a:rPr>
              <a:t>Reliability: The system should be highly reliable, with minimal downtime to ensure continuous availability of the tracking service.</a:t>
            </a: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endParaRPr lang="en-US" sz="2800" dirty="0">
              <a:solidFill>
                <a:srgbClr val="1C1C1C"/>
              </a:solidFill>
              <a:latin typeface="Archivo Medium" panose="020B0603020202020B04" pitchFamily="34" charset="0"/>
            </a:endParaRPr>
          </a:p>
          <a:p>
            <a:pPr marL="431801" lvl="1" indent="-215900" algn="just">
              <a:lnSpc>
                <a:spcPts val="2800"/>
              </a:lnSpc>
              <a:buFont typeface="Arial"/>
              <a:buChar char="•"/>
            </a:pPr>
            <a:r>
              <a:rPr lang="en-US" sz="2800" dirty="0">
                <a:solidFill>
                  <a:srgbClr val="1C1C1C"/>
                </a:solidFill>
                <a:latin typeface="Archivo Medium" panose="020B0603020202020B04" pitchFamily="34" charset="0"/>
              </a:rPr>
              <a:t>Usability: The website should have an intuitive and user-friendly interface for both bus operators and commuters.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E4A1C6C-C80A-A5F8-1FF5-D2BFB58BA4CA}"/>
              </a:ext>
            </a:extLst>
          </p:cNvPr>
          <p:cNvSpPr txBox="1"/>
          <p:nvPr/>
        </p:nvSpPr>
        <p:spPr>
          <a:xfrm>
            <a:off x="1828800" y="2859677"/>
            <a:ext cx="9372600" cy="504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4400" dirty="0">
                <a:solidFill>
                  <a:srgbClr val="FFC619"/>
                </a:solidFill>
                <a:latin typeface="Poppins Ultra-Bold"/>
              </a:rPr>
              <a:t>Non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6445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889</Words>
  <Application>Microsoft Office PowerPoint</Application>
  <PresentationFormat>Custom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Poppins Bold</vt:lpstr>
      <vt:lpstr>Calibri</vt:lpstr>
      <vt:lpstr>Montserrat Bold</vt:lpstr>
      <vt:lpstr>Archivo Medium</vt:lpstr>
      <vt:lpstr>Arial</vt:lpstr>
      <vt:lpstr>Poppins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Tracker</dc:title>
  <dc:creator>Abhijith Lal</dc:creator>
  <cp:lastModifiedBy>Abhijith Lal</cp:lastModifiedBy>
  <cp:revision>9</cp:revision>
  <dcterms:created xsi:type="dcterms:W3CDTF">2006-08-16T00:00:00Z</dcterms:created>
  <dcterms:modified xsi:type="dcterms:W3CDTF">2024-02-29T08:33:35Z</dcterms:modified>
  <dc:identifier>DAF95nr_njQ</dc:identifier>
</cp:coreProperties>
</file>