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sldIdLst>
    <p:sldId id="256" r:id="rId2"/>
    <p:sldId id="258" r:id="rId3"/>
    <p:sldId id="259" r:id="rId4"/>
    <p:sldId id="260" r:id="rId5"/>
    <p:sldId id="261" r:id="rId6"/>
    <p:sldId id="265" r:id="rId7"/>
    <p:sldId id="266" r:id="rId8"/>
    <p:sldId id="267" r:id="rId9"/>
    <p:sldId id="268" r:id="rId10"/>
    <p:sldId id="269" r:id="rId11"/>
    <p:sldId id="270" r:id="rId12"/>
    <p:sldId id="262" r:id="rId13"/>
    <p:sldId id="271" r:id="rId14"/>
    <p:sldId id="272" r:id="rId15"/>
    <p:sldId id="273" r:id="rId16"/>
    <p:sldId id="274" r:id="rId17"/>
    <p:sldId id="263" r:id="rId18"/>
    <p:sldId id="26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2" autoAdjust="0"/>
    <p:restoredTop sz="94660"/>
  </p:normalViewPr>
  <p:slideViewPr>
    <p:cSldViewPr snapToGrid="0">
      <p:cViewPr varScale="1">
        <p:scale>
          <a:sx n="75" d="100"/>
          <a:sy n="75" d="100"/>
        </p:scale>
        <p:origin x="7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48795-B9E6-4958-853F-4CDEE45AE4B9}"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3F50C-B515-4204-8776-FB852EE503D5}" type="slidenum">
              <a:rPr lang="en-US" smtClean="0"/>
              <a:t>‹#›</a:t>
            </a:fld>
            <a:endParaRPr lang="en-US"/>
          </a:p>
        </p:txBody>
      </p:sp>
    </p:spTree>
    <p:extLst>
      <p:ext uri="{BB962C8B-B14F-4D97-AF65-F5344CB8AC3E}">
        <p14:creationId xmlns:p14="http://schemas.microsoft.com/office/powerpoint/2010/main" val="914803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3F50C-B515-4204-8776-FB852EE503D5}" type="slidenum">
              <a:rPr lang="en-US" smtClean="0"/>
              <a:t>11</a:t>
            </a:fld>
            <a:endParaRPr lang="en-US"/>
          </a:p>
        </p:txBody>
      </p:sp>
    </p:spTree>
    <p:extLst>
      <p:ext uri="{BB962C8B-B14F-4D97-AF65-F5344CB8AC3E}">
        <p14:creationId xmlns:p14="http://schemas.microsoft.com/office/powerpoint/2010/main" val="185747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13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5830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6305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45009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65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3792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9490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4579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4B53A7-3209-46A6-9454-F38EAC8F11E7}" type="datetimeFigureOut">
              <a:rPr lang="en-US" smtClean="0"/>
              <a:t>11/24/2024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97712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4B53A7-3209-46A6-9454-F38EAC8F11E7}" type="datetimeFigureOut">
              <a:rPr lang="en-US" smtClean="0"/>
              <a:t>11/24/2024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CE633F-9882-4A5C-83A2-1109D0C73261}" type="slidenum">
              <a:rPr lang="en-US" smtClean="0"/>
              <a:t>‹#›</a:t>
            </a:fld>
            <a:endParaRPr lang="en-US"/>
          </a:p>
        </p:txBody>
      </p:sp>
    </p:spTree>
    <p:extLst>
      <p:ext uri="{BB962C8B-B14F-4D97-AF65-F5344CB8AC3E}">
        <p14:creationId xmlns:p14="http://schemas.microsoft.com/office/powerpoint/2010/main" val="346155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6225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4B53A7-3209-46A6-9454-F38EAC8F11E7}" type="datetimeFigureOut">
              <a:rPr lang="en-US" smtClean="0"/>
              <a:pPr/>
              <a:t>11/24/2024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CE633F-9882-4A5C-83A2-1109D0C73261}"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48388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90B1-516C-FFD3-0907-064AA0589374}"/>
              </a:ext>
            </a:extLst>
          </p:cNvPr>
          <p:cNvSpPr>
            <a:spLocks noGrp="1"/>
          </p:cNvSpPr>
          <p:nvPr>
            <p:ph type="ctrTitle"/>
          </p:nvPr>
        </p:nvSpPr>
        <p:spPr/>
        <p:txBody>
          <a:bodyPr/>
          <a:lstStyle/>
          <a:p>
            <a:r>
              <a:rPr lang="en-US" b="1" dirty="0"/>
              <a:t>Sentiment Analysis of IMDB Reviews</a:t>
            </a:r>
          </a:p>
        </p:txBody>
      </p:sp>
      <p:sp>
        <p:nvSpPr>
          <p:cNvPr id="3" name="Subtitle 2">
            <a:extLst>
              <a:ext uri="{FF2B5EF4-FFF2-40B4-BE49-F238E27FC236}">
                <a16:creationId xmlns:a16="http://schemas.microsoft.com/office/drawing/2014/main" id="{99DE6C7C-FD75-7DA1-C7CF-0EE2BE164D11}"/>
              </a:ext>
            </a:extLst>
          </p:cNvPr>
          <p:cNvSpPr>
            <a:spLocks noGrp="1"/>
          </p:cNvSpPr>
          <p:nvPr>
            <p:ph type="subTitle" idx="1"/>
          </p:nvPr>
        </p:nvSpPr>
        <p:spPr>
          <a:xfrm>
            <a:off x="1100051" y="4455620"/>
            <a:ext cx="10058400" cy="1741980"/>
          </a:xfrm>
        </p:spPr>
        <p:txBody>
          <a:bodyPr>
            <a:normAutofit/>
          </a:bodyPr>
          <a:lstStyle/>
          <a:p>
            <a:pPr algn="ctr"/>
            <a:r>
              <a:rPr lang="en-US" sz="1800" dirty="0">
                <a:solidFill>
                  <a:schemeClr val="tx1"/>
                </a:solidFill>
              </a:rPr>
              <a:t>Group 43:</a:t>
            </a:r>
          </a:p>
          <a:p>
            <a:pPr algn="ctr"/>
            <a:r>
              <a:rPr lang="en-US" sz="1800" dirty="0" err="1">
                <a:solidFill>
                  <a:schemeClr val="tx1"/>
                </a:solidFill>
              </a:rPr>
              <a:t>Abhiram</a:t>
            </a:r>
            <a:r>
              <a:rPr lang="en-US" sz="1800" dirty="0">
                <a:solidFill>
                  <a:schemeClr val="tx1"/>
                </a:solidFill>
              </a:rPr>
              <a:t> </a:t>
            </a:r>
            <a:r>
              <a:rPr lang="en-US" sz="1800" dirty="0" err="1">
                <a:solidFill>
                  <a:schemeClr val="tx1"/>
                </a:solidFill>
              </a:rPr>
              <a:t>ravipati</a:t>
            </a:r>
            <a:r>
              <a:rPr lang="en-US" sz="1800" dirty="0">
                <a:solidFill>
                  <a:schemeClr val="tx1"/>
                </a:solidFill>
              </a:rPr>
              <a:t> – A20539084</a:t>
            </a:r>
          </a:p>
          <a:p>
            <a:pPr algn="ctr"/>
            <a:r>
              <a:rPr lang="en-US" sz="1800" dirty="0">
                <a:solidFill>
                  <a:schemeClr val="tx1"/>
                </a:solidFill>
              </a:rPr>
              <a:t>Divya </a:t>
            </a:r>
            <a:r>
              <a:rPr lang="en-US" sz="1800" dirty="0" err="1">
                <a:solidFill>
                  <a:schemeClr val="tx1"/>
                </a:solidFill>
              </a:rPr>
              <a:t>kampalli</a:t>
            </a:r>
            <a:r>
              <a:rPr lang="en-US" sz="1800" dirty="0">
                <a:solidFill>
                  <a:schemeClr val="tx1"/>
                </a:solidFill>
              </a:rPr>
              <a:t> – A20539479</a:t>
            </a:r>
          </a:p>
          <a:p>
            <a:pPr algn="ctr"/>
            <a:r>
              <a:rPr lang="en-US" sz="1800" dirty="0">
                <a:solidFill>
                  <a:schemeClr val="tx1"/>
                </a:solidFill>
              </a:rPr>
              <a:t>Sumanth </a:t>
            </a:r>
            <a:r>
              <a:rPr lang="en-US" sz="1800" dirty="0" err="1">
                <a:solidFill>
                  <a:schemeClr val="tx1"/>
                </a:solidFill>
              </a:rPr>
              <a:t>kalyan</a:t>
            </a:r>
            <a:r>
              <a:rPr lang="en-US" sz="1800" dirty="0">
                <a:solidFill>
                  <a:schemeClr val="tx1"/>
                </a:solidFill>
              </a:rPr>
              <a:t> </a:t>
            </a:r>
            <a:r>
              <a:rPr lang="en-US" sz="1800" dirty="0" err="1">
                <a:solidFill>
                  <a:schemeClr val="tx1"/>
                </a:solidFill>
              </a:rPr>
              <a:t>bandigupthapu</a:t>
            </a:r>
            <a:r>
              <a:rPr lang="en-US" sz="1800" dirty="0">
                <a:solidFill>
                  <a:schemeClr val="tx1"/>
                </a:solidFill>
              </a:rPr>
              <a:t> – A20544342</a:t>
            </a:r>
          </a:p>
        </p:txBody>
      </p:sp>
    </p:spTree>
    <p:extLst>
      <p:ext uri="{BB962C8B-B14F-4D97-AF65-F5344CB8AC3E}">
        <p14:creationId xmlns:p14="http://schemas.microsoft.com/office/powerpoint/2010/main" val="396242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DC6F9-9650-97FE-EA4D-D4C3A1632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DD1FA-745A-F5D0-B020-E9EA61235EA1}"/>
              </a:ext>
            </a:extLst>
          </p:cNvPr>
          <p:cNvSpPr>
            <a:spLocks noGrp="1"/>
          </p:cNvSpPr>
          <p:nvPr>
            <p:ph type="title"/>
          </p:nvPr>
        </p:nvSpPr>
        <p:spPr/>
        <p:txBody>
          <a:bodyPr/>
          <a:lstStyle/>
          <a:p>
            <a:r>
              <a:rPr lang="en-US" dirty="0">
                <a:latin typeface="Comic Sans MS" panose="030F0702030302020204" pitchFamily="66" charset="0"/>
              </a:rPr>
              <a:t>Exploratory Data Analysis</a:t>
            </a:r>
          </a:p>
        </p:txBody>
      </p:sp>
      <p:pic>
        <p:nvPicPr>
          <p:cNvPr id="7170" name="Picture 2">
            <a:extLst>
              <a:ext uri="{FF2B5EF4-FFF2-40B4-BE49-F238E27FC236}">
                <a16:creationId xmlns:a16="http://schemas.microsoft.com/office/drawing/2014/main" id="{F264C6EA-5C2C-CD61-DB71-F79A2B974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235" y="1911350"/>
            <a:ext cx="7669530" cy="422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32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39D94-0F80-2106-4E46-F9FFE4CCC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7FCB9-1CF1-ED12-622E-14F9A7825C30}"/>
              </a:ext>
            </a:extLst>
          </p:cNvPr>
          <p:cNvSpPr>
            <a:spLocks noGrp="1"/>
          </p:cNvSpPr>
          <p:nvPr>
            <p:ph type="title"/>
          </p:nvPr>
        </p:nvSpPr>
        <p:spPr/>
        <p:txBody>
          <a:bodyPr/>
          <a:lstStyle/>
          <a:p>
            <a:r>
              <a:rPr lang="en-US" dirty="0">
                <a:latin typeface="Comic Sans MS" panose="030F0702030302020204" pitchFamily="66" charset="0"/>
              </a:rPr>
              <a:t>Exploratory Data Analysis</a:t>
            </a:r>
          </a:p>
        </p:txBody>
      </p:sp>
      <p:pic>
        <p:nvPicPr>
          <p:cNvPr id="8194" name="Picture 2">
            <a:extLst>
              <a:ext uri="{FF2B5EF4-FFF2-40B4-BE49-F238E27FC236}">
                <a16:creationId xmlns:a16="http://schemas.microsoft.com/office/drawing/2014/main" id="{D248AC2F-78F2-6E84-BE82-A4B4D528E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859" y="1854200"/>
            <a:ext cx="6846281" cy="4301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27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E6A1-E4F5-0D4A-E545-F482F9C1067B}"/>
              </a:ext>
            </a:extLst>
          </p:cNvPr>
          <p:cNvSpPr>
            <a:spLocks noGrp="1"/>
          </p:cNvSpPr>
          <p:nvPr>
            <p:ph type="title"/>
          </p:nvPr>
        </p:nvSpPr>
        <p:spPr/>
        <p:txBody>
          <a:bodyPr/>
          <a:lstStyle/>
          <a:p>
            <a:r>
              <a:rPr lang="en-US" dirty="0">
                <a:latin typeface="Comic Sans MS" panose="030F0702030302020204" pitchFamily="66" charset="0"/>
              </a:rPr>
              <a:t>Model: Logistic Regression</a:t>
            </a:r>
          </a:p>
        </p:txBody>
      </p:sp>
      <p:sp>
        <p:nvSpPr>
          <p:cNvPr id="3" name="Rectangle 2">
            <a:extLst>
              <a:ext uri="{FF2B5EF4-FFF2-40B4-BE49-F238E27FC236}">
                <a16:creationId xmlns:a16="http://schemas.microsoft.com/office/drawing/2014/main" id="{49AC4611-9130-37C4-ECEA-36CF09EBB185}"/>
              </a:ext>
            </a:extLst>
          </p:cNvPr>
          <p:cNvSpPr>
            <a:spLocks noChangeArrowheads="1"/>
          </p:cNvSpPr>
          <p:nvPr/>
        </p:nvSpPr>
        <p:spPr bwMode="auto">
          <a:xfrm>
            <a:off x="1097280" y="3737907"/>
            <a:ext cx="1005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p:txBody>
      </p:sp>
      <p:sp>
        <p:nvSpPr>
          <p:cNvPr id="5" name="Rectangle 2">
            <a:extLst>
              <a:ext uri="{FF2B5EF4-FFF2-40B4-BE49-F238E27FC236}">
                <a16:creationId xmlns:a16="http://schemas.microsoft.com/office/drawing/2014/main" id="{7276D88A-C671-0822-A253-29C4B4C96375}"/>
              </a:ext>
            </a:extLst>
          </p:cNvPr>
          <p:cNvSpPr>
            <a:spLocks noChangeArrowheads="1"/>
          </p:cNvSpPr>
          <p:nvPr/>
        </p:nvSpPr>
        <p:spPr bwMode="auto">
          <a:xfrm>
            <a:off x="1097280" y="1737360"/>
            <a:ext cx="10058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Overview</a:t>
            </a:r>
            <a:r>
              <a:rPr kumimoji="0" lang="en-US" altLang="en-US" sz="2000" b="0" i="0" u="none" strike="noStrike" cap="none" normalizeH="0" baseline="0" dirty="0">
                <a:ln>
                  <a:noFill/>
                </a:ln>
                <a:solidFill>
                  <a:schemeClr val="tx1"/>
                </a:solidFill>
                <a:effectLst/>
                <a:latin typeface="Comic Sans MS" panose="030F0702030302020204" pitchFamily="66" charset="0"/>
              </a:rPr>
              <a:t>: Logistic Regression is a simple and efficient linear model widely used for binary classification tasks like sentiment analysis.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Why We Used</a:t>
            </a:r>
            <a:r>
              <a:rPr kumimoji="0" lang="en-US" altLang="en-US" sz="2000" b="0" i="0" u="none" strike="noStrike" cap="none" normalizeH="0" baseline="0" dirty="0">
                <a:ln>
                  <a:noFill/>
                </a:ln>
                <a:solidFill>
                  <a:schemeClr val="tx1"/>
                </a:solidFill>
                <a:effectLst/>
                <a:latin typeface="Comic Sans MS" panose="030F0702030302020204" pitchFamily="66" charset="0"/>
              </a:rPr>
              <a:t>: Logistic Regression is ideal for understanding the relationship between features and binary outcomes. Its simplicity, speed, and ability to work well with large datasets make it a strong baseline model for comparison.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Accuracy</a:t>
            </a:r>
            <a:r>
              <a:rPr kumimoji="0" lang="en-US" altLang="en-US" sz="2000" b="0" i="0" u="none" strike="noStrike" cap="none" normalizeH="0" baseline="0" dirty="0">
                <a:ln>
                  <a:noFill/>
                </a:ln>
                <a:solidFill>
                  <a:schemeClr val="tx1"/>
                </a:solidFill>
                <a:effectLst/>
                <a:latin typeface="Comic Sans MS" panose="030F0702030302020204" pitchFamily="66" charset="0"/>
              </a:rPr>
              <a:t>: 87.23%</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Precision</a:t>
            </a:r>
            <a:r>
              <a:rPr kumimoji="0" lang="en-US" altLang="en-US" sz="2000" b="0" i="0" u="none" strike="noStrike" cap="none" normalizeH="0" baseline="0" dirty="0">
                <a:ln>
                  <a:noFill/>
                </a:ln>
                <a:solidFill>
                  <a:schemeClr val="tx1"/>
                </a:solidFill>
                <a:effectLst/>
                <a:latin typeface="Comic Sans MS" panose="030F0702030302020204" pitchFamily="66" charset="0"/>
              </a:rPr>
              <a:t>: 86.88%</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Recall</a:t>
            </a:r>
            <a:r>
              <a:rPr kumimoji="0" lang="en-US" altLang="en-US" sz="2000" b="0" i="0" u="none" strike="noStrike" cap="none" normalizeH="0" baseline="0" dirty="0">
                <a:ln>
                  <a:noFill/>
                </a:ln>
                <a:solidFill>
                  <a:schemeClr val="tx1"/>
                </a:solidFill>
                <a:effectLst/>
                <a:latin typeface="Comic Sans MS" panose="030F0702030302020204" pitchFamily="66" charset="0"/>
              </a:rPr>
              <a:t>: 88.31%</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F1-Score</a:t>
            </a:r>
            <a:r>
              <a:rPr kumimoji="0" lang="en-US" altLang="en-US" sz="2000" b="0" i="0" u="none" strike="noStrike" cap="none" normalizeH="0" baseline="0" dirty="0">
                <a:ln>
                  <a:noFill/>
                </a:ln>
                <a:solidFill>
                  <a:schemeClr val="tx1"/>
                </a:solidFill>
                <a:effectLst/>
                <a:latin typeface="Comic Sans MS" panose="030F0702030302020204" pitchFamily="66" charset="0"/>
              </a:rPr>
              <a:t>: 87.85%</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Insights</a:t>
            </a:r>
            <a:r>
              <a:rPr kumimoji="0" lang="en-US" altLang="en-US" sz="2000" b="0" i="0" u="none" strike="noStrike" cap="none" normalizeH="0" baseline="0" dirty="0">
                <a:ln>
                  <a:noFill/>
                </a:ln>
                <a:solidFill>
                  <a:schemeClr val="tx1"/>
                </a:solidFill>
                <a:effectLst/>
                <a:latin typeface="Comic Sans MS" panose="030F0702030302020204" pitchFamily="66" charset="0"/>
              </a:rPr>
              <a:t>: Logistic Regression achieved the highest performance across all metrics, making it the best model for this dataset. Its simplicity and effectiveness highlight its suitability for text classification tasks.</a:t>
            </a:r>
          </a:p>
        </p:txBody>
      </p:sp>
    </p:spTree>
    <p:extLst>
      <p:ext uri="{BB962C8B-B14F-4D97-AF65-F5344CB8AC3E}">
        <p14:creationId xmlns:p14="http://schemas.microsoft.com/office/powerpoint/2010/main" val="988862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93D92-A980-634E-F41C-2D1DD112B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4EE147-BEDF-3945-4B7A-670CF5C24135}"/>
              </a:ext>
            </a:extLst>
          </p:cNvPr>
          <p:cNvSpPr>
            <a:spLocks noGrp="1"/>
          </p:cNvSpPr>
          <p:nvPr>
            <p:ph type="title"/>
          </p:nvPr>
        </p:nvSpPr>
        <p:spPr/>
        <p:txBody>
          <a:bodyPr/>
          <a:lstStyle/>
          <a:p>
            <a:r>
              <a:rPr lang="en-US" dirty="0">
                <a:latin typeface="Comic Sans MS" panose="030F0702030302020204" pitchFamily="66" charset="0"/>
              </a:rPr>
              <a:t>Model: Random Forest</a:t>
            </a:r>
          </a:p>
        </p:txBody>
      </p:sp>
      <p:sp>
        <p:nvSpPr>
          <p:cNvPr id="3" name="Rectangle 2">
            <a:extLst>
              <a:ext uri="{FF2B5EF4-FFF2-40B4-BE49-F238E27FC236}">
                <a16:creationId xmlns:a16="http://schemas.microsoft.com/office/drawing/2014/main" id="{AF5F4805-FE0A-4EC7-84D5-CC6449AEE4CD}"/>
              </a:ext>
            </a:extLst>
          </p:cNvPr>
          <p:cNvSpPr>
            <a:spLocks noChangeArrowheads="1"/>
          </p:cNvSpPr>
          <p:nvPr/>
        </p:nvSpPr>
        <p:spPr bwMode="auto">
          <a:xfrm>
            <a:off x="1097280" y="1737360"/>
            <a:ext cx="10058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Overview</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Random Forest is an ensemble learning method that combines multiple decision trees to improve classification accuracy and reduce overfitting</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Why We Used</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Random Forest is robust to noise and overfitting. It is especially effective in capturing complex patterns in the data and handling imbalanced datasets</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Accuracy</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68.20</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Precision</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83.56</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Recall</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48.27</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F1-Score</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61.18</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algn="just" defTabSz="91440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Comic Sans MS" panose="030F0702030302020204" pitchFamily="66" charset="0"/>
              </a:rPr>
              <a:t>Insights</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Random Forest showed strong precision but struggled with recall, indicating it was conservative in predicting positive sentiments. Its overall accuracy was lower than expected for this dataset.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189524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ACA00-105A-239E-68B6-28A3594D9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CC350-19DB-EB9C-86E2-655D4C4D7FDC}"/>
              </a:ext>
            </a:extLst>
          </p:cNvPr>
          <p:cNvSpPr>
            <a:spLocks noGrp="1"/>
          </p:cNvSpPr>
          <p:nvPr>
            <p:ph type="title"/>
          </p:nvPr>
        </p:nvSpPr>
        <p:spPr/>
        <p:txBody>
          <a:bodyPr/>
          <a:lstStyle/>
          <a:p>
            <a:r>
              <a:rPr lang="en-US" dirty="0">
                <a:latin typeface="Comic Sans MS" panose="030F0702030302020204" pitchFamily="66" charset="0"/>
              </a:rPr>
              <a:t>Model: Decision Tree</a:t>
            </a:r>
          </a:p>
        </p:txBody>
      </p:sp>
      <p:sp>
        <p:nvSpPr>
          <p:cNvPr id="3" name="Rectangle 2">
            <a:extLst>
              <a:ext uri="{FF2B5EF4-FFF2-40B4-BE49-F238E27FC236}">
                <a16:creationId xmlns:a16="http://schemas.microsoft.com/office/drawing/2014/main" id="{BA57F4F1-5C7B-6204-4866-E9F462E70E78}"/>
              </a:ext>
            </a:extLst>
          </p:cNvPr>
          <p:cNvSpPr>
            <a:spLocks noChangeArrowheads="1"/>
          </p:cNvSpPr>
          <p:nvPr/>
        </p:nvSpPr>
        <p:spPr bwMode="auto">
          <a:xfrm>
            <a:off x="1097280" y="1867336"/>
            <a:ext cx="10058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Overview</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Decision Trees classify data based on feature splits. They are intuitive and visually interpretable but prone to overfitting.</a:t>
            </a:r>
          </a:p>
          <a:p>
            <a:pPr marL="0" marR="0" lvl="0" indent="0" algn="just" defTabSz="914400" rtl="0" eaLnBrk="0" fontAlgn="base" latinLnBrk="0" hangingPunct="0">
              <a:lnSpc>
                <a:spcPct val="100000"/>
              </a:lnSpc>
              <a:spcBef>
                <a:spcPct val="0"/>
              </a:spcBef>
              <a:spcAft>
                <a:spcPct val="0"/>
              </a:spcAft>
              <a:buClrTx/>
              <a:buSzTx/>
              <a:tabLst/>
            </a:pPr>
            <a:endParaRPr lang="en-US" sz="2000" dirty="0">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Why We Used</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Decision Trees are simple to understand and interpret, making them useful for visualizing decision rules and analyzing important features.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Accuracy</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67.67</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Precision</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68.65</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Recall</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69.44</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F1-Score</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69.09</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algn="just" defTabSz="91440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Comic Sans MS" panose="030F0702030302020204" pitchFamily="66" charset="0"/>
              </a:rPr>
              <a:t>Insights</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Decision Trees performed moderately well, but their tendency to overfit on the training data limited their effectiveness compared to ensemble methods.</a:t>
            </a:r>
            <a:endParaRPr kumimoji="0" lang="en-US" altLang="en-US" sz="20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188752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B18DA-A5F0-2DA4-0915-966AAA58FF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F0A79-BEF8-15A5-7B23-F3A3206C7DC3}"/>
              </a:ext>
            </a:extLst>
          </p:cNvPr>
          <p:cNvSpPr>
            <a:spLocks noGrp="1"/>
          </p:cNvSpPr>
          <p:nvPr>
            <p:ph type="title"/>
          </p:nvPr>
        </p:nvSpPr>
        <p:spPr/>
        <p:txBody>
          <a:bodyPr/>
          <a:lstStyle/>
          <a:p>
            <a:r>
              <a:rPr lang="en-US" dirty="0">
                <a:latin typeface="Comic Sans MS" panose="030F0702030302020204" pitchFamily="66" charset="0"/>
              </a:rPr>
              <a:t>Model: Naïve Bayes</a:t>
            </a:r>
          </a:p>
        </p:txBody>
      </p:sp>
      <p:sp>
        <p:nvSpPr>
          <p:cNvPr id="3" name="Rectangle 2">
            <a:extLst>
              <a:ext uri="{FF2B5EF4-FFF2-40B4-BE49-F238E27FC236}">
                <a16:creationId xmlns:a16="http://schemas.microsoft.com/office/drawing/2014/main" id="{ED3A18ED-8099-F384-20EA-3D4D08CB9F70}"/>
              </a:ext>
            </a:extLst>
          </p:cNvPr>
          <p:cNvSpPr>
            <a:spLocks noChangeArrowheads="1"/>
          </p:cNvSpPr>
          <p:nvPr/>
        </p:nvSpPr>
        <p:spPr bwMode="auto">
          <a:xfrm>
            <a:off x="1097280" y="1785620"/>
            <a:ext cx="10058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Overview</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Naive Bayes is a probabilistic classifier that assumes feature independence, making it efficient for large-scale text data.</a:t>
            </a:r>
          </a:p>
          <a:p>
            <a:pPr marL="0" marR="0" lvl="0" indent="0" algn="just" defTabSz="914400" rtl="0" eaLnBrk="0" fontAlgn="base" latinLnBrk="0" hangingPunct="0">
              <a:lnSpc>
                <a:spcPct val="100000"/>
              </a:lnSpc>
              <a:spcBef>
                <a:spcPct val="0"/>
              </a:spcBef>
              <a:spcAft>
                <a:spcPct val="0"/>
              </a:spcAft>
              <a:buClrTx/>
              <a:buSzTx/>
              <a:tabLst/>
            </a:pPr>
            <a:endParaRPr lang="en-US" sz="2000" dirty="0">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Why We Used</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Naive Bayes is computationally efficient and works well with high-dimensional data like text, making it a good choice for early benchmarks in text classification tasks.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Accuracy</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80.47</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Precision</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84.03 </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Recall</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77.22 </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F1-Score</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80.36 </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algn="just" defTabSz="91440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Comic Sans MS" panose="030F0702030302020204" pitchFamily="66" charset="0"/>
              </a:rPr>
              <a:t>Insights</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Naive Bayes delivered solid performance, particularly in precision, but slightly lagged in recall compared to Logistic Regression.</a:t>
            </a:r>
            <a:endParaRPr kumimoji="0" lang="en-US" altLang="en-US" sz="20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429351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6FA55-BBE4-F3A9-C35C-525A97F1E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9ADFB2-6630-14D6-9F28-29BF2655684E}"/>
              </a:ext>
            </a:extLst>
          </p:cNvPr>
          <p:cNvSpPr>
            <a:spLocks noGrp="1"/>
          </p:cNvSpPr>
          <p:nvPr>
            <p:ph type="title"/>
          </p:nvPr>
        </p:nvSpPr>
        <p:spPr/>
        <p:txBody>
          <a:bodyPr/>
          <a:lstStyle/>
          <a:p>
            <a:r>
              <a:rPr lang="en-US" dirty="0">
                <a:latin typeface="Comic Sans MS" panose="030F0702030302020204" pitchFamily="66" charset="0"/>
              </a:rPr>
              <a:t>Model: Support Vector Machine</a:t>
            </a:r>
          </a:p>
        </p:txBody>
      </p:sp>
      <p:sp>
        <p:nvSpPr>
          <p:cNvPr id="3" name="Rectangle 2">
            <a:extLst>
              <a:ext uri="{FF2B5EF4-FFF2-40B4-BE49-F238E27FC236}">
                <a16:creationId xmlns:a16="http://schemas.microsoft.com/office/drawing/2014/main" id="{F20DB270-72BF-3F44-19AF-58CD2D43A8F0}"/>
              </a:ext>
            </a:extLst>
          </p:cNvPr>
          <p:cNvSpPr>
            <a:spLocks noChangeArrowheads="1"/>
          </p:cNvSpPr>
          <p:nvPr/>
        </p:nvSpPr>
        <p:spPr bwMode="auto">
          <a:xfrm>
            <a:off x="1097280" y="1737360"/>
            <a:ext cx="10058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Overview</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Linear Support Vector Machine is a high-dimensional linear classifier, ideal for text classification tasks.</a:t>
            </a:r>
          </a:p>
          <a:p>
            <a:pPr marL="0" marR="0" lvl="0" indent="0" algn="just" defTabSz="914400" rtl="0" eaLnBrk="0" fontAlgn="base" latinLnBrk="0" hangingPunct="0">
              <a:lnSpc>
                <a:spcPct val="100000"/>
              </a:lnSpc>
              <a:spcBef>
                <a:spcPct val="0"/>
              </a:spcBef>
              <a:spcAft>
                <a:spcPct val="0"/>
              </a:spcAft>
              <a:buClrTx/>
              <a:buSzTx/>
              <a:tabLst/>
            </a:pPr>
            <a:endParaRPr lang="en-US" sz="2000" dirty="0">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Why We Used</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SVM is effective in handling high-dimensional data and text classification tasks. It is robust and works well with both balanced and imbalanced datasets.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Accuracy</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86.87</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Precision</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87.02 </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Recall</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87.80 </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F1-Score</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87.41 </a:t>
            </a:r>
            <a:r>
              <a:rPr kumimoji="0" lang="en-US" altLang="en-US" sz="2000" b="0" i="0" u="none" strike="noStrike" cap="none" normalizeH="0" baseline="0" dirty="0">
                <a:ln>
                  <a:noFill/>
                </a:ln>
                <a:solidFill>
                  <a:schemeClr val="tx1"/>
                </a:solidFill>
                <a:effectLst/>
                <a:latin typeface="Comic Sans MS" panose="030F0702030302020204" pitchFamily="66"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algn="just" defTabSz="91440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Comic Sans MS" panose="030F0702030302020204" pitchFamily="66" charset="0"/>
              </a:rPr>
              <a:t>Insights</a:t>
            </a:r>
            <a:r>
              <a:rPr kumimoji="0" lang="en-US" altLang="en-US" sz="2000" b="0" i="0" u="none" strike="noStrike" cap="none" normalizeH="0" baseline="0" dirty="0">
                <a:ln>
                  <a:noFill/>
                </a:ln>
                <a:solidFill>
                  <a:schemeClr val="tx1"/>
                </a:solidFill>
                <a:effectLst/>
                <a:latin typeface="Comic Sans MS" panose="030F0702030302020204" pitchFamily="66" charset="0"/>
              </a:rPr>
              <a:t>: </a:t>
            </a:r>
            <a:r>
              <a:rPr lang="en-US" sz="2000" dirty="0">
                <a:latin typeface="Comic Sans MS" panose="030F0702030302020204" pitchFamily="66" charset="0"/>
              </a:rPr>
              <a:t>SVM achieved results comparable to Logistic Regression, with high accuracy, precision, and recall. Its performance demonstrates its robustness for text classification tasks but at a higher computational cost.</a:t>
            </a:r>
            <a:endParaRPr kumimoji="0" lang="en-US" altLang="en-US" sz="20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2898935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62CE-CD8F-6AEF-1571-4E5A2C918FB5}"/>
              </a:ext>
            </a:extLst>
          </p:cNvPr>
          <p:cNvSpPr>
            <a:spLocks noGrp="1"/>
          </p:cNvSpPr>
          <p:nvPr>
            <p:ph type="title"/>
          </p:nvPr>
        </p:nvSpPr>
        <p:spPr/>
        <p:txBody>
          <a:bodyPr/>
          <a:lstStyle/>
          <a:p>
            <a:r>
              <a:rPr lang="en-US" dirty="0">
                <a:latin typeface="Comic Sans MS" panose="030F0702030302020204" pitchFamily="66" charset="0"/>
              </a:rPr>
              <a:t>Results</a:t>
            </a:r>
          </a:p>
        </p:txBody>
      </p:sp>
      <p:sp>
        <p:nvSpPr>
          <p:cNvPr id="14" name="Rectangle 13">
            <a:extLst>
              <a:ext uri="{FF2B5EF4-FFF2-40B4-BE49-F238E27FC236}">
                <a16:creationId xmlns:a16="http://schemas.microsoft.com/office/drawing/2014/main" id="{7A2E48F1-2BDA-ABA9-E601-85EF58D7F4BF}"/>
              </a:ext>
            </a:extLst>
          </p:cNvPr>
          <p:cNvSpPr>
            <a:spLocks noChangeArrowheads="1"/>
          </p:cNvSpPr>
          <p:nvPr/>
        </p:nvSpPr>
        <p:spPr bwMode="auto">
          <a:xfrm>
            <a:off x="1066800" y="1852354"/>
            <a:ext cx="10058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omic Sans MS" panose="030F0702030302020204" pitchFamily="66" charset="0"/>
              </a:rPr>
              <a:t>Logistic Regression emerged as the most effective model for this dataset, achieving the best balance between precision, recall, and F1-Score.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omic Sans MS" panose="030F0702030302020204" pitchFamily="66" charset="0"/>
              </a:rPr>
              <a:t>SVM provided similar performance but required higher computational effort.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omic Sans MS" panose="030F0702030302020204" pitchFamily="66" charset="0"/>
              </a:rPr>
              <a:t>Ensemble methods like Random Forest need additional tuning for text classification tasks.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omic Sans MS" panose="030F0702030302020204" pitchFamily="66" charset="0"/>
              </a:rPr>
              <a:t>Naive Bayes remains a strong contender for fast, scalable sentiment analysis.</a:t>
            </a:r>
          </a:p>
        </p:txBody>
      </p:sp>
    </p:spTree>
    <p:extLst>
      <p:ext uri="{BB962C8B-B14F-4D97-AF65-F5344CB8AC3E}">
        <p14:creationId xmlns:p14="http://schemas.microsoft.com/office/powerpoint/2010/main" val="59058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DB48-8C8B-F6D5-A22E-870CCDB981C6}"/>
              </a:ext>
            </a:extLst>
          </p:cNvPr>
          <p:cNvSpPr>
            <a:spLocks noGrp="1"/>
          </p:cNvSpPr>
          <p:nvPr>
            <p:ph type="title"/>
          </p:nvPr>
        </p:nvSpPr>
        <p:spPr/>
        <p:txBody>
          <a:bodyPr/>
          <a:lstStyle/>
          <a:p>
            <a:r>
              <a:rPr lang="en-US" dirty="0">
                <a:latin typeface="Comic Sans MS" panose="030F0702030302020204" pitchFamily="66" charset="0"/>
              </a:rPr>
              <a:t>Conclusion &amp; Future Work</a:t>
            </a:r>
          </a:p>
        </p:txBody>
      </p:sp>
      <p:sp>
        <p:nvSpPr>
          <p:cNvPr id="3" name="Rectangle 2">
            <a:extLst>
              <a:ext uri="{FF2B5EF4-FFF2-40B4-BE49-F238E27FC236}">
                <a16:creationId xmlns:a16="http://schemas.microsoft.com/office/drawing/2014/main" id="{07A8F8B0-5695-1D64-BAAB-D7E1E4AB3C19}"/>
              </a:ext>
            </a:extLst>
          </p:cNvPr>
          <p:cNvSpPr>
            <a:spLocks noChangeArrowheads="1"/>
          </p:cNvSpPr>
          <p:nvPr/>
        </p:nvSpPr>
        <p:spPr bwMode="auto">
          <a:xfrm>
            <a:off x="1066800" y="1829238"/>
            <a:ext cx="10058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Conclusion:</a:t>
            </a:r>
          </a:p>
          <a:p>
            <a:pPr marR="0" lvl="0" algn="just" defTabSz="914400" rtl="0" eaLnBrk="0" fontAlgn="base" latinLnBrk="0" hangingPunct="0">
              <a:lnSpc>
                <a:spcPct val="100000"/>
              </a:lnSpc>
              <a:spcBef>
                <a:spcPct val="0"/>
              </a:spcBef>
              <a:spcAft>
                <a:spcPct val="0"/>
              </a:spcAft>
              <a:buClrTx/>
              <a:buSzTx/>
              <a:tabLst/>
            </a:pPr>
            <a:r>
              <a:rPr lang="en-US" sz="2000" dirty="0">
                <a:latin typeface="Comic Sans MS" panose="030F0702030302020204" pitchFamily="66" charset="0"/>
              </a:rPr>
              <a:t>This project successfully classified IMDB movie reviews into positive and negative sentiments using machine learning models, with </a:t>
            </a:r>
            <a:r>
              <a:rPr lang="en-US" sz="2000" b="1" dirty="0">
                <a:latin typeface="Comic Sans MS" panose="030F0702030302020204" pitchFamily="66" charset="0"/>
              </a:rPr>
              <a:t>Logistic Regression</a:t>
            </a:r>
            <a:r>
              <a:rPr lang="en-US" sz="2000" dirty="0">
                <a:latin typeface="Comic Sans MS" panose="030F0702030302020204" pitchFamily="66" charset="0"/>
              </a:rPr>
              <a:t> achieving the best performance (87.23% accuracy). Effective data preprocessing and the use of semi-supervised learning enhanced the model's accuracy, highlighting the importance of robust cleaning and innovative learning techniques in sentiment analysis.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Comic Sans MS" panose="030F0702030302020204" pitchFamily="66"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Future Work:</a:t>
            </a:r>
          </a:p>
          <a:p>
            <a:pPr marR="0" lvl="0" algn="just" defTabSz="914400" rtl="0" eaLnBrk="0" fontAlgn="base" latinLnBrk="0" hangingPunct="0">
              <a:lnSpc>
                <a:spcPct val="100000"/>
              </a:lnSpc>
              <a:spcBef>
                <a:spcPct val="0"/>
              </a:spcBef>
              <a:spcAft>
                <a:spcPct val="0"/>
              </a:spcAft>
              <a:buClrTx/>
              <a:buSzTx/>
              <a:tabLst/>
            </a:pPr>
            <a:r>
              <a:rPr lang="en-US" sz="2000" dirty="0">
                <a:latin typeface="Comic Sans MS" panose="030F0702030302020204" pitchFamily="66" charset="0"/>
              </a:rPr>
              <a:t>Future improvements include exploring advanced models like </a:t>
            </a:r>
            <a:r>
              <a:rPr lang="en-US" sz="2000" b="1" dirty="0">
                <a:latin typeface="Comic Sans MS" panose="030F0702030302020204" pitchFamily="66" charset="0"/>
              </a:rPr>
              <a:t>BERT</a:t>
            </a:r>
            <a:r>
              <a:rPr lang="en-US" sz="2000" dirty="0">
                <a:latin typeface="Comic Sans MS" panose="030F0702030302020204" pitchFamily="66" charset="0"/>
              </a:rPr>
              <a:t> for better contextual understanding, expanding the dataset for generalization, and deploying the model in real-world applications, such as recommendation systems or sentiment dashboards, for practical insights.</a:t>
            </a:r>
            <a:endParaRPr kumimoji="0" lang="en-US" altLang="en-US" sz="20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155499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38B0C-3C90-6623-B3F7-3C5265D1B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DC3F9-3F26-D89C-AE28-BBAFC3FB28D0}"/>
              </a:ext>
            </a:extLst>
          </p:cNvPr>
          <p:cNvSpPr>
            <a:spLocks noGrp="1"/>
          </p:cNvSpPr>
          <p:nvPr>
            <p:ph type="title"/>
          </p:nvPr>
        </p:nvSpPr>
        <p:spPr/>
        <p:txBody>
          <a:bodyPr/>
          <a:lstStyle/>
          <a:p>
            <a:r>
              <a:rPr lang="en-US" dirty="0">
                <a:latin typeface="Comic Sans MS" panose="030F0702030302020204" pitchFamily="66" charset="0"/>
              </a:rPr>
              <a:t>Individual Contributions</a:t>
            </a:r>
          </a:p>
        </p:txBody>
      </p:sp>
      <p:sp>
        <p:nvSpPr>
          <p:cNvPr id="3" name="Rectangle 2">
            <a:extLst>
              <a:ext uri="{FF2B5EF4-FFF2-40B4-BE49-F238E27FC236}">
                <a16:creationId xmlns:a16="http://schemas.microsoft.com/office/drawing/2014/main" id="{8BD4B0F1-6BD5-4F7C-7FEB-CFC1C0CAF099}"/>
              </a:ext>
            </a:extLst>
          </p:cNvPr>
          <p:cNvSpPr>
            <a:spLocks noChangeArrowheads="1"/>
          </p:cNvSpPr>
          <p:nvPr/>
        </p:nvSpPr>
        <p:spPr bwMode="auto">
          <a:xfrm>
            <a:off x="1066800" y="2044345"/>
            <a:ext cx="100584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altLang="en-US" sz="2000" b="1" dirty="0" err="1">
                <a:latin typeface="Comic Sans MS" panose="030F0702030302020204" pitchFamily="66" charset="0"/>
              </a:rPr>
              <a:t>Abhiram</a:t>
            </a:r>
            <a:r>
              <a:rPr lang="en-US" altLang="en-US" sz="2000" b="1" dirty="0">
                <a:latin typeface="Comic Sans MS" panose="030F0702030302020204" pitchFamily="66" charset="0"/>
              </a:rPr>
              <a:t> </a:t>
            </a:r>
            <a:r>
              <a:rPr lang="en-US" altLang="en-US" sz="2000" b="1" dirty="0" err="1">
                <a:latin typeface="Comic Sans MS" panose="030F0702030302020204" pitchFamily="66" charset="0"/>
              </a:rPr>
              <a:t>Ravipati</a:t>
            </a:r>
            <a:r>
              <a:rPr lang="en-US" altLang="en-US" sz="2000" b="1" dirty="0">
                <a:latin typeface="Comic Sans MS" panose="030F0702030302020204" pitchFamily="66" charset="0"/>
              </a:rPr>
              <a:t>: Data Collection, Modelling, Analysis of results</a:t>
            </a:r>
          </a:p>
          <a:p>
            <a:pPr marR="0" lvl="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Comic Sans MS" panose="030F0702030302020204" pitchFamily="66"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Comic Sans MS" panose="030F0702030302020204" pitchFamily="66" charset="0"/>
              </a:rPr>
              <a:t>Divya </a:t>
            </a:r>
            <a:r>
              <a:rPr lang="en-US" altLang="en-US" sz="2000" b="1" dirty="0" err="1">
                <a:latin typeface="Comic Sans MS" panose="030F0702030302020204" pitchFamily="66" charset="0"/>
              </a:rPr>
              <a:t>Kampalli</a:t>
            </a:r>
            <a:r>
              <a:rPr lang="en-US" altLang="en-US" sz="2000" b="1" dirty="0">
                <a:latin typeface="Comic Sans MS" panose="030F0702030302020204" pitchFamily="66" charset="0"/>
              </a:rPr>
              <a:t>: Exploratory Data Analysis</a:t>
            </a:r>
          </a:p>
          <a:p>
            <a:pPr marR="0" lvl="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Comic Sans MS" panose="030F0702030302020204" pitchFamily="66"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Comic Sans MS" panose="030F0702030302020204" pitchFamily="66" charset="0"/>
              </a:rPr>
              <a:t>Sumanth Kalyan </a:t>
            </a:r>
            <a:r>
              <a:rPr lang="en-US" altLang="en-US" sz="2000" b="1" dirty="0" err="1">
                <a:latin typeface="Comic Sans MS" panose="030F0702030302020204" pitchFamily="66" charset="0"/>
              </a:rPr>
              <a:t>Bandigupthapu</a:t>
            </a:r>
            <a:r>
              <a:rPr lang="en-US" altLang="en-US" sz="2000" b="1" dirty="0">
                <a:latin typeface="Comic Sans MS" panose="030F0702030302020204" pitchFamily="66" charset="0"/>
              </a:rPr>
              <a:t>: Data Pre-Processing</a:t>
            </a:r>
            <a:endParaRPr kumimoji="0" lang="en-US" altLang="en-US" sz="2000" b="1"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205804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236F-3FAA-0601-0990-0E2F81FF643F}"/>
              </a:ext>
            </a:extLst>
          </p:cNvPr>
          <p:cNvSpPr>
            <a:spLocks noGrp="1"/>
          </p:cNvSpPr>
          <p:nvPr>
            <p:ph type="title"/>
          </p:nvPr>
        </p:nvSpPr>
        <p:spPr/>
        <p:txBody>
          <a:bodyPr/>
          <a:lstStyle/>
          <a:p>
            <a:r>
              <a:rPr lang="en-US" dirty="0">
                <a:latin typeface="Comic Sans MS" panose="030F0702030302020204" pitchFamily="66" charset="0"/>
              </a:rPr>
              <a:t>Introduction</a:t>
            </a:r>
          </a:p>
        </p:txBody>
      </p:sp>
      <p:sp>
        <p:nvSpPr>
          <p:cNvPr id="3" name="TextBox 2">
            <a:extLst>
              <a:ext uri="{FF2B5EF4-FFF2-40B4-BE49-F238E27FC236}">
                <a16:creationId xmlns:a16="http://schemas.microsoft.com/office/drawing/2014/main" id="{BBF54B2B-E347-1D5C-6794-55488954AF42}"/>
              </a:ext>
            </a:extLst>
          </p:cNvPr>
          <p:cNvSpPr txBox="1"/>
          <p:nvPr/>
        </p:nvSpPr>
        <p:spPr>
          <a:xfrm>
            <a:off x="1097280" y="1993900"/>
            <a:ext cx="10058400" cy="3785652"/>
          </a:xfrm>
          <a:prstGeom prst="rect">
            <a:avLst/>
          </a:prstGeom>
          <a:noFill/>
        </p:spPr>
        <p:txBody>
          <a:bodyPr wrap="square" rtlCol="0">
            <a:spAutoFit/>
          </a:bodyPr>
          <a:lstStyle/>
          <a:p>
            <a:pPr algn="just"/>
            <a:r>
              <a:rPr lang="en-US" sz="2000" dirty="0">
                <a:latin typeface="Comic Sans MS" panose="030F0702030302020204" pitchFamily="66" charset="0"/>
              </a:rPr>
              <a:t>Sentiment analysis is an essential application of Machine Learning (ML) and Natural Language Processing (NLP) that focuses on determining whether a given text expresses a positive, negative, or neutral sentiment. In this project, we aim to classify sentiments in IMDB movie reviews, leveraging advanced machine learning techniques to achieve accurate predictions.</a:t>
            </a:r>
          </a:p>
          <a:p>
            <a:pPr algn="just"/>
            <a:endParaRPr lang="en-US" sz="2000" dirty="0">
              <a:latin typeface="Comic Sans MS" panose="030F0702030302020204" pitchFamily="66" charset="0"/>
            </a:endParaRPr>
          </a:p>
          <a:p>
            <a:pPr algn="just"/>
            <a:r>
              <a:rPr lang="en-US" sz="2000" b="1" dirty="0">
                <a:latin typeface="Comic Sans MS" panose="030F0702030302020204" pitchFamily="66" charset="0"/>
              </a:rPr>
              <a:t>Objective:</a:t>
            </a:r>
          </a:p>
          <a:p>
            <a:pPr algn="just"/>
            <a:endParaRPr lang="en-US" sz="2000" b="1" dirty="0">
              <a:latin typeface="Comic Sans MS" panose="030F0702030302020204" pitchFamily="66" charset="0"/>
            </a:endParaRPr>
          </a:p>
          <a:p>
            <a:pPr algn="just"/>
            <a:r>
              <a:rPr lang="en-US" sz="2000" dirty="0">
                <a:latin typeface="Comic Sans MS" panose="030F0702030302020204" pitchFamily="66" charset="0"/>
              </a:rPr>
              <a:t>The main objective of this project is to classify IMDB movie reviews as either positive or negative. By achieving this, we aim to gain meaningful insights into audience sentiments, which can help improve movie recommendation systems, marketing strategies, and customer satisfaction analyses.</a:t>
            </a:r>
          </a:p>
        </p:txBody>
      </p:sp>
    </p:spTree>
    <p:extLst>
      <p:ext uri="{BB962C8B-B14F-4D97-AF65-F5344CB8AC3E}">
        <p14:creationId xmlns:p14="http://schemas.microsoft.com/office/powerpoint/2010/main" val="60278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B98B-63F4-9922-C02A-BD6A70731ED9}"/>
              </a:ext>
            </a:extLst>
          </p:cNvPr>
          <p:cNvSpPr>
            <a:spLocks noGrp="1"/>
          </p:cNvSpPr>
          <p:nvPr>
            <p:ph type="title"/>
          </p:nvPr>
        </p:nvSpPr>
        <p:spPr/>
        <p:txBody>
          <a:bodyPr/>
          <a:lstStyle/>
          <a:p>
            <a:r>
              <a:rPr lang="en-US" dirty="0">
                <a:latin typeface="Comic Sans MS" panose="030F0702030302020204" pitchFamily="66" charset="0"/>
              </a:rPr>
              <a:t>Dataset Description</a:t>
            </a:r>
          </a:p>
        </p:txBody>
      </p:sp>
      <p:sp>
        <p:nvSpPr>
          <p:cNvPr id="3" name="TextBox 2">
            <a:extLst>
              <a:ext uri="{FF2B5EF4-FFF2-40B4-BE49-F238E27FC236}">
                <a16:creationId xmlns:a16="http://schemas.microsoft.com/office/drawing/2014/main" id="{265F56D0-5B6A-DE1C-DB49-2FBB067216D7}"/>
              </a:ext>
            </a:extLst>
          </p:cNvPr>
          <p:cNvSpPr txBox="1"/>
          <p:nvPr/>
        </p:nvSpPr>
        <p:spPr>
          <a:xfrm>
            <a:off x="1097280" y="1993900"/>
            <a:ext cx="10058400" cy="2554545"/>
          </a:xfrm>
          <a:prstGeom prst="rect">
            <a:avLst/>
          </a:prstGeom>
          <a:noFill/>
        </p:spPr>
        <p:txBody>
          <a:bodyPr wrap="square" rtlCol="0">
            <a:spAutoFit/>
          </a:bodyPr>
          <a:lstStyle/>
          <a:p>
            <a:pPr algn="just"/>
            <a:r>
              <a:rPr lang="en-US" sz="2000" dirty="0">
                <a:latin typeface="Comic Sans MS" panose="030F0702030302020204" pitchFamily="66" charset="0"/>
              </a:rPr>
              <a:t>The dataset used in this project is the </a:t>
            </a:r>
            <a:r>
              <a:rPr lang="en-US" sz="2000" b="1" dirty="0">
                <a:latin typeface="Comic Sans MS" panose="030F0702030302020204" pitchFamily="66" charset="0"/>
              </a:rPr>
              <a:t>IMDB Movie Reviews Dataset</a:t>
            </a:r>
            <a:r>
              <a:rPr lang="en-US" sz="2000" dirty="0">
                <a:latin typeface="Comic Sans MS" panose="030F0702030302020204" pitchFamily="66" charset="0"/>
              </a:rPr>
              <a:t>. It consists of </a:t>
            </a:r>
            <a:r>
              <a:rPr lang="en-US" sz="2000" b="1" dirty="0">
                <a:latin typeface="Comic Sans MS" panose="030F0702030302020204" pitchFamily="66" charset="0"/>
              </a:rPr>
              <a:t>50,000 movie reviews</a:t>
            </a:r>
            <a:r>
              <a:rPr lang="en-US" sz="2000" dirty="0">
                <a:latin typeface="Comic Sans MS" panose="030F0702030302020204" pitchFamily="66" charset="0"/>
              </a:rPr>
              <a:t>, with each review labeled as either </a:t>
            </a:r>
            <a:r>
              <a:rPr lang="en-US" sz="2000" b="1" dirty="0">
                <a:latin typeface="Comic Sans MS" panose="030F0702030302020204" pitchFamily="66" charset="0"/>
              </a:rPr>
              <a:t>positive</a:t>
            </a:r>
            <a:r>
              <a:rPr lang="en-US" sz="2000" dirty="0">
                <a:latin typeface="Comic Sans MS" panose="030F0702030302020204" pitchFamily="66" charset="0"/>
              </a:rPr>
              <a:t> or </a:t>
            </a:r>
            <a:r>
              <a:rPr lang="en-US" sz="2000" b="1" dirty="0">
                <a:latin typeface="Comic Sans MS" panose="030F0702030302020204" pitchFamily="66" charset="0"/>
              </a:rPr>
              <a:t>negative</a:t>
            </a:r>
            <a:r>
              <a:rPr lang="en-US" sz="2000" dirty="0">
                <a:latin typeface="Comic Sans MS" panose="030F0702030302020204" pitchFamily="66" charset="0"/>
              </a:rPr>
              <a:t>, making it a balanced dataset with 25,000 reviews in each category. Each entry includes the </a:t>
            </a:r>
            <a:r>
              <a:rPr lang="en-US" sz="2000" b="1" dirty="0">
                <a:latin typeface="Comic Sans MS" panose="030F0702030302020204" pitchFamily="66" charset="0"/>
              </a:rPr>
              <a:t>review text</a:t>
            </a:r>
            <a:r>
              <a:rPr lang="en-US" sz="2000" dirty="0">
                <a:latin typeface="Comic Sans MS" panose="030F0702030302020204" pitchFamily="66" charset="0"/>
              </a:rPr>
              <a:t>, written in natural language, and its corresponding </a:t>
            </a:r>
            <a:r>
              <a:rPr lang="en-US" sz="2000" b="1" dirty="0">
                <a:latin typeface="Comic Sans MS" panose="030F0702030302020204" pitchFamily="66" charset="0"/>
              </a:rPr>
              <a:t>sentiment label</a:t>
            </a:r>
            <a:r>
              <a:rPr lang="en-US" sz="2000" dirty="0">
                <a:latin typeface="Comic Sans MS" panose="030F0702030302020204" pitchFamily="66" charset="0"/>
              </a:rPr>
              <a:t>. Sourced from IMDB, this dataset is highly relevant for understanding real-world audience sentiments and provides an excellent foundation for training and evaluating machine learning models in the field of Natural Language Processing.</a:t>
            </a:r>
          </a:p>
        </p:txBody>
      </p:sp>
    </p:spTree>
    <p:extLst>
      <p:ext uri="{BB962C8B-B14F-4D97-AF65-F5344CB8AC3E}">
        <p14:creationId xmlns:p14="http://schemas.microsoft.com/office/powerpoint/2010/main" val="178049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7751-7126-6AC7-7AA3-2B4C9F91F744}"/>
              </a:ext>
            </a:extLst>
          </p:cNvPr>
          <p:cNvSpPr>
            <a:spLocks noGrp="1"/>
          </p:cNvSpPr>
          <p:nvPr>
            <p:ph type="title"/>
          </p:nvPr>
        </p:nvSpPr>
        <p:spPr/>
        <p:txBody>
          <a:bodyPr/>
          <a:lstStyle/>
          <a:p>
            <a:r>
              <a:rPr lang="en-US" dirty="0">
                <a:latin typeface="Comic Sans MS" panose="030F0702030302020204" pitchFamily="66" charset="0"/>
              </a:rPr>
              <a:t>Data Preprocessing</a:t>
            </a:r>
          </a:p>
        </p:txBody>
      </p:sp>
      <p:sp>
        <p:nvSpPr>
          <p:cNvPr id="5" name="Rectangle 2">
            <a:extLst>
              <a:ext uri="{FF2B5EF4-FFF2-40B4-BE49-F238E27FC236}">
                <a16:creationId xmlns:a16="http://schemas.microsoft.com/office/drawing/2014/main" id="{9A377F8E-CDE4-7B45-2A81-A5DA050BC10C}"/>
              </a:ext>
            </a:extLst>
          </p:cNvPr>
          <p:cNvSpPr>
            <a:spLocks noChangeArrowheads="1"/>
          </p:cNvSpPr>
          <p:nvPr/>
        </p:nvSpPr>
        <p:spPr bwMode="auto">
          <a:xfrm>
            <a:off x="1097280" y="1737360"/>
            <a:ext cx="10058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Noise Removal</a:t>
            </a:r>
            <a:r>
              <a:rPr kumimoji="0" lang="en-US" altLang="en-US" sz="2000" b="0" i="0" u="none" strike="noStrike" cap="none" normalizeH="0" baseline="0" dirty="0">
                <a:ln>
                  <a:noFill/>
                </a:ln>
                <a:solidFill>
                  <a:schemeClr val="tx1"/>
                </a:solidFill>
                <a:effectLst/>
                <a:latin typeface="Comic Sans MS" panose="030F0702030302020204" pitchFamily="66" charset="0"/>
              </a:rPr>
              <a:t>: Removed HTML tags, special characters, and numbers.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Comic Sans MS" panose="030F0702030302020204" pitchFamily="66"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Text Normalization</a:t>
            </a:r>
            <a:r>
              <a:rPr kumimoji="0" lang="en-US" altLang="en-US" sz="2000" b="0" i="0" u="none" strike="noStrike" cap="none" normalizeH="0" baseline="0" dirty="0">
                <a:ln>
                  <a:noFill/>
                </a:ln>
                <a:solidFill>
                  <a:schemeClr val="tx1"/>
                </a:solidFill>
                <a:effectLst/>
                <a:latin typeface="Comic Sans MS" panose="030F0702030302020204" pitchFamily="66" charset="0"/>
              </a:rPr>
              <a:t>: Converted text to lowercase for uniformity.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Stop Word Removal</a:t>
            </a:r>
            <a:r>
              <a:rPr kumimoji="0" lang="en-US" altLang="en-US" sz="2000" b="0" i="0" u="none" strike="noStrike" cap="none" normalizeH="0" baseline="0" dirty="0">
                <a:ln>
                  <a:noFill/>
                </a:ln>
                <a:solidFill>
                  <a:schemeClr val="tx1"/>
                </a:solidFill>
                <a:effectLst/>
                <a:latin typeface="Comic Sans MS" panose="030F0702030302020204" pitchFamily="66" charset="0"/>
              </a:rPr>
              <a:t>: Excluded generic stop words (e.g., "the", "and") and domain-specific words (e.g., "movie", "film").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Lemmatization</a:t>
            </a:r>
            <a:r>
              <a:rPr kumimoji="0" lang="en-US" altLang="en-US" sz="2000" b="0" i="0" u="none" strike="noStrike" cap="none" normalizeH="0" baseline="0" dirty="0">
                <a:ln>
                  <a:noFill/>
                </a:ln>
                <a:solidFill>
                  <a:schemeClr val="tx1"/>
                </a:solidFill>
                <a:effectLst/>
                <a:latin typeface="Comic Sans MS" panose="030F0702030302020204" pitchFamily="66" charset="0"/>
              </a:rPr>
              <a:t>: Reduced words to their base forms (e.g., "running" → "run").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omic Sans MS" panose="030F0702030302020204" pitchFamily="66" charset="0"/>
              </a:rPr>
              <a:t>Targeted Cleaning </a:t>
            </a:r>
            <a:r>
              <a:rPr kumimoji="0" lang="en-US" altLang="en-US" sz="2000" b="0" i="0" u="none" strike="noStrike" cap="none" normalizeH="0" baseline="0" dirty="0">
                <a:ln>
                  <a:noFill/>
                </a:ln>
                <a:solidFill>
                  <a:schemeClr val="tx1"/>
                </a:solidFill>
                <a:effectLst/>
                <a:latin typeface="Comic Sans MS" panose="030F0702030302020204" pitchFamily="66" charset="0"/>
              </a:rPr>
              <a:t>: Removed irrelevant words like "people", "much", and "thing" to enhance sentiment differentiation.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mic Sans MS" panose="030F0702030302020204" pitchFamily="66" charset="0"/>
              </a:rPr>
              <a:t>These steps ensured clean, high-quality data for effective model training and analysis.</a:t>
            </a:r>
          </a:p>
        </p:txBody>
      </p:sp>
    </p:spTree>
    <p:extLst>
      <p:ext uri="{BB962C8B-B14F-4D97-AF65-F5344CB8AC3E}">
        <p14:creationId xmlns:p14="http://schemas.microsoft.com/office/powerpoint/2010/main" val="218280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3817-BA15-6D64-3514-97AFEA166D1B}"/>
              </a:ext>
            </a:extLst>
          </p:cNvPr>
          <p:cNvSpPr>
            <a:spLocks noGrp="1"/>
          </p:cNvSpPr>
          <p:nvPr>
            <p:ph type="title"/>
          </p:nvPr>
        </p:nvSpPr>
        <p:spPr/>
        <p:txBody>
          <a:bodyPr/>
          <a:lstStyle/>
          <a:p>
            <a:r>
              <a:rPr lang="en-US" dirty="0">
                <a:latin typeface="Comic Sans MS" panose="030F0702030302020204" pitchFamily="66" charset="0"/>
              </a:rPr>
              <a:t>Exploratory Data Analysis</a:t>
            </a:r>
          </a:p>
        </p:txBody>
      </p:sp>
      <p:pic>
        <p:nvPicPr>
          <p:cNvPr id="2050" name="Picture 2">
            <a:extLst>
              <a:ext uri="{FF2B5EF4-FFF2-40B4-BE49-F238E27FC236}">
                <a16:creationId xmlns:a16="http://schemas.microsoft.com/office/drawing/2014/main" id="{AC11E03C-BF48-C052-1753-E29648AF8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814" y="1877059"/>
            <a:ext cx="5874486" cy="443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1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10B4C-98DF-1693-3644-584A077B68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179528-C899-88A2-8227-13DC00384173}"/>
              </a:ext>
            </a:extLst>
          </p:cNvPr>
          <p:cNvSpPr>
            <a:spLocks noGrp="1"/>
          </p:cNvSpPr>
          <p:nvPr>
            <p:ph type="title"/>
          </p:nvPr>
        </p:nvSpPr>
        <p:spPr/>
        <p:txBody>
          <a:bodyPr/>
          <a:lstStyle/>
          <a:p>
            <a:r>
              <a:rPr lang="en-US" dirty="0">
                <a:latin typeface="Comic Sans MS" panose="030F0702030302020204" pitchFamily="66" charset="0"/>
              </a:rPr>
              <a:t>Exploratory Data Analysis</a:t>
            </a:r>
          </a:p>
        </p:txBody>
      </p:sp>
      <p:pic>
        <p:nvPicPr>
          <p:cNvPr id="3074" name="Picture 2">
            <a:extLst>
              <a:ext uri="{FF2B5EF4-FFF2-40B4-BE49-F238E27FC236}">
                <a16:creationId xmlns:a16="http://schemas.microsoft.com/office/drawing/2014/main" id="{8CACD33B-9AF5-CA41-F0C8-873609640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269" y="1907501"/>
            <a:ext cx="6875462" cy="436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82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0565E-188E-2B86-8658-E14C09406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578018-7CCB-1288-077F-51EC4EE0EAD4}"/>
              </a:ext>
            </a:extLst>
          </p:cNvPr>
          <p:cNvSpPr>
            <a:spLocks noGrp="1"/>
          </p:cNvSpPr>
          <p:nvPr>
            <p:ph type="title"/>
          </p:nvPr>
        </p:nvSpPr>
        <p:spPr/>
        <p:txBody>
          <a:bodyPr/>
          <a:lstStyle/>
          <a:p>
            <a:r>
              <a:rPr lang="en-US" b="1" dirty="0">
                <a:latin typeface="Comic Sans MS" panose="030F0702030302020204" pitchFamily="66" charset="0"/>
              </a:rPr>
              <a:t>Exploratory Data Analysis</a:t>
            </a:r>
          </a:p>
        </p:txBody>
      </p:sp>
      <p:pic>
        <p:nvPicPr>
          <p:cNvPr id="4098" name="Picture 2">
            <a:extLst>
              <a:ext uri="{FF2B5EF4-FFF2-40B4-BE49-F238E27FC236}">
                <a16:creationId xmlns:a16="http://schemas.microsoft.com/office/drawing/2014/main" id="{504F2230-AA7A-808B-30A3-9CB5F6EF5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0" y="1875865"/>
            <a:ext cx="6794500" cy="435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43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998F0-149E-382D-921E-AD341FA59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51E60-A258-8010-8FC7-DC2535E6F96F}"/>
              </a:ext>
            </a:extLst>
          </p:cNvPr>
          <p:cNvSpPr>
            <a:spLocks noGrp="1"/>
          </p:cNvSpPr>
          <p:nvPr>
            <p:ph type="title"/>
          </p:nvPr>
        </p:nvSpPr>
        <p:spPr/>
        <p:txBody>
          <a:bodyPr/>
          <a:lstStyle/>
          <a:p>
            <a:r>
              <a:rPr lang="en-US" dirty="0">
                <a:latin typeface="Comic Sans MS" panose="030F0702030302020204" pitchFamily="66" charset="0"/>
              </a:rPr>
              <a:t>Exploratory Data Analysis</a:t>
            </a:r>
          </a:p>
        </p:txBody>
      </p:sp>
      <p:pic>
        <p:nvPicPr>
          <p:cNvPr id="5122" name="Picture 2">
            <a:extLst>
              <a:ext uri="{FF2B5EF4-FFF2-40B4-BE49-F238E27FC236}">
                <a16:creationId xmlns:a16="http://schemas.microsoft.com/office/drawing/2014/main" id="{68432525-4630-8D28-AFBE-580F1FEE1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960563"/>
            <a:ext cx="756285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1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ADF25-9449-AF47-4386-3391BEE6D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41797-D7DE-7129-263C-684C5D74CEB4}"/>
              </a:ext>
            </a:extLst>
          </p:cNvPr>
          <p:cNvSpPr>
            <a:spLocks noGrp="1"/>
          </p:cNvSpPr>
          <p:nvPr>
            <p:ph type="title"/>
          </p:nvPr>
        </p:nvSpPr>
        <p:spPr/>
        <p:txBody>
          <a:bodyPr/>
          <a:lstStyle/>
          <a:p>
            <a:r>
              <a:rPr lang="en-US" dirty="0">
                <a:latin typeface="Comic Sans MS" panose="030F0702030302020204" pitchFamily="66" charset="0"/>
              </a:rPr>
              <a:t>Exploratory Data Analysis</a:t>
            </a:r>
          </a:p>
        </p:txBody>
      </p:sp>
      <p:pic>
        <p:nvPicPr>
          <p:cNvPr id="6146" name="Picture 2">
            <a:extLst>
              <a:ext uri="{FF2B5EF4-FFF2-40B4-BE49-F238E27FC236}">
                <a16:creationId xmlns:a16="http://schemas.microsoft.com/office/drawing/2014/main" id="{9F0C984F-18E8-5DD0-5E25-BF1016D62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055" y="1922463"/>
            <a:ext cx="756285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0391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65</TotalTime>
  <Words>1063</Words>
  <Application>Microsoft Office PowerPoint</Application>
  <PresentationFormat>Widescreen</PresentationFormat>
  <Paragraphs>105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Calibri</vt:lpstr>
      <vt:lpstr>Calibri Light</vt:lpstr>
      <vt:lpstr>Comic Sans MS</vt:lpstr>
      <vt:lpstr>Retrospect</vt:lpstr>
      <vt:lpstr>Sentiment Analysis of IMDB Reviews</vt:lpstr>
      <vt:lpstr>Introduction</vt:lpstr>
      <vt:lpstr>Dataset Description</vt:lpstr>
      <vt:lpstr>Data Preprocessing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 Logistic Regression</vt:lpstr>
      <vt:lpstr>Model: Random Forest</vt:lpstr>
      <vt:lpstr>Model: Decision Tree</vt:lpstr>
      <vt:lpstr>Model: Naïve Bayes</vt:lpstr>
      <vt:lpstr>Model: Support Vector Machine</vt:lpstr>
      <vt:lpstr>Results</vt:lpstr>
      <vt:lpstr>Conclusion &amp; Future Work</vt:lpstr>
      <vt:lpstr>Individual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VV REDDY</dc:creator>
  <cp:lastModifiedBy>VV REDDY</cp:lastModifiedBy>
  <cp:revision>2</cp:revision>
  <dcterms:created xsi:type="dcterms:W3CDTF">2024-11-25T05:32:06Z</dcterms:created>
  <dcterms:modified xsi:type="dcterms:W3CDTF">2024-11-25T06:38:03Z</dcterms:modified>
</cp:coreProperties>
</file>