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0" r:id="rId6"/>
    <p:sldId id="262" r:id="rId7"/>
    <p:sldId id="263" r:id="rId8"/>
    <p:sldId id="277" r:id="rId9"/>
    <p:sldId id="278" r:id="rId10"/>
    <p:sldId id="265" r:id="rId11"/>
    <p:sldId id="272" r:id="rId12"/>
    <p:sldId id="273" r:id="rId13"/>
    <p:sldId id="279" r:id="rId14"/>
    <p:sldId id="274" r:id="rId15"/>
    <p:sldId id="280" r:id="rId16"/>
    <p:sldId id="281" r:id="rId17"/>
    <p:sldId id="282" r:id="rId18"/>
    <p:sldId id="275" r:id="rId19"/>
    <p:sldId id="276" r:id="rId20"/>
    <p:sldId id="269"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400"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college admission management SYSTEM USING WEB APPLICATION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3506681" y="3888419"/>
            <a:ext cx="9161754" cy="667225"/>
          </a:xfrm>
        </p:spPr>
        <p:txBody>
          <a:bodyPr>
            <a:normAutofit/>
          </a:bodyPr>
          <a:lstStyle/>
          <a:p>
            <a:pPr>
              <a:spcAft>
                <a:spcPts val="600"/>
              </a:spcAft>
            </a:pPr>
            <a:r>
              <a:rPr lang="en-US" dirty="0" err="1">
                <a:solidFill>
                  <a:schemeClr val="tx1"/>
                </a:solidFill>
                <a:latin typeface="Times New Roman" panose="02020603050405020304" pitchFamily="18" charset="0"/>
                <a:cs typeface="Times New Roman" panose="02020603050405020304" pitchFamily="18" charset="0"/>
              </a:rPr>
              <a:t>A.Abhiram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reddy</a:t>
            </a:r>
            <a:r>
              <a:rPr lang="en-US" dirty="0">
                <a:solidFill>
                  <a:schemeClr val="tx1"/>
                </a:solidFill>
                <a:latin typeface="Times New Roman" panose="02020603050405020304" pitchFamily="18" charset="0"/>
                <a:cs typeface="Times New Roman" panose="02020603050405020304" pitchFamily="18" charset="0"/>
              </a:rPr>
              <a:t> (192011018)</a:t>
            </a:r>
          </a:p>
          <a:p>
            <a:pPr>
              <a:spcAft>
                <a:spcPts val="600"/>
              </a:spcAft>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1162802" y="568114"/>
            <a:ext cx="8357613" cy="705627"/>
          </a:xfrm>
        </p:spPr>
        <p:txBody>
          <a:bodyPr>
            <a:normAutofit/>
          </a:bodyPr>
          <a:lstStyle/>
          <a:p>
            <a:pPr marL="0" indent="0" algn="just">
              <a:buNone/>
            </a:pPr>
            <a:r>
              <a:rPr lang="en-IN" sz="3600" b="0" i="0" dirty="0">
                <a:solidFill>
                  <a:srgbClr val="000000"/>
                </a:solidFill>
                <a:effectLst/>
                <a:latin typeface="Lato" panose="020F0502020204030203" pitchFamily="34" charset="0"/>
              </a:rPr>
              <a:t>IMPLEMENTATION</a:t>
            </a:r>
            <a:endParaRPr lang="en-US" sz="3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C370D66-4DD2-490D-8176-E5F4DDD88FAF}"/>
              </a:ext>
            </a:extLst>
          </p:cNvPr>
          <p:cNvSpPr txBox="1"/>
          <p:nvPr/>
        </p:nvSpPr>
        <p:spPr>
          <a:xfrm>
            <a:off x="1078890" y="1735806"/>
            <a:ext cx="9947698" cy="3983398"/>
          </a:xfrm>
          <a:prstGeom prst="rect">
            <a:avLst/>
          </a:prstGeom>
          <a:noFill/>
        </p:spPr>
        <p:txBody>
          <a:bodyPr wrap="square">
            <a:spAutoFit/>
          </a:bodyPr>
          <a:lstStyle/>
          <a:p>
            <a:pPr algn="just"/>
            <a:r>
              <a:rPr lang="en-US" sz="1600" b="0" i="0" dirty="0">
                <a:solidFill>
                  <a:srgbClr val="000000"/>
                </a:solidFill>
                <a:effectLst/>
                <a:latin typeface="Lato" panose="020F0502020204030203" pitchFamily="34" charset="0"/>
              </a:rPr>
              <a:t>B. SERVER</a:t>
            </a:r>
          </a:p>
          <a:p>
            <a:pPr algn="just"/>
            <a:r>
              <a:rPr lang="en-US" sz="1600" b="0" i="0" dirty="0">
                <a:solidFill>
                  <a:srgbClr val="000000"/>
                </a:solidFill>
                <a:effectLst/>
                <a:latin typeface="Lato" panose="020F0502020204030203" pitchFamily="34" charset="0"/>
              </a:rPr>
              <a:t>The Server acts as a medium between the authenticated user (student) and the admin. All the details entered and documents uploaded by the student is stored in the server (Wamp Server).The admin can access these details via server. When the admin verifies the student details and grants permission for regular admission/provisional admission/photocopy/revaluation process, a message will be generated to the user sent by admin via server.</a:t>
            </a:r>
          </a:p>
          <a:p>
            <a:pPr algn="just"/>
            <a:endParaRPr lang="en-US" sz="1600" dirty="0">
              <a:solidFill>
                <a:srgbClr val="000000"/>
              </a:solidFill>
              <a:latin typeface="Lato" panose="020F0502020204030203" pitchFamily="34" charset="0"/>
            </a:endParaRPr>
          </a:p>
          <a:p>
            <a:pPr algn="just"/>
            <a:endParaRPr lang="en-US" sz="1600" b="0" i="0" dirty="0">
              <a:solidFill>
                <a:srgbClr val="000000"/>
              </a:solidFill>
              <a:effectLst/>
              <a:latin typeface="Lato" panose="020F0502020204030203" pitchFamily="34" charset="0"/>
            </a:endParaRPr>
          </a:p>
          <a:p>
            <a:pPr algn="just"/>
            <a:endParaRPr lang="en-US" sz="1600" b="0" i="0" dirty="0">
              <a:solidFill>
                <a:srgbClr val="000000"/>
              </a:solidFill>
              <a:effectLst/>
              <a:latin typeface="Lato" panose="020F0502020204030203" pitchFamily="34" charset="0"/>
            </a:endParaRPr>
          </a:p>
          <a:p>
            <a:pPr algn="just"/>
            <a:r>
              <a:rPr lang="en-US" sz="1600" b="0" i="0" dirty="0">
                <a:solidFill>
                  <a:srgbClr val="000000"/>
                </a:solidFill>
                <a:effectLst/>
                <a:latin typeface="Lato" panose="020F0502020204030203" pitchFamily="34" charset="0"/>
              </a:rPr>
              <a:t>C. ADMIN</a:t>
            </a:r>
          </a:p>
          <a:p>
            <a:pPr algn="just"/>
            <a:r>
              <a:rPr lang="en-US" sz="1600" b="0" i="0" dirty="0">
                <a:solidFill>
                  <a:srgbClr val="000000"/>
                </a:solidFill>
                <a:effectLst/>
                <a:latin typeface="Lato" panose="020F0502020204030203" pitchFamily="34" charset="0"/>
              </a:rPr>
              <a:t>The admin plays a pivotal role in the online admission system. It is the admin who provides authentication to the user in the online process. The details entered and the documents uploaded by the authenticated user is accessed by the admin via server.</a:t>
            </a:r>
          </a:p>
          <a:p>
            <a:pPr marL="286385" marR="514985" indent="457200" algn="just">
              <a:lnSpc>
                <a:spcPct val="149000"/>
              </a:lnSpc>
              <a:spcBef>
                <a:spcPts val="0"/>
              </a:spcBef>
              <a:spcAft>
                <a:spcPts val="20"/>
              </a:spcAft>
            </a:pPr>
            <a:endPar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286385" marR="514985" indent="457200" algn="just">
              <a:lnSpc>
                <a:spcPct val="149000"/>
              </a:lnSpc>
              <a:spcBef>
                <a:spcPts val="0"/>
              </a:spcBef>
              <a:spcAft>
                <a:spcPts val="20"/>
              </a:spcAft>
            </a:pPr>
            <a:endPar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395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1162802" y="568114"/>
            <a:ext cx="8357613" cy="705627"/>
          </a:xfrm>
        </p:spPr>
        <p:txBody>
          <a:bodyPr>
            <a:normAutofit/>
          </a:bodyPr>
          <a:lstStyle/>
          <a:p>
            <a:pPr marL="0" marR="514985" lvl="0" indent="0" algn="just" fontAlgn="base">
              <a:lnSpc>
                <a:spcPct val="110000"/>
              </a:lnSpc>
              <a:spcBef>
                <a:spcPts val="0"/>
              </a:spcBef>
              <a:spcAft>
                <a:spcPts val="550"/>
              </a:spcAft>
              <a:buClr>
                <a:srgbClr val="000000"/>
              </a:buClr>
              <a:buSzPts val="1200"/>
              <a:buNone/>
            </a:pPr>
            <a:r>
              <a:rPr lang="en-US" sz="3200" dirty="0">
                <a:latin typeface="Times New Roman" panose="02020603050405020304" pitchFamily="18" charset="0"/>
                <a:cs typeface="Times New Roman" panose="02020603050405020304" pitchFamily="18" charset="0"/>
              </a:rPr>
              <a:t>SURVEY</a:t>
            </a:r>
            <a:endParaRPr lang="en-US" sz="3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C370D66-4DD2-490D-8176-E5F4DDD88FAF}"/>
              </a:ext>
            </a:extLst>
          </p:cNvPr>
          <p:cNvSpPr txBox="1"/>
          <p:nvPr/>
        </p:nvSpPr>
        <p:spPr>
          <a:xfrm>
            <a:off x="783055" y="1273741"/>
            <a:ext cx="9956663" cy="756617"/>
          </a:xfrm>
          <a:prstGeom prst="rect">
            <a:avLst/>
          </a:prstGeom>
          <a:noFill/>
        </p:spPr>
        <p:txBody>
          <a:bodyPr wrap="square">
            <a:spAutoFit/>
          </a:bodyPr>
          <a:lstStyle/>
          <a:p>
            <a:pPr marR="514985" lvl="0" algn="just" fontAlgn="base">
              <a:lnSpc>
                <a:spcPct val="110000"/>
              </a:lnSpc>
              <a:spcBef>
                <a:spcPts val="0"/>
              </a:spcBef>
              <a:spcAft>
                <a:spcPts val="550"/>
              </a:spcAft>
              <a:buClr>
                <a:srgbClr val="000000"/>
              </a:buClr>
              <a:buSzPts val="1200"/>
            </a:pP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514985" lvl="0" algn="just" fontAlgn="base">
              <a:lnSpc>
                <a:spcPct val="110000"/>
              </a:lnSpc>
              <a:spcBef>
                <a:spcPts val="0"/>
              </a:spcBef>
              <a:spcAft>
                <a:spcPts val="560"/>
              </a:spcAft>
              <a:buClr>
                <a:srgbClr val="000000"/>
              </a:buClr>
              <a:buSzPts val="1200"/>
            </a:pP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BD21A12-C00B-C931-7A62-1A58204449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4659" y="1670367"/>
            <a:ext cx="7871012" cy="4470457"/>
          </a:xfrm>
          <a:prstGeom prst="rect">
            <a:avLst/>
          </a:prstGeom>
        </p:spPr>
      </p:pic>
    </p:spTree>
    <p:extLst>
      <p:ext uri="{BB962C8B-B14F-4D97-AF65-F5344CB8AC3E}">
        <p14:creationId xmlns:p14="http://schemas.microsoft.com/office/powerpoint/2010/main" val="178242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1162802" y="568114"/>
            <a:ext cx="8357613" cy="705627"/>
          </a:xfrm>
        </p:spPr>
        <p:txBody>
          <a:bodyPr>
            <a:normAutofit/>
          </a:bodyPr>
          <a:lstStyle/>
          <a:p>
            <a:pPr marL="0" marR="514985" lvl="0" indent="0" algn="just" fontAlgn="base">
              <a:lnSpc>
                <a:spcPct val="110000"/>
              </a:lnSpc>
              <a:spcBef>
                <a:spcPts val="0"/>
              </a:spcBef>
              <a:spcAft>
                <a:spcPts val="550"/>
              </a:spcAft>
              <a:buClr>
                <a:srgbClr val="000000"/>
              </a:buClr>
              <a:buSzPts val="1200"/>
              <a:buNone/>
            </a:pPr>
            <a:r>
              <a:rPr lang="en-US" sz="3200" dirty="0">
                <a:latin typeface="Times New Roman" panose="02020603050405020304" pitchFamily="18" charset="0"/>
                <a:cs typeface="Times New Roman" panose="02020603050405020304" pitchFamily="18" charset="0"/>
              </a:rPr>
              <a:t>SURVEY</a:t>
            </a:r>
            <a:endParaRPr lang="en-US" sz="3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C370D66-4DD2-490D-8176-E5F4DDD88FAF}"/>
              </a:ext>
            </a:extLst>
          </p:cNvPr>
          <p:cNvSpPr txBox="1"/>
          <p:nvPr/>
        </p:nvSpPr>
        <p:spPr>
          <a:xfrm>
            <a:off x="783055" y="1273741"/>
            <a:ext cx="9956663" cy="756617"/>
          </a:xfrm>
          <a:prstGeom prst="rect">
            <a:avLst/>
          </a:prstGeom>
          <a:noFill/>
        </p:spPr>
        <p:txBody>
          <a:bodyPr wrap="square">
            <a:spAutoFit/>
          </a:bodyPr>
          <a:lstStyle/>
          <a:p>
            <a:pPr marR="514985" lvl="0" algn="just" fontAlgn="base">
              <a:lnSpc>
                <a:spcPct val="110000"/>
              </a:lnSpc>
              <a:spcBef>
                <a:spcPts val="0"/>
              </a:spcBef>
              <a:spcAft>
                <a:spcPts val="550"/>
              </a:spcAft>
              <a:buClr>
                <a:srgbClr val="000000"/>
              </a:buClr>
              <a:buSzPts val="1200"/>
            </a:pP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514985" lvl="0" algn="just" fontAlgn="base">
              <a:lnSpc>
                <a:spcPct val="110000"/>
              </a:lnSpc>
              <a:spcBef>
                <a:spcPts val="0"/>
              </a:spcBef>
              <a:spcAft>
                <a:spcPts val="560"/>
              </a:spcAft>
              <a:buClr>
                <a:srgbClr val="000000"/>
              </a:buClr>
              <a:buSzPts val="1200"/>
            </a:pP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E792E3-5F99-3DCB-9CF1-2F7DC72AEF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V="1">
            <a:off x="1730186" y="1604682"/>
            <a:ext cx="7485529" cy="4320989"/>
          </a:xfrm>
          <a:prstGeom prst="rect">
            <a:avLst/>
          </a:prstGeom>
        </p:spPr>
      </p:pic>
    </p:spTree>
    <p:extLst>
      <p:ext uri="{BB962C8B-B14F-4D97-AF65-F5344CB8AC3E}">
        <p14:creationId xmlns:p14="http://schemas.microsoft.com/office/powerpoint/2010/main" val="56124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1162802" y="568114"/>
            <a:ext cx="8357613" cy="705627"/>
          </a:xfrm>
        </p:spPr>
        <p:txBody>
          <a:bodyPr>
            <a:normAutofit/>
          </a:bodyPr>
          <a:lstStyle/>
          <a:p>
            <a:pPr marL="0" marR="514985" lvl="0" indent="0" algn="just" fontAlgn="base">
              <a:lnSpc>
                <a:spcPct val="110000"/>
              </a:lnSpc>
              <a:spcBef>
                <a:spcPts val="0"/>
              </a:spcBef>
              <a:spcAft>
                <a:spcPts val="550"/>
              </a:spcAft>
              <a:buClr>
                <a:srgbClr val="000000"/>
              </a:buClr>
              <a:buSzPts val="1200"/>
              <a:buNone/>
            </a:pPr>
            <a:r>
              <a:rPr lang="en-US" sz="3200" dirty="0">
                <a:latin typeface="Times New Roman" panose="02020603050405020304" pitchFamily="18" charset="0"/>
                <a:cs typeface="Times New Roman" panose="02020603050405020304" pitchFamily="18" charset="0"/>
              </a:rPr>
              <a:t>SURVEY</a:t>
            </a:r>
            <a:endParaRPr lang="en-US" sz="3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C370D66-4DD2-490D-8176-E5F4DDD88FAF}"/>
              </a:ext>
            </a:extLst>
          </p:cNvPr>
          <p:cNvSpPr txBox="1"/>
          <p:nvPr/>
        </p:nvSpPr>
        <p:spPr>
          <a:xfrm>
            <a:off x="783055" y="1273741"/>
            <a:ext cx="9956663" cy="756617"/>
          </a:xfrm>
          <a:prstGeom prst="rect">
            <a:avLst/>
          </a:prstGeom>
          <a:noFill/>
        </p:spPr>
        <p:txBody>
          <a:bodyPr wrap="square">
            <a:spAutoFit/>
          </a:bodyPr>
          <a:lstStyle/>
          <a:p>
            <a:pPr marR="514985" lvl="0" algn="just" fontAlgn="base">
              <a:lnSpc>
                <a:spcPct val="110000"/>
              </a:lnSpc>
              <a:spcBef>
                <a:spcPts val="0"/>
              </a:spcBef>
              <a:spcAft>
                <a:spcPts val="550"/>
              </a:spcAft>
              <a:buClr>
                <a:srgbClr val="000000"/>
              </a:buClr>
              <a:buSzPts val="1200"/>
            </a:pP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514985" lvl="0" algn="just" fontAlgn="base">
              <a:lnSpc>
                <a:spcPct val="110000"/>
              </a:lnSpc>
              <a:spcBef>
                <a:spcPts val="0"/>
              </a:spcBef>
              <a:spcAft>
                <a:spcPts val="560"/>
              </a:spcAft>
              <a:buClr>
                <a:srgbClr val="000000"/>
              </a:buClr>
              <a:buSzPts val="1200"/>
            </a:pP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A9018A-5C99-D947-2683-C16F7E92BB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2801" y="1389529"/>
            <a:ext cx="9137645" cy="4536142"/>
          </a:xfrm>
          <a:prstGeom prst="rect">
            <a:avLst/>
          </a:prstGeom>
        </p:spPr>
      </p:pic>
    </p:spTree>
    <p:extLst>
      <p:ext uri="{BB962C8B-B14F-4D97-AF65-F5344CB8AC3E}">
        <p14:creationId xmlns:p14="http://schemas.microsoft.com/office/powerpoint/2010/main" val="144609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1162802" y="568114"/>
            <a:ext cx="8357613" cy="705627"/>
          </a:xfrm>
        </p:spPr>
        <p:txBody>
          <a:bodyPr>
            <a:normAutofit/>
          </a:bodyPr>
          <a:lstStyle/>
          <a:p>
            <a:pPr marL="0" marR="514985" lvl="0" indent="0" algn="just" fontAlgn="base">
              <a:lnSpc>
                <a:spcPct val="110000"/>
              </a:lnSpc>
              <a:spcBef>
                <a:spcPts val="0"/>
              </a:spcBef>
              <a:spcAft>
                <a:spcPts val="550"/>
              </a:spcAft>
              <a:buClr>
                <a:srgbClr val="000000"/>
              </a:buClr>
              <a:buSzPts val="1200"/>
              <a:buNone/>
            </a:pPr>
            <a:r>
              <a:rPr lang="en-US" sz="3200" dirty="0">
                <a:latin typeface="Times New Roman" panose="02020603050405020304" pitchFamily="18" charset="0"/>
                <a:cs typeface="Times New Roman" panose="02020603050405020304" pitchFamily="18" charset="0"/>
              </a:rPr>
              <a:t>SURVEY</a:t>
            </a:r>
            <a:endParaRPr lang="en-US" sz="3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C370D66-4DD2-490D-8176-E5F4DDD88FAF}"/>
              </a:ext>
            </a:extLst>
          </p:cNvPr>
          <p:cNvSpPr txBox="1"/>
          <p:nvPr/>
        </p:nvSpPr>
        <p:spPr>
          <a:xfrm>
            <a:off x="783055" y="1273741"/>
            <a:ext cx="9956663" cy="756617"/>
          </a:xfrm>
          <a:prstGeom prst="rect">
            <a:avLst/>
          </a:prstGeom>
          <a:noFill/>
        </p:spPr>
        <p:txBody>
          <a:bodyPr wrap="square">
            <a:spAutoFit/>
          </a:bodyPr>
          <a:lstStyle/>
          <a:p>
            <a:pPr marR="514985" lvl="0" algn="just" fontAlgn="base">
              <a:lnSpc>
                <a:spcPct val="110000"/>
              </a:lnSpc>
              <a:spcBef>
                <a:spcPts val="0"/>
              </a:spcBef>
              <a:spcAft>
                <a:spcPts val="550"/>
              </a:spcAft>
              <a:buClr>
                <a:srgbClr val="000000"/>
              </a:buClr>
              <a:buSzPts val="1200"/>
            </a:pP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514985" lvl="0" algn="just" fontAlgn="base">
              <a:lnSpc>
                <a:spcPct val="110000"/>
              </a:lnSpc>
              <a:spcBef>
                <a:spcPts val="0"/>
              </a:spcBef>
              <a:spcAft>
                <a:spcPts val="560"/>
              </a:spcAft>
              <a:buClr>
                <a:srgbClr val="000000"/>
              </a:buClr>
              <a:buSzPts val="1200"/>
            </a:pP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B72D72-3557-B07D-DBD1-7DFBAE12A4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2802" y="1470212"/>
            <a:ext cx="9299010" cy="4580964"/>
          </a:xfrm>
          <a:prstGeom prst="rect">
            <a:avLst/>
          </a:prstGeom>
        </p:spPr>
      </p:pic>
    </p:spTree>
    <p:extLst>
      <p:ext uri="{BB962C8B-B14F-4D97-AF65-F5344CB8AC3E}">
        <p14:creationId xmlns:p14="http://schemas.microsoft.com/office/powerpoint/2010/main" val="281890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1162802" y="568114"/>
            <a:ext cx="8357613" cy="705627"/>
          </a:xfrm>
        </p:spPr>
        <p:txBody>
          <a:bodyPr>
            <a:normAutofit/>
          </a:bodyPr>
          <a:lstStyle/>
          <a:p>
            <a:pPr marL="0" marR="514985" lvl="0" indent="0" algn="just" fontAlgn="base">
              <a:lnSpc>
                <a:spcPct val="110000"/>
              </a:lnSpc>
              <a:spcBef>
                <a:spcPts val="0"/>
              </a:spcBef>
              <a:spcAft>
                <a:spcPts val="560"/>
              </a:spcAft>
              <a:buClr>
                <a:srgbClr val="000000"/>
              </a:buClr>
              <a:buSzPts val="1200"/>
              <a:buNone/>
            </a:pPr>
            <a:r>
              <a:rPr lang="en-US" sz="3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Advantages</a:t>
            </a:r>
          </a:p>
        </p:txBody>
      </p:sp>
      <p:sp>
        <p:nvSpPr>
          <p:cNvPr id="5" name="TextBox 4">
            <a:extLst>
              <a:ext uri="{FF2B5EF4-FFF2-40B4-BE49-F238E27FC236}">
                <a16:creationId xmlns:a16="http://schemas.microsoft.com/office/drawing/2014/main" id="{FF61EF9F-C282-4E23-97E0-9E06C82D12FB}"/>
              </a:ext>
            </a:extLst>
          </p:cNvPr>
          <p:cNvSpPr txBox="1"/>
          <p:nvPr/>
        </p:nvSpPr>
        <p:spPr>
          <a:xfrm>
            <a:off x="1162801" y="2169136"/>
            <a:ext cx="9648634" cy="2949012"/>
          </a:xfrm>
          <a:prstGeom prst="rect">
            <a:avLst/>
          </a:prstGeom>
          <a:noFill/>
        </p:spPr>
        <p:txBody>
          <a:bodyPr wrap="square">
            <a:spAutoFit/>
          </a:bodyPr>
          <a:lstStyle/>
          <a:p>
            <a:pPr algn="just"/>
            <a:r>
              <a:rPr lang="en-US" b="0" i="0" dirty="0">
                <a:solidFill>
                  <a:srgbClr val="000000"/>
                </a:solidFill>
                <a:effectLst/>
                <a:latin typeface="Lato" panose="020F0502020204030203" pitchFamily="34" charset="0"/>
              </a:rPr>
              <a:t>The objective of online college admission system is to reduce the manual work and excess time taken for admission process. Student can login into the system by signing up. They can fill the form of admission</a:t>
            </a:r>
          </a:p>
          <a:p>
            <a:pPr algn="just"/>
            <a:endParaRPr lang="en-US" dirty="0">
              <a:solidFill>
                <a:srgbClr val="000000"/>
              </a:solidFill>
              <a:latin typeface="Lato" panose="020F0502020204030203" pitchFamily="34" charset="0"/>
            </a:endParaRPr>
          </a:p>
          <a:p>
            <a:pPr algn="just"/>
            <a:endParaRPr lang="en-US" b="0" i="0" dirty="0">
              <a:solidFill>
                <a:srgbClr val="000000"/>
              </a:solidFill>
              <a:effectLst/>
              <a:latin typeface="Lato" panose="020F0502020204030203" pitchFamily="34" charset="0"/>
            </a:endParaRPr>
          </a:p>
          <a:p>
            <a:pPr algn="just"/>
            <a:r>
              <a:rPr lang="en-US" b="0" i="0" dirty="0">
                <a:solidFill>
                  <a:srgbClr val="000000"/>
                </a:solidFill>
                <a:effectLst/>
                <a:latin typeface="Lato" panose="020F0502020204030203" pitchFamily="34" charset="0"/>
              </a:rPr>
              <a:t>,revaluation, and photocopy. Also the details regarding the updated information of their admission is displayed on the window. The online college admission system ease the admission process by maintaining the database and retrieving the information of student easily. This system aims at being efficient and user-friendly.</a:t>
            </a:r>
          </a:p>
          <a:p>
            <a:pPr marL="286385" marR="514985" indent="457200" algn="just">
              <a:lnSpc>
                <a:spcPct val="149000"/>
              </a:lnSpc>
              <a:spcBef>
                <a:spcPts val="0"/>
              </a:spcBef>
              <a:spcAft>
                <a:spcPts val="190"/>
              </a:spcAft>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644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1162802" y="568114"/>
            <a:ext cx="8357613" cy="705627"/>
          </a:xfrm>
        </p:spPr>
        <p:txBody>
          <a:bodyPr>
            <a:normAutofit/>
          </a:bodyPr>
          <a:lstStyle/>
          <a:p>
            <a:pPr marL="0" marR="514985" lvl="0" indent="0" algn="just" fontAlgn="base">
              <a:lnSpc>
                <a:spcPct val="110000"/>
              </a:lnSpc>
              <a:spcBef>
                <a:spcPts val="0"/>
              </a:spcBef>
              <a:spcAft>
                <a:spcPts val="25"/>
              </a:spcAft>
              <a:buClr>
                <a:srgbClr val="000000"/>
              </a:buClr>
              <a:buSzPts val="1200"/>
              <a:buNone/>
            </a:pPr>
            <a:r>
              <a:rPr lang="en-US" sz="2800" b="1" dirty="0">
                <a:solidFill>
                  <a:srgbClr val="000000"/>
                </a:solidFill>
                <a:effectLst/>
                <a:latin typeface="Times New Roman" panose="02020603050405020304" pitchFamily="18" charset="0"/>
                <a:ea typeface="Times New Roman" panose="02020603050405020304" pitchFamily="18" charset="0"/>
              </a:rPr>
              <a:t>Model Testing</a:t>
            </a:r>
            <a:endParaRPr lang="en-US"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F61EF9F-C282-4E23-97E0-9E06C82D12FB}"/>
              </a:ext>
            </a:extLst>
          </p:cNvPr>
          <p:cNvSpPr txBox="1"/>
          <p:nvPr/>
        </p:nvSpPr>
        <p:spPr>
          <a:xfrm>
            <a:off x="1162801" y="2169136"/>
            <a:ext cx="9030069" cy="2932469"/>
          </a:xfrm>
          <a:prstGeom prst="rect">
            <a:avLst/>
          </a:prstGeom>
          <a:noFill/>
        </p:spPr>
        <p:txBody>
          <a:bodyPr wrap="square">
            <a:spAutoFit/>
          </a:bodyPr>
          <a:lstStyle/>
          <a:p>
            <a:pPr marL="286385" marR="514985" indent="457200" algn="just">
              <a:lnSpc>
                <a:spcPct val="149000"/>
              </a:lnSpc>
              <a:spcAft>
                <a:spcPts val="190"/>
              </a:spcAft>
            </a:pPr>
            <a:r>
              <a:rPr lang="en-US" sz="1800" dirty="0">
                <a:solidFill>
                  <a:srgbClr val="000000"/>
                </a:solidFill>
                <a:effectLst/>
                <a:latin typeface="Times New Roman" panose="02020603050405020304" pitchFamily="18" charset="0"/>
                <a:ea typeface="Times New Roman" panose="02020603050405020304" pitchFamily="18" charset="0"/>
              </a:rPr>
              <a:t>During this phase a second set of data is loaded. This data set has never been seen by the model and therefore it’s true accuracy will be verified. After the model training is complete, and it is understood that the model shows the right result, it can be saved by: </a:t>
            </a:r>
            <a:r>
              <a:rPr lang="en-US" sz="1800" dirty="0" err="1">
                <a:solidFill>
                  <a:srgbClr val="000000"/>
                </a:solidFill>
                <a:effectLst/>
                <a:latin typeface="Times New Roman" panose="02020603050405020304" pitchFamily="18" charset="0"/>
                <a:ea typeface="Times New Roman" panose="02020603050405020304" pitchFamily="18" charset="0"/>
              </a:rPr>
              <a:t>model.save</a:t>
            </a:r>
            <a:r>
              <a:rPr lang="en-US" sz="1800" dirty="0">
                <a:solidFill>
                  <a:srgbClr val="000000"/>
                </a:solidFill>
                <a:effectLst/>
                <a:latin typeface="Times New Roman" panose="02020603050405020304" pitchFamily="18" charset="0"/>
                <a:ea typeface="Times New Roman" panose="02020603050405020304" pitchFamily="18" charset="0"/>
              </a:rPr>
              <a:t>(“name_of_file.h5”). Finally, the saved model can be used in the real world. The name of this phase is model evaluation. This means that the model can be used to evaluate new data. </a:t>
            </a:r>
          </a:p>
          <a:p>
            <a:pPr marL="286385" marR="514985" indent="457200" algn="just">
              <a:lnSpc>
                <a:spcPct val="149000"/>
              </a:lnSpc>
              <a:spcBef>
                <a:spcPts val="0"/>
              </a:spcBef>
              <a:spcAft>
                <a:spcPts val="190"/>
              </a:spcAft>
            </a:pPr>
            <a:r>
              <a:rPr lang="en-US" sz="18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10926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D4B8-3686-4E64-8FF8-26545E6C169C}"/>
              </a:ext>
            </a:extLst>
          </p:cNvPr>
          <p:cNvSpPr>
            <a:spLocks noGrp="1"/>
          </p:cNvSpPr>
          <p:nvPr>
            <p:ph type="title"/>
          </p:nvPr>
        </p:nvSpPr>
        <p:spPr>
          <a:xfrm>
            <a:off x="1467774" y="642594"/>
            <a:ext cx="9339309" cy="1371600"/>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CONCLUSIONS</a:t>
            </a:r>
            <a:r>
              <a:rPr lang="en-US" b="1" dirty="0"/>
              <a:t> </a:t>
            </a:r>
            <a:br>
              <a:rPr lang="en-US" dirty="0"/>
            </a:br>
            <a:endParaRPr lang="en-IN" dirty="0"/>
          </a:p>
        </p:txBody>
      </p:sp>
      <p:sp>
        <p:nvSpPr>
          <p:cNvPr id="3" name="Content Placeholder 2">
            <a:extLst>
              <a:ext uri="{FF2B5EF4-FFF2-40B4-BE49-F238E27FC236}">
                <a16:creationId xmlns:a16="http://schemas.microsoft.com/office/drawing/2014/main" id="{935503C0-B895-429F-9055-05AFD5841B6C}"/>
              </a:ext>
            </a:extLst>
          </p:cNvPr>
          <p:cNvSpPr>
            <a:spLocks noGrp="1"/>
          </p:cNvSpPr>
          <p:nvPr>
            <p:ph idx="1"/>
          </p:nvPr>
        </p:nvSpPr>
        <p:spPr>
          <a:xfrm>
            <a:off x="1178729" y="2572872"/>
            <a:ext cx="9339308" cy="2196352"/>
          </a:xfrm>
        </p:spPr>
        <p:txBody>
          <a:bodyPr>
            <a:normAutofit/>
          </a:bodyPr>
          <a:lstStyle/>
          <a:p>
            <a:pPr marL="0" indent="0" algn="just">
              <a:buNone/>
            </a:pPr>
            <a:r>
              <a:rPr lang="en-US" sz="2000" b="0" i="0" dirty="0">
                <a:solidFill>
                  <a:srgbClr val="000000"/>
                </a:solidFill>
                <a:effectLst/>
                <a:latin typeface="Lato" panose="020F0502020204030203" pitchFamily="34" charset="0"/>
              </a:rPr>
              <a:t>In this way we are going to develop </a:t>
            </a:r>
            <a:r>
              <a:rPr lang="en-US" sz="2000" b="0" i="0" dirty="0" err="1">
                <a:solidFill>
                  <a:srgbClr val="000000"/>
                </a:solidFill>
                <a:effectLst/>
                <a:latin typeface="Lato" panose="020F0502020204030203" pitchFamily="34" charset="0"/>
              </a:rPr>
              <a:t>onlin</a:t>
            </a:r>
            <a:r>
              <a:rPr lang="en-US" sz="2000" b="0" i="0" dirty="0">
                <a:solidFill>
                  <a:srgbClr val="000000"/>
                </a:solidFill>
                <a:effectLst/>
                <a:latin typeface="Lato" panose="020F0502020204030203" pitchFamily="34" charset="0"/>
              </a:rPr>
              <a:t> college admission system , which minimize the time required for the manual admission process system. Records of the students can be produced easily in a short span of time. Workflow of the process will lead to efficiency and will be user friendly.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29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D4B8-3686-4E64-8FF8-26545E6C169C}"/>
              </a:ext>
            </a:extLst>
          </p:cNvPr>
          <p:cNvSpPr>
            <a:spLocks noGrp="1"/>
          </p:cNvSpPr>
          <p:nvPr>
            <p:ph type="title"/>
          </p:nvPr>
        </p:nvSpPr>
        <p:spPr>
          <a:xfrm>
            <a:off x="1467774" y="642594"/>
            <a:ext cx="9339309" cy="1371600"/>
          </a:xfrm>
        </p:spPr>
        <p:txBody>
          <a:bodyPr>
            <a:normAutofit/>
          </a:bodyPr>
          <a:lstStyle/>
          <a:p>
            <a:r>
              <a:rPr lang="en-US" b="1" dirty="0"/>
              <a:t>References </a:t>
            </a:r>
            <a:br>
              <a:rPr lang="en-US" dirty="0"/>
            </a:br>
            <a:endParaRPr lang="en-IN" dirty="0"/>
          </a:p>
        </p:txBody>
      </p:sp>
      <p:sp>
        <p:nvSpPr>
          <p:cNvPr id="3" name="Content Placeholder 2">
            <a:extLst>
              <a:ext uri="{FF2B5EF4-FFF2-40B4-BE49-F238E27FC236}">
                <a16:creationId xmlns:a16="http://schemas.microsoft.com/office/drawing/2014/main" id="{935503C0-B895-429F-9055-05AFD5841B6C}"/>
              </a:ext>
            </a:extLst>
          </p:cNvPr>
          <p:cNvSpPr>
            <a:spLocks noGrp="1"/>
          </p:cNvSpPr>
          <p:nvPr>
            <p:ph idx="1"/>
          </p:nvPr>
        </p:nvSpPr>
        <p:spPr>
          <a:xfrm>
            <a:off x="1384917" y="1908699"/>
            <a:ext cx="9339308" cy="2537796"/>
          </a:xfrm>
        </p:spPr>
        <p:txBody>
          <a:bodyPr>
            <a:normAutofit/>
          </a:bodyPr>
          <a:lstStyle/>
          <a:p>
            <a:pPr algn="just">
              <a:buFont typeface="+mj-lt"/>
              <a:buAutoNum type="arabicPeriod"/>
            </a:pPr>
            <a:r>
              <a:rPr lang="en-IN" sz="2000" b="0" i="0" dirty="0">
                <a:solidFill>
                  <a:srgbClr val="000000"/>
                </a:solidFill>
                <a:effectLst/>
                <a:latin typeface="Lato" panose="020F0502020204030203" pitchFamily="34" charset="0"/>
              </a:rPr>
              <a:t>N. M. Z. Hashim and S. N. K. S. Mohamed, Development of Student Information System University </a:t>
            </a:r>
            <a:r>
              <a:rPr lang="en-IN" sz="2000" b="0" i="0" dirty="0" err="1">
                <a:solidFill>
                  <a:srgbClr val="000000"/>
                </a:solidFill>
                <a:effectLst/>
                <a:latin typeface="Lato" panose="020F0502020204030203" pitchFamily="34" charset="0"/>
              </a:rPr>
              <a:t>Teknikal</a:t>
            </a:r>
            <a:r>
              <a:rPr lang="en-IN" sz="2000" b="0" i="0" dirty="0">
                <a:solidFill>
                  <a:srgbClr val="000000"/>
                </a:solidFill>
                <a:effectLst/>
                <a:latin typeface="Lato" panose="020F0502020204030203" pitchFamily="34" charset="0"/>
              </a:rPr>
              <a:t> Malaysia Melaka, vol. 2, pp. 256 – 260, August 2013.</a:t>
            </a:r>
          </a:p>
          <a:p>
            <a:pPr algn="just">
              <a:buFont typeface="+mj-lt"/>
              <a:buAutoNum type="arabicPeriod"/>
            </a:pPr>
            <a:r>
              <a:rPr lang="en-IN" sz="2000" b="0" i="0" dirty="0">
                <a:solidFill>
                  <a:srgbClr val="000000"/>
                </a:solidFill>
                <a:effectLst/>
                <a:latin typeface="Lato" panose="020F0502020204030203" pitchFamily="34" charset="0"/>
              </a:rPr>
              <a:t>An Efficient Automatic Attendance System Using Fingerprint Reconstruction Technique. </a:t>
            </a:r>
            <a:r>
              <a:rPr lang="en-IN" sz="2000" b="0" i="0" dirty="0" err="1">
                <a:solidFill>
                  <a:srgbClr val="000000"/>
                </a:solidFill>
                <a:effectLst/>
                <a:latin typeface="Lato" panose="020F0502020204030203" pitchFamily="34" charset="0"/>
              </a:rPr>
              <a:t>Josphineleela.R</a:t>
            </a:r>
            <a:r>
              <a:rPr lang="en-IN" sz="2000" b="0" i="0" dirty="0">
                <a:solidFill>
                  <a:srgbClr val="000000"/>
                </a:solidFill>
                <a:effectLst/>
                <a:latin typeface="Lato" panose="020F0502020204030203" pitchFamily="34" charset="0"/>
              </a:rPr>
              <a:t> Research Scholar Department Of Computer Science And Engineering</a:t>
            </a:r>
          </a:p>
          <a:p>
            <a:pPr marL="0" indent="0" algn="just">
              <a:buNone/>
            </a:pPr>
            <a:endParaRPr lang="en-IN" sz="1800" dirty="0"/>
          </a:p>
        </p:txBody>
      </p:sp>
    </p:spTree>
    <p:extLst>
      <p:ext uri="{BB962C8B-B14F-4D97-AF65-F5344CB8AC3E}">
        <p14:creationId xmlns:p14="http://schemas.microsoft.com/office/powerpoint/2010/main" val="148154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9BF7-F90D-4FD9-B02E-FB6808A503D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6E6B8D-D44B-458F-AC74-3121A3B38586}"/>
              </a:ext>
            </a:extLst>
          </p:cNvPr>
          <p:cNvSpPr>
            <a:spLocks noGrp="1"/>
          </p:cNvSpPr>
          <p:nvPr>
            <p:ph idx="1"/>
          </p:nvPr>
        </p:nvSpPr>
        <p:spPr/>
        <p:txBody>
          <a:bodyPr>
            <a:normAutofit fontScale="85000" lnSpcReduction="20000"/>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Abstraction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Research </a:t>
            </a:r>
            <a:r>
              <a:rPr lang="en-US" sz="2000" dirty="0" err="1">
                <a:latin typeface="Times New Roman" panose="02020603050405020304" pitchFamily="18" charset="0"/>
                <a:cs typeface="Times New Roman" panose="02020603050405020304" pitchFamily="18" charset="0"/>
              </a:rPr>
              <a:t>methodalogy</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IN" sz="2000" b="0" i="0" dirty="0">
                <a:solidFill>
                  <a:srgbClr val="000000"/>
                </a:solidFill>
                <a:effectLst/>
                <a:latin typeface="Lato" panose="020F0502020204030203" pitchFamily="34" charset="0"/>
              </a:rPr>
              <a:t>IMPLEMENTATION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SURVEY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References</a:t>
            </a:r>
          </a:p>
          <a:p>
            <a:endParaRPr lang="en-US" dirty="0"/>
          </a:p>
          <a:p>
            <a:endParaRPr lang="en-US" dirty="0"/>
          </a:p>
          <a:p>
            <a:endParaRPr lang="en-IN" dirty="0"/>
          </a:p>
        </p:txBody>
      </p:sp>
    </p:spTree>
    <p:extLst>
      <p:ext uri="{BB962C8B-B14F-4D97-AF65-F5344CB8AC3E}">
        <p14:creationId xmlns:p14="http://schemas.microsoft.com/office/powerpoint/2010/main" val="271029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8A7D-23FA-4297-824D-9BDD15FEA643}"/>
              </a:ext>
            </a:extLst>
          </p:cNvPr>
          <p:cNvSpPr>
            <a:spLocks noGrp="1"/>
          </p:cNvSpPr>
          <p:nvPr>
            <p:ph type="title"/>
          </p:nvPr>
        </p:nvSpPr>
        <p:spPr>
          <a:xfrm>
            <a:off x="1066800" y="607083"/>
            <a:ext cx="10058400" cy="1371600"/>
          </a:xfrm>
        </p:spPr>
        <p:txBody>
          <a:bodyPr/>
          <a:lstStyle/>
          <a:p>
            <a:pPr algn="just"/>
            <a:r>
              <a:rPr lang="en-US" sz="4000" dirty="0">
                <a:latin typeface="Times New Roman" panose="02020603050405020304" pitchFamily="18" charset="0"/>
                <a:cs typeface="Times New Roman" panose="02020603050405020304" pitchFamily="18" charset="0"/>
              </a:rPr>
              <a:t>Abstraction</a:t>
            </a:r>
            <a:br>
              <a:rPr lang="en-US" sz="40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F788BD-9C08-4D7F-B79F-C42DCCD2E7FE}"/>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College Admission Management System is a web-based application in which students can register and it manages all the student records.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=&gt; It is an online system that can be accessed throughout the organization.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=&gt;This system stores the list of students along with the relevant information.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=&gt;With this system the total time for the entrance allotment became lesser and the admission process became faster.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=&gt;College Admission Management System helps to make the admission process much easier and helps in maintaining the database in efficient way.</a:t>
            </a:r>
            <a:endParaRPr lang="en-IN" sz="1600" dirty="0"/>
          </a:p>
        </p:txBody>
      </p:sp>
    </p:spTree>
    <p:extLst>
      <p:ext uri="{BB962C8B-B14F-4D97-AF65-F5344CB8AC3E}">
        <p14:creationId xmlns:p14="http://schemas.microsoft.com/office/powerpoint/2010/main" val="312808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D925-7E32-4308-B870-F562D00240D6}"/>
              </a:ext>
            </a:extLst>
          </p:cNvPr>
          <p:cNvSpPr>
            <a:spLocks noGrp="1"/>
          </p:cNvSpPr>
          <p:nvPr>
            <p:ph type="title"/>
          </p:nvPr>
        </p:nvSpPr>
        <p:spPr>
          <a:xfrm>
            <a:off x="861134" y="642594"/>
            <a:ext cx="10264066" cy="1371600"/>
          </a:xfrm>
        </p:spPr>
        <p:txBody>
          <a:bodyPr>
            <a:normAutofit fontScale="90000"/>
          </a:bodyPr>
          <a:lstStyle/>
          <a:p>
            <a:pPr algn="just"/>
            <a:r>
              <a:rPr lang="en-US" sz="4000" dirty="0">
                <a:latin typeface="Times New Roman" panose="02020603050405020304" pitchFamily="18" charset="0"/>
                <a:cs typeface="Times New Roman" panose="02020603050405020304" pitchFamily="18" charset="0"/>
              </a:rPr>
              <a:t>Introduction</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C69ABC-A7E5-4819-B905-10D6C03F4A4E}"/>
              </a:ext>
            </a:extLst>
          </p:cNvPr>
          <p:cNvSpPr>
            <a:spLocks noGrp="1"/>
          </p:cNvSpPr>
          <p:nvPr>
            <p:ph idx="1"/>
          </p:nvPr>
        </p:nvSpPr>
        <p:spPr>
          <a:xfrm>
            <a:off x="861133" y="1740023"/>
            <a:ext cx="10577832" cy="4275295"/>
          </a:xfrm>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admission management system is software that enables educational institutions to conduct student admission and enrollment procedures online.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&gt;The admission management system manages student admission form collection, collects documents, and shortlists candidates to complete the admission process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admission management system is a digital tool that helps educational institutions manage the student enrollment process effortlessly.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&gt;It lets admission teams capture student inquiries, check their eligibility, follow-up, collect documents, and complete the application process digitally.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99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D925-7E32-4308-B870-F562D00240D6}"/>
              </a:ext>
            </a:extLst>
          </p:cNvPr>
          <p:cNvSpPr>
            <a:spLocks noGrp="1"/>
          </p:cNvSpPr>
          <p:nvPr>
            <p:ph type="title"/>
          </p:nvPr>
        </p:nvSpPr>
        <p:spPr>
          <a:xfrm>
            <a:off x="861134" y="1102658"/>
            <a:ext cx="10264066" cy="911535"/>
          </a:xfrm>
        </p:spPr>
        <p:txBody>
          <a:bodyPr>
            <a:normAutofit fontScale="90000"/>
          </a:bodyPr>
          <a:lstStyle/>
          <a:p>
            <a:pPr algn="just"/>
            <a:r>
              <a:rPr lang="en-US" sz="4000" dirty="0">
                <a:latin typeface="Times New Roman" panose="02020603050405020304" pitchFamily="18" charset="0"/>
                <a:cs typeface="Times New Roman" panose="02020603050405020304" pitchFamily="18" charset="0"/>
              </a:rPr>
              <a:t>Objectives</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C69ABC-A7E5-4819-B905-10D6C03F4A4E}"/>
              </a:ext>
            </a:extLst>
          </p:cNvPr>
          <p:cNvSpPr>
            <a:spLocks noGrp="1"/>
          </p:cNvSpPr>
          <p:nvPr>
            <p:ph idx="1"/>
          </p:nvPr>
        </p:nvSpPr>
        <p:spPr>
          <a:xfrm>
            <a:off x="861133" y="1740022"/>
            <a:ext cx="10147525" cy="4015319"/>
          </a:xfrm>
        </p:spPr>
        <p:txBody>
          <a:bodyPr>
            <a:normAutofit fontScale="70000" lnSpcReduction="20000"/>
          </a:bodyPr>
          <a:lstStyle/>
          <a:p>
            <a:pPr algn="l"/>
            <a:r>
              <a:rPr lang="en-US" sz="2800" b="1" i="1" dirty="0">
                <a:solidFill>
                  <a:srgbClr val="282828"/>
                </a:solidFill>
                <a:effectLst/>
                <a:latin typeface="Source Sans Pro" panose="020B0604020202020204" pitchFamily="34" charset="0"/>
              </a:rPr>
              <a:t>Online Admission System</a:t>
            </a:r>
            <a:r>
              <a:rPr lang="en-US" sz="2800" b="0" i="0" dirty="0">
                <a:solidFill>
                  <a:srgbClr val="282828"/>
                </a:solidFill>
                <a:effectLst/>
                <a:latin typeface="Source Sans Pro" panose="020B0604020202020204" pitchFamily="34" charset="0"/>
              </a:rPr>
              <a:t> is aimed at developing an online admission application for a college. This system is an online system that can be accessed throughout the organization and outside as well with proper login provided. Our system has two type of accessing modes, administrator and user. Student management system is managed by an administrator. It is the job of the administrator to admit  and monitor the whole process. When a user log in to the system. He would only view details of the student. He can't perform any changes .The system has two modules. They are</a:t>
            </a:r>
          </a:p>
          <a:p>
            <a:pPr algn="l"/>
            <a:r>
              <a:rPr lang="en-US" sz="2800" b="0" i="0" dirty="0">
                <a:solidFill>
                  <a:srgbClr val="282828"/>
                </a:solidFill>
                <a:effectLst/>
                <a:latin typeface="Source Sans Pro" panose="020B0604020202020204" pitchFamily="34" charset="0"/>
              </a:rPr>
              <a:t>User</a:t>
            </a:r>
          </a:p>
          <a:p>
            <a:pPr algn="l"/>
            <a:r>
              <a:rPr lang="en-US" sz="2800" b="0" i="0" dirty="0">
                <a:solidFill>
                  <a:srgbClr val="282828"/>
                </a:solidFill>
                <a:effectLst/>
                <a:latin typeface="Source Sans Pro" panose="020B0604020202020204" pitchFamily="34" charset="0"/>
              </a:rPr>
              <a:t>Administrator</a:t>
            </a:r>
          </a:p>
          <a:p>
            <a:pPr algn="l"/>
            <a:r>
              <a:rPr lang="en-US" sz="2800" b="0" i="0" dirty="0">
                <a:solidFill>
                  <a:srgbClr val="282828"/>
                </a:solidFill>
                <a:effectLst/>
                <a:latin typeface="Source Sans Pro" panose="020B0604020202020204" pitchFamily="34" charset="0"/>
              </a:rPr>
              <a:t>Students logging is to apply for the course by filling an application form provided by online. College principal/administrator logging in may also access/search information put up by the students.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99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D925-7E32-4308-B870-F562D00240D6}"/>
              </a:ext>
            </a:extLst>
          </p:cNvPr>
          <p:cNvSpPr>
            <a:spLocks noGrp="1"/>
          </p:cNvSpPr>
          <p:nvPr>
            <p:ph type="title"/>
          </p:nvPr>
        </p:nvSpPr>
        <p:spPr>
          <a:xfrm>
            <a:off x="861133" y="1595718"/>
            <a:ext cx="11035031" cy="815788"/>
          </a:xfrm>
        </p:spPr>
        <p:txBody>
          <a:bodyPr>
            <a:normAutofit fontScale="90000"/>
          </a:bodyPr>
          <a:lstStyle/>
          <a:p>
            <a:pPr algn="just"/>
            <a:r>
              <a:rPr lang="en-US" sz="4000" dirty="0">
                <a:latin typeface="Times New Roman" panose="02020603050405020304" pitchFamily="18" charset="0"/>
                <a:cs typeface="Times New Roman" panose="02020603050405020304" pitchFamily="18" charset="0"/>
              </a:rPr>
              <a:t>LITERATURESURVEY</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C69ABC-A7E5-4819-B905-10D6C03F4A4E}"/>
              </a:ext>
            </a:extLst>
          </p:cNvPr>
          <p:cNvSpPr>
            <a:spLocks noGrp="1"/>
          </p:cNvSpPr>
          <p:nvPr>
            <p:ph idx="1"/>
          </p:nvPr>
        </p:nvSpPr>
        <p:spPr>
          <a:xfrm>
            <a:off x="861133" y="1740023"/>
            <a:ext cx="10694373" cy="3907742"/>
          </a:xfrm>
        </p:spPr>
        <p:txBody>
          <a:bodyPr>
            <a:normAutofit fontScale="47500" lnSpcReduction="20000"/>
          </a:bodyPr>
          <a:lstStyle/>
          <a:p>
            <a:pPr algn="just">
              <a:buFont typeface="+mj-lt"/>
              <a:buAutoNum type="arabicPeriod"/>
            </a:pPr>
            <a:r>
              <a:rPr lang="en-IN" sz="2800" b="0" i="0" dirty="0">
                <a:solidFill>
                  <a:srgbClr val="000000"/>
                </a:solidFill>
                <a:effectLst/>
                <a:latin typeface="Lato" panose="020B0604020202020204" pitchFamily="34" charset="0"/>
              </a:rPr>
              <a:t>A Research Paper on College Management System.- Lalit Mohan Joshi, International Journal of Computer Applications ,Volume 122 No.11, July 2015</a:t>
            </a:r>
          </a:p>
          <a:p>
            <a:pPr algn="just">
              <a:buFont typeface="+mj-lt"/>
              <a:buAutoNum type="arabicPeriod"/>
            </a:pPr>
            <a:endParaRPr lang="en-IN" sz="2800" b="0" i="0" dirty="0">
              <a:solidFill>
                <a:srgbClr val="000000"/>
              </a:solidFill>
              <a:effectLst/>
              <a:latin typeface="Lato" panose="020B0604020202020204" pitchFamily="34" charset="0"/>
            </a:endParaRPr>
          </a:p>
          <a:p>
            <a:pPr algn="just">
              <a:buFont typeface="+mj-lt"/>
              <a:buAutoNum type="arabicPeriod"/>
            </a:pPr>
            <a:r>
              <a:rPr lang="en-IN" sz="2800" b="0" i="0" dirty="0">
                <a:solidFill>
                  <a:srgbClr val="000000"/>
                </a:solidFill>
                <a:effectLst/>
                <a:latin typeface="Lato" panose="020B0604020202020204" pitchFamily="34" charset="0"/>
              </a:rPr>
              <a:t>Web Based Student Information Management System- S.R. Bharamagoudar1, Geeta R.B.2, </a:t>
            </a:r>
            <a:r>
              <a:rPr lang="en-IN" sz="2800" b="0" i="0" dirty="0" err="1">
                <a:solidFill>
                  <a:srgbClr val="000000"/>
                </a:solidFill>
                <a:effectLst/>
                <a:latin typeface="Lato" panose="020B0604020202020204" pitchFamily="34" charset="0"/>
              </a:rPr>
              <a:t>S.G.Totad</a:t>
            </a:r>
            <a:r>
              <a:rPr lang="en-IN" sz="2800" b="0" i="0" dirty="0">
                <a:solidFill>
                  <a:srgbClr val="000000"/>
                </a:solidFill>
                <a:effectLst/>
                <a:latin typeface="Lato" panose="020B0604020202020204" pitchFamily="34" charset="0"/>
              </a:rPr>
              <a:t>, International Journal of Advanced Research in Computer and Communication Engineering Vol. 2, Issue 6, June 2013</a:t>
            </a:r>
          </a:p>
          <a:p>
            <a:pPr algn="just">
              <a:buFont typeface="+mj-lt"/>
              <a:buAutoNum type="arabicPeriod"/>
            </a:pPr>
            <a:endParaRPr lang="en-IN" sz="2800" b="0" i="0" dirty="0">
              <a:solidFill>
                <a:srgbClr val="000000"/>
              </a:solidFill>
              <a:effectLst/>
              <a:latin typeface="Lato" panose="020B0604020202020204" pitchFamily="34" charset="0"/>
            </a:endParaRPr>
          </a:p>
          <a:p>
            <a:pPr algn="just">
              <a:buFont typeface="+mj-lt"/>
              <a:buAutoNum type="arabicPeriod"/>
            </a:pPr>
            <a:r>
              <a:rPr lang="en-IN" sz="2800" b="0" i="0" dirty="0">
                <a:solidFill>
                  <a:srgbClr val="000000"/>
                </a:solidFill>
                <a:effectLst/>
                <a:latin typeface="Lato" panose="020B0604020202020204" pitchFamily="34" charset="0"/>
              </a:rPr>
              <a:t>Advanced Embedded System Assisted Gsm and </a:t>
            </a:r>
            <a:r>
              <a:rPr lang="en-IN" sz="2800" b="0" i="0" dirty="0" err="1">
                <a:solidFill>
                  <a:srgbClr val="000000"/>
                </a:solidFill>
                <a:effectLst/>
                <a:latin typeface="Lato" panose="020B0604020202020204" pitchFamily="34" charset="0"/>
              </a:rPr>
              <a:t>Rfid</a:t>
            </a:r>
            <a:r>
              <a:rPr lang="en-IN" sz="2800" b="0" i="0" dirty="0">
                <a:solidFill>
                  <a:srgbClr val="000000"/>
                </a:solidFill>
                <a:effectLst/>
                <a:latin typeface="Lato" panose="020B0604020202020204" pitchFamily="34" charset="0"/>
              </a:rPr>
              <a:t> Based Smart school Management </a:t>
            </a:r>
            <a:r>
              <a:rPr lang="en-IN" sz="2800" b="0" i="0" dirty="0" err="1">
                <a:solidFill>
                  <a:srgbClr val="000000"/>
                </a:solidFill>
                <a:effectLst/>
                <a:latin typeface="Lato" panose="020B0604020202020204" pitchFamily="34" charset="0"/>
              </a:rPr>
              <a:t>System.V</a:t>
            </a:r>
            <a:r>
              <a:rPr lang="en-IN" sz="2800" b="0" i="0" dirty="0">
                <a:solidFill>
                  <a:srgbClr val="000000"/>
                </a:solidFill>
                <a:effectLst/>
                <a:latin typeface="Lato" panose="020B0604020202020204" pitchFamily="34" charset="0"/>
              </a:rPr>
              <a:t>. </a:t>
            </a:r>
            <a:r>
              <a:rPr lang="en-IN" sz="2800" b="0" i="0" dirty="0" err="1">
                <a:solidFill>
                  <a:srgbClr val="000000"/>
                </a:solidFill>
                <a:effectLst/>
                <a:latin typeface="Lato" panose="020B0604020202020204" pitchFamily="34" charset="0"/>
              </a:rPr>
              <a:t>Sivasankaran</a:t>
            </a:r>
            <a:r>
              <a:rPr lang="en-IN" sz="2800" b="0" i="0" dirty="0">
                <a:solidFill>
                  <a:srgbClr val="000000"/>
                </a:solidFill>
                <a:effectLst/>
                <a:latin typeface="Lato" panose="020B0604020202020204" pitchFamily="34" charset="0"/>
              </a:rPr>
              <a:t>, </a:t>
            </a:r>
            <a:r>
              <a:rPr lang="en-IN" sz="2800" b="0" i="0" dirty="0" err="1">
                <a:solidFill>
                  <a:srgbClr val="000000"/>
                </a:solidFill>
                <a:effectLst/>
                <a:latin typeface="Lato" panose="020B0604020202020204" pitchFamily="34" charset="0"/>
              </a:rPr>
              <a:t>S.Muruganand</a:t>
            </a:r>
            <a:r>
              <a:rPr lang="en-IN" sz="2800" b="0" i="0" dirty="0">
                <a:solidFill>
                  <a:srgbClr val="000000"/>
                </a:solidFill>
                <a:effectLst/>
                <a:latin typeface="Lato" panose="020B0604020202020204" pitchFamily="34" charset="0"/>
              </a:rPr>
              <a:t>, </a:t>
            </a:r>
            <a:r>
              <a:rPr lang="en-IN" sz="2800" b="0" i="0" dirty="0" err="1">
                <a:solidFill>
                  <a:srgbClr val="000000"/>
                </a:solidFill>
                <a:effectLst/>
                <a:latin typeface="Lato" panose="020B0604020202020204" pitchFamily="34" charset="0"/>
              </a:rPr>
              <a:t>Azha</a:t>
            </a:r>
            <a:r>
              <a:rPr lang="en-IN" sz="2800" b="0" i="0" dirty="0">
                <a:solidFill>
                  <a:srgbClr val="000000"/>
                </a:solidFill>
                <a:effectLst/>
                <a:latin typeface="Lato" panose="020B0604020202020204" pitchFamily="34" charset="0"/>
              </a:rPr>
              <a:t>. </a:t>
            </a:r>
            <a:r>
              <a:rPr lang="en-IN" sz="2800" b="0" i="0" dirty="0" err="1">
                <a:solidFill>
                  <a:srgbClr val="000000"/>
                </a:solidFill>
                <a:effectLst/>
                <a:latin typeface="Lato" panose="020B0604020202020204" pitchFamily="34" charset="0"/>
              </a:rPr>
              <a:t>Periasamy</a:t>
            </a:r>
            <a:r>
              <a:rPr lang="en-IN" sz="2800" b="0" i="0" dirty="0">
                <a:solidFill>
                  <a:srgbClr val="000000"/>
                </a:solidFill>
                <a:effectLst/>
                <a:latin typeface="Lato" panose="020B0604020202020204" pitchFamily="34" charset="0"/>
              </a:rPr>
              <a:t> international Journal of Advanced Research in Electrical, Electronics And Instrumentation Engineering Vol. 2, Issue 7, July 2013.</a:t>
            </a:r>
          </a:p>
          <a:p>
            <a:pPr algn="just">
              <a:buFont typeface="+mj-lt"/>
              <a:buAutoNum type="arabicPeriod"/>
            </a:pPr>
            <a:endParaRPr lang="en-IN" sz="2800" b="0" i="0" dirty="0">
              <a:solidFill>
                <a:srgbClr val="000000"/>
              </a:solidFill>
              <a:effectLst/>
              <a:latin typeface="Lato" panose="020B0604020202020204" pitchFamily="34" charset="0"/>
            </a:endParaRPr>
          </a:p>
          <a:p>
            <a:pPr algn="just">
              <a:buFont typeface="+mj-lt"/>
              <a:buAutoNum type="arabicPeriod"/>
            </a:pPr>
            <a:r>
              <a:rPr lang="en-IN" sz="2800" b="0" i="0" dirty="0">
                <a:solidFill>
                  <a:srgbClr val="000000"/>
                </a:solidFill>
                <a:effectLst/>
                <a:latin typeface="Lato" panose="020B0604020202020204" pitchFamily="34" charset="0"/>
              </a:rPr>
              <a:t>N. M. Z. Hashim and S. N. K. S. Mohamed, Development of Student Information System University </a:t>
            </a:r>
            <a:r>
              <a:rPr lang="en-IN" sz="2800" b="0" i="0" dirty="0" err="1">
                <a:solidFill>
                  <a:srgbClr val="000000"/>
                </a:solidFill>
                <a:effectLst/>
                <a:latin typeface="Lato" panose="020B0604020202020204" pitchFamily="34" charset="0"/>
              </a:rPr>
              <a:t>Teknikal</a:t>
            </a:r>
            <a:r>
              <a:rPr lang="en-IN" sz="2800" b="0" i="0" dirty="0">
                <a:solidFill>
                  <a:srgbClr val="000000"/>
                </a:solidFill>
                <a:effectLst/>
                <a:latin typeface="Lato" panose="020B0604020202020204" pitchFamily="34" charset="0"/>
              </a:rPr>
              <a:t> Malaysia Melaka, vol. 2, pp. 256 – 260, August 2013.</a:t>
            </a:r>
          </a:p>
          <a:p>
            <a:pPr algn="just">
              <a:buFont typeface="+mj-lt"/>
              <a:buAutoNum type="arabicPeriod"/>
            </a:pPr>
            <a:endParaRPr lang="en-IN" sz="2800" b="0" i="0" dirty="0">
              <a:solidFill>
                <a:srgbClr val="000000"/>
              </a:solidFill>
              <a:effectLst/>
              <a:latin typeface="Lato" panose="020B0604020202020204" pitchFamily="34" charset="0"/>
            </a:endParaRPr>
          </a:p>
          <a:p>
            <a:pPr algn="just">
              <a:buFont typeface="+mj-lt"/>
              <a:buAutoNum type="arabicPeriod"/>
            </a:pPr>
            <a:r>
              <a:rPr lang="en-IN" sz="2800" b="0" i="0" dirty="0">
                <a:solidFill>
                  <a:srgbClr val="000000"/>
                </a:solidFill>
                <a:effectLst/>
                <a:latin typeface="Lato" panose="020B0604020202020204" pitchFamily="34" charset="0"/>
              </a:rPr>
              <a:t>An Efficient Automatic Attendance System Using Fingerprint Reconstruction Technique. </a:t>
            </a:r>
            <a:r>
              <a:rPr lang="en-IN" sz="2800" b="0" i="0" dirty="0" err="1">
                <a:solidFill>
                  <a:srgbClr val="000000"/>
                </a:solidFill>
                <a:effectLst/>
                <a:latin typeface="Lato" panose="020B0604020202020204" pitchFamily="34" charset="0"/>
              </a:rPr>
              <a:t>Josphineleela.R</a:t>
            </a:r>
            <a:r>
              <a:rPr lang="en-IN" sz="2800" b="0" i="0" dirty="0">
                <a:solidFill>
                  <a:srgbClr val="000000"/>
                </a:solidFill>
                <a:effectLst/>
                <a:latin typeface="Lato" panose="020B0604020202020204" pitchFamily="34" charset="0"/>
              </a:rPr>
              <a:t> Research Scholar Department Of Computer Science And Engineering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04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EEF7-D670-4C9F-84C4-ACD4A0FA6F32}"/>
              </a:ext>
            </a:extLst>
          </p:cNvPr>
          <p:cNvSpPr>
            <a:spLocks noGrp="1"/>
          </p:cNvSpPr>
          <p:nvPr>
            <p:ph type="title"/>
          </p:nvPr>
        </p:nvSpPr>
        <p:spPr>
          <a:xfrm>
            <a:off x="3818965" y="788894"/>
            <a:ext cx="3585882" cy="851647"/>
          </a:xfrm>
        </p:spPr>
        <p:txBody>
          <a:bodyPr>
            <a:normAutofit fontScale="90000"/>
          </a:bodyPr>
          <a:lstStyle/>
          <a:p>
            <a:pPr algn="just"/>
            <a:r>
              <a:rPr lang="en-US" sz="3200" dirty="0">
                <a:latin typeface="Times New Roman" panose="02020603050405020304" pitchFamily="18" charset="0"/>
                <a:cs typeface="Times New Roman" panose="02020603050405020304" pitchFamily="18" charset="0"/>
              </a:rPr>
              <a:t>Research </a:t>
            </a:r>
            <a:r>
              <a:rPr lang="en-US" sz="3200" dirty="0" err="1">
                <a:latin typeface="Times New Roman" panose="02020603050405020304" pitchFamily="18" charset="0"/>
                <a:cs typeface="Times New Roman" panose="02020603050405020304" pitchFamily="18" charset="0"/>
              </a:rPr>
              <a:t>methodalogy</a:t>
            </a:r>
            <a:br>
              <a:rPr lang="en-US" sz="3200"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1030941" y="2300344"/>
            <a:ext cx="9950823" cy="2728856"/>
          </a:xfrm>
        </p:spPr>
        <p:txBody>
          <a:bodyPr>
            <a:noAutofit/>
          </a:bodyPr>
          <a:lstStyle/>
          <a:p>
            <a:pPr algn="just">
              <a:buFont typeface="+mj-lt"/>
              <a:buAutoNum type="arabicPeriod"/>
            </a:pPr>
            <a:r>
              <a:rPr lang="en-US" sz="1800" b="0" i="0" dirty="0">
                <a:solidFill>
                  <a:srgbClr val="000000"/>
                </a:solidFill>
                <a:effectLst/>
                <a:latin typeface="Lato" panose="020F0502020204030203" pitchFamily="34" charset="0"/>
              </a:rPr>
              <a:t>This explains the flow of online admission system. There will be three modules in which the process will be conducted. Firstly, the details of student will be accepted from user and then it will be transferred to the server. The student details will also be stored in the database. Secondly, the data of student will be stored on server after that access to admin will be given to server for retrieval of student information. Lastly, after verifying the details a message(verified) will be generated and will be sent to student ID through server.</a:t>
            </a:r>
          </a:p>
          <a:p>
            <a:br>
              <a:rPr lang="en-US" sz="1800" dirty="0"/>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4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902825" y="702584"/>
            <a:ext cx="8357613" cy="705627"/>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Methodology</a:t>
            </a:r>
          </a:p>
        </p:txBody>
      </p:sp>
      <p:grpSp>
        <p:nvGrpSpPr>
          <p:cNvPr id="17" name="Group 16">
            <a:extLst>
              <a:ext uri="{FF2B5EF4-FFF2-40B4-BE49-F238E27FC236}">
                <a16:creationId xmlns:a16="http://schemas.microsoft.com/office/drawing/2014/main" id="{C343B4A7-CC5A-4D05-9475-14CBD096C9EF}"/>
              </a:ext>
            </a:extLst>
          </p:cNvPr>
          <p:cNvGrpSpPr/>
          <p:nvPr/>
        </p:nvGrpSpPr>
        <p:grpSpPr>
          <a:xfrm>
            <a:off x="902825" y="771446"/>
            <a:ext cx="9734309" cy="5315108"/>
            <a:chOff x="0" y="0"/>
            <a:chExt cx="5791806" cy="5473851"/>
          </a:xfrm>
        </p:grpSpPr>
        <p:sp>
          <p:nvSpPr>
            <p:cNvPr id="18" name="Rectangle 17">
              <a:extLst>
                <a:ext uri="{FF2B5EF4-FFF2-40B4-BE49-F238E27FC236}">
                  <a16:creationId xmlns:a16="http://schemas.microsoft.com/office/drawing/2014/main" id="{9ABB9CE7-FE3D-42EE-B550-040BB3F5E80D}"/>
                </a:ext>
              </a:extLst>
            </p:cNvPr>
            <p:cNvSpPr/>
            <p:nvPr/>
          </p:nvSpPr>
          <p:spPr>
            <a:xfrm>
              <a:off x="283413" y="0"/>
              <a:ext cx="1175981" cy="686335"/>
            </a:xfrm>
            <a:prstGeom prst="rect">
              <a:avLst/>
            </a:prstGeom>
            <a:ln>
              <a:noFill/>
            </a:ln>
          </p:spPr>
          <p:txBody>
            <a:bodyPr vert="horz" lIns="0" tIns="0" rIns="0" bIns="0" rtlCol="0">
              <a:noAutofit/>
            </a:bodyPr>
            <a:lstStyle/>
            <a:p>
              <a:pPr marL="0" marR="46990" indent="0" algn="l">
                <a:lnSpc>
                  <a:spcPct val="107000"/>
                </a:lnSpc>
                <a:spcBef>
                  <a:spcPts val="0"/>
                </a:spcBef>
                <a:spcAft>
                  <a:spcPts val="800"/>
                </a:spcAft>
              </a:pPr>
              <a:endParaRPr lang="en-US" sz="1000" dirty="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F8919FCC-1198-4A37-BD96-F05F896A96E1}"/>
                </a:ext>
              </a:extLst>
            </p:cNvPr>
            <p:cNvSpPr/>
            <p:nvPr/>
          </p:nvSpPr>
          <p:spPr>
            <a:xfrm>
              <a:off x="1230198" y="0"/>
              <a:ext cx="50673" cy="224380"/>
            </a:xfrm>
            <a:prstGeom prst="rect">
              <a:avLst/>
            </a:prstGeom>
            <a:ln>
              <a:noFill/>
            </a:ln>
          </p:spPr>
          <p:txBody>
            <a:bodyPr vert="horz" lIns="0" tIns="0" rIns="0" bIns="0" rtlCol="0">
              <a:noAutofit/>
            </a:bodyPr>
            <a:lstStyle/>
            <a:p>
              <a:pPr marL="0" marR="46990" indent="0" algn="l">
                <a:lnSpc>
                  <a:spcPct val="107000"/>
                </a:lnSpc>
                <a:spcBef>
                  <a:spcPts val="0"/>
                </a:spcBef>
                <a:spcAft>
                  <a:spcPts val="80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20" name="Rectangle 19">
              <a:extLst>
                <a:ext uri="{FF2B5EF4-FFF2-40B4-BE49-F238E27FC236}">
                  <a16:creationId xmlns:a16="http://schemas.microsoft.com/office/drawing/2014/main" id="{EDC0908D-B1D7-49AF-AA06-B1F6C5792C0D}"/>
                </a:ext>
              </a:extLst>
            </p:cNvPr>
            <p:cNvSpPr/>
            <p:nvPr/>
          </p:nvSpPr>
          <p:spPr>
            <a:xfrm>
              <a:off x="0" y="175484"/>
              <a:ext cx="42059" cy="186236"/>
            </a:xfrm>
            <a:prstGeom prst="rect">
              <a:avLst/>
            </a:prstGeom>
            <a:ln>
              <a:noFill/>
            </a:ln>
          </p:spPr>
          <p:txBody>
            <a:bodyPr vert="horz" lIns="0" tIns="0" rIns="0" bIns="0" rtlCol="0">
              <a:noAutofit/>
            </a:bodyPr>
            <a:lstStyle/>
            <a:p>
              <a:pPr marL="0" marR="46990" indent="0" algn="l">
                <a:lnSpc>
                  <a:spcPct val="107000"/>
                </a:lnSpc>
                <a:spcBef>
                  <a:spcPts val="0"/>
                </a:spcBef>
                <a:spcAft>
                  <a:spcPts val="80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21" name="Rectangle 20">
              <a:extLst>
                <a:ext uri="{FF2B5EF4-FFF2-40B4-BE49-F238E27FC236}">
                  <a16:creationId xmlns:a16="http://schemas.microsoft.com/office/drawing/2014/main" id="{3D23233A-567B-4B09-8FA1-E1290F74CC1B}"/>
                </a:ext>
              </a:extLst>
            </p:cNvPr>
            <p:cNvSpPr/>
            <p:nvPr/>
          </p:nvSpPr>
          <p:spPr>
            <a:xfrm>
              <a:off x="0" y="320264"/>
              <a:ext cx="42059" cy="186236"/>
            </a:xfrm>
            <a:prstGeom prst="rect">
              <a:avLst/>
            </a:prstGeom>
            <a:ln>
              <a:noFill/>
            </a:ln>
          </p:spPr>
          <p:txBody>
            <a:bodyPr vert="horz" lIns="0" tIns="0" rIns="0" bIns="0" rtlCol="0">
              <a:noAutofit/>
            </a:bodyPr>
            <a:lstStyle/>
            <a:p>
              <a:pPr marL="0" marR="46990" indent="0" algn="l">
                <a:lnSpc>
                  <a:spcPct val="107000"/>
                </a:lnSpc>
                <a:spcBef>
                  <a:spcPts val="0"/>
                </a:spcBef>
                <a:spcAft>
                  <a:spcPts val="80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22" name="Rectangle 21">
              <a:extLst>
                <a:ext uri="{FF2B5EF4-FFF2-40B4-BE49-F238E27FC236}">
                  <a16:creationId xmlns:a16="http://schemas.microsoft.com/office/drawing/2014/main" id="{709BF2CC-E6CF-45A6-BC88-7C38D8049B33}"/>
                </a:ext>
              </a:extLst>
            </p:cNvPr>
            <p:cNvSpPr/>
            <p:nvPr/>
          </p:nvSpPr>
          <p:spPr>
            <a:xfrm>
              <a:off x="0" y="466568"/>
              <a:ext cx="42059" cy="186236"/>
            </a:xfrm>
            <a:prstGeom prst="rect">
              <a:avLst/>
            </a:prstGeom>
            <a:ln>
              <a:noFill/>
            </a:ln>
          </p:spPr>
          <p:txBody>
            <a:bodyPr vert="horz" lIns="0" tIns="0" rIns="0" bIns="0" rtlCol="0">
              <a:noAutofit/>
            </a:bodyPr>
            <a:lstStyle/>
            <a:p>
              <a:pPr marL="0" marR="46990" indent="0" algn="l">
                <a:lnSpc>
                  <a:spcPct val="107000"/>
                </a:lnSpc>
                <a:spcBef>
                  <a:spcPts val="0"/>
                </a:spcBef>
                <a:spcAft>
                  <a:spcPts val="80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23" name="Rectangle 22">
              <a:extLst>
                <a:ext uri="{FF2B5EF4-FFF2-40B4-BE49-F238E27FC236}">
                  <a16:creationId xmlns:a16="http://schemas.microsoft.com/office/drawing/2014/main" id="{99D199DA-241D-4CA4-B410-F61E9CA75DC2}"/>
                </a:ext>
              </a:extLst>
            </p:cNvPr>
            <p:cNvSpPr/>
            <p:nvPr/>
          </p:nvSpPr>
          <p:spPr>
            <a:xfrm>
              <a:off x="0" y="612872"/>
              <a:ext cx="42059" cy="186236"/>
            </a:xfrm>
            <a:prstGeom prst="rect">
              <a:avLst/>
            </a:prstGeom>
            <a:ln>
              <a:noFill/>
            </a:ln>
          </p:spPr>
          <p:txBody>
            <a:bodyPr vert="horz" lIns="0" tIns="0" rIns="0" bIns="0" rtlCol="0">
              <a:noAutofit/>
            </a:bodyPr>
            <a:lstStyle/>
            <a:p>
              <a:pPr marL="0" marR="46990" indent="0" algn="l">
                <a:lnSpc>
                  <a:spcPct val="107000"/>
                </a:lnSpc>
                <a:spcBef>
                  <a:spcPts val="0"/>
                </a:spcBef>
                <a:spcAft>
                  <a:spcPts val="80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24" name="Rectangle 23">
              <a:extLst>
                <a:ext uri="{FF2B5EF4-FFF2-40B4-BE49-F238E27FC236}">
                  <a16:creationId xmlns:a16="http://schemas.microsoft.com/office/drawing/2014/main" id="{5F0F9E04-772C-4635-AABF-F87B905003C3}"/>
                </a:ext>
              </a:extLst>
            </p:cNvPr>
            <p:cNvSpPr/>
            <p:nvPr/>
          </p:nvSpPr>
          <p:spPr>
            <a:xfrm>
              <a:off x="0" y="759177"/>
              <a:ext cx="42059" cy="186236"/>
            </a:xfrm>
            <a:prstGeom prst="rect">
              <a:avLst/>
            </a:prstGeom>
            <a:ln>
              <a:noFill/>
            </a:ln>
          </p:spPr>
          <p:txBody>
            <a:bodyPr vert="horz" lIns="0" tIns="0" rIns="0" bIns="0" rtlCol="0">
              <a:noAutofit/>
            </a:bodyPr>
            <a:lstStyle/>
            <a:p>
              <a:pPr marL="0" marR="46990" indent="0" algn="l">
                <a:lnSpc>
                  <a:spcPct val="107000"/>
                </a:lnSpc>
                <a:spcBef>
                  <a:spcPts val="0"/>
                </a:spcBef>
                <a:spcAft>
                  <a:spcPts val="80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25" name="Rectangle 24">
              <a:extLst>
                <a:ext uri="{FF2B5EF4-FFF2-40B4-BE49-F238E27FC236}">
                  <a16:creationId xmlns:a16="http://schemas.microsoft.com/office/drawing/2014/main" id="{B87C05FE-790E-4EBE-9332-B60AF533218B}"/>
                </a:ext>
              </a:extLst>
            </p:cNvPr>
            <p:cNvSpPr/>
            <p:nvPr/>
          </p:nvSpPr>
          <p:spPr>
            <a:xfrm>
              <a:off x="0" y="910912"/>
              <a:ext cx="40032" cy="177260"/>
            </a:xfrm>
            <a:prstGeom prst="rect">
              <a:avLst/>
            </a:prstGeom>
            <a:ln>
              <a:noFill/>
            </a:ln>
          </p:spPr>
          <p:txBody>
            <a:bodyPr vert="horz" lIns="0" tIns="0" rIns="0" bIns="0" rtlCol="0">
              <a:noAutofit/>
            </a:bodyPr>
            <a:lstStyle/>
            <a:p>
              <a:pPr marL="0" marR="46990" indent="0" algn="l">
                <a:lnSpc>
                  <a:spcPct val="107000"/>
                </a:lnSpc>
                <a:spcBef>
                  <a:spcPts val="0"/>
                </a:spcBef>
                <a:spcAft>
                  <a:spcPts val="800"/>
                </a:spcAft>
              </a:pPr>
              <a:r>
                <a:rPr lang="en-US" sz="95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1091F1A8-C92E-486B-8098-E43B1422CB56}"/>
                </a:ext>
              </a:extLst>
            </p:cNvPr>
            <p:cNvSpPr/>
            <p:nvPr/>
          </p:nvSpPr>
          <p:spPr>
            <a:xfrm>
              <a:off x="5749748" y="5287615"/>
              <a:ext cx="42058" cy="186236"/>
            </a:xfrm>
            <a:prstGeom prst="rect">
              <a:avLst/>
            </a:prstGeom>
            <a:ln>
              <a:noFill/>
            </a:ln>
          </p:spPr>
          <p:txBody>
            <a:bodyPr vert="horz" lIns="0" tIns="0" rIns="0" bIns="0" rtlCol="0">
              <a:noAutofit/>
            </a:bodyPr>
            <a:lstStyle/>
            <a:p>
              <a:pPr marL="0" marR="46990" indent="0" algn="l">
                <a:lnSpc>
                  <a:spcPct val="107000"/>
                </a:lnSpc>
                <a:spcBef>
                  <a:spcPts val="0"/>
                </a:spcBef>
                <a:spcAft>
                  <a:spcPts val="80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29" name="Shape 26529">
              <a:extLst>
                <a:ext uri="{FF2B5EF4-FFF2-40B4-BE49-F238E27FC236}">
                  <a16:creationId xmlns:a16="http://schemas.microsoft.com/office/drawing/2014/main" id="{4617992F-D7D4-4A8D-BC74-545651144685}"/>
                </a:ext>
              </a:extLst>
            </p:cNvPr>
            <p:cNvSpPr/>
            <p:nvPr/>
          </p:nvSpPr>
          <p:spPr>
            <a:xfrm>
              <a:off x="2092655" y="95784"/>
              <a:ext cx="0" cy="590550"/>
            </a:xfrm>
            <a:custGeom>
              <a:avLst/>
              <a:gdLst/>
              <a:ahLst/>
              <a:cxnLst/>
              <a:rect l="0" t="0" r="0" b="0"/>
              <a:pathLst>
                <a:path h="590550">
                  <a:moveTo>
                    <a:pt x="0" y="0"/>
                  </a:moveTo>
                  <a:lnTo>
                    <a:pt x="0" y="59055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grpSp>
      <p:pic>
        <p:nvPicPr>
          <p:cNvPr id="4" name="Picture 3">
            <a:extLst>
              <a:ext uri="{FF2B5EF4-FFF2-40B4-BE49-F238E27FC236}">
                <a16:creationId xmlns:a16="http://schemas.microsoft.com/office/drawing/2014/main" id="{8BD725D0-93C9-01E3-D4E0-773707CD443D}"/>
              </a:ext>
            </a:extLst>
          </p:cNvPr>
          <p:cNvPicPr>
            <a:picLocks noChangeAspect="1"/>
          </p:cNvPicPr>
          <p:nvPr/>
        </p:nvPicPr>
        <p:blipFill>
          <a:blip r:embed="rId2"/>
          <a:stretch>
            <a:fillRect/>
          </a:stretch>
        </p:blipFill>
        <p:spPr>
          <a:xfrm>
            <a:off x="1379158" y="1800224"/>
            <a:ext cx="7602917" cy="4193323"/>
          </a:xfrm>
          <a:prstGeom prst="rect">
            <a:avLst/>
          </a:prstGeom>
        </p:spPr>
      </p:pic>
    </p:spTree>
    <p:extLst>
      <p:ext uri="{BB962C8B-B14F-4D97-AF65-F5344CB8AC3E}">
        <p14:creationId xmlns:p14="http://schemas.microsoft.com/office/powerpoint/2010/main" val="266834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BDAE-4A58-43ED-B620-C3FEF2031FC1}"/>
              </a:ext>
            </a:extLst>
          </p:cNvPr>
          <p:cNvSpPr>
            <a:spLocks noGrp="1"/>
          </p:cNvSpPr>
          <p:nvPr>
            <p:ph idx="1"/>
          </p:nvPr>
        </p:nvSpPr>
        <p:spPr>
          <a:xfrm>
            <a:off x="1162802" y="568114"/>
            <a:ext cx="8357613" cy="705627"/>
          </a:xfrm>
        </p:spPr>
        <p:txBody>
          <a:bodyPr>
            <a:normAutofit/>
          </a:bodyPr>
          <a:lstStyle/>
          <a:p>
            <a:pPr marL="0" indent="0" algn="just">
              <a:buNone/>
            </a:pPr>
            <a:r>
              <a:rPr lang="en-IN" sz="3600" b="0" i="0" dirty="0">
                <a:solidFill>
                  <a:srgbClr val="000000"/>
                </a:solidFill>
                <a:effectLst/>
                <a:latin typeface="Lato" panose="020F0502020204030203" pitchFamily="34" charset="0"/>
              </a:rPr>
              <a:t>IMPLEMENTATION</a:t>
            </a:r>
            <a:endParaRPr lang="en-US" sz="3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C370D66-4DD2-490D-8176-E5F4DDD88FAF}"/>
              </a:ext>
            </a:extLst>
          </p:cNvPr>
          <p:cNvSpPr txBox="1"/>
          <p:nvPr/>
        </p:nvSpPr>
        <p:spPr>
          <a:xfrm>
            <a:off x="1078890" y="1735806"/>
            <a:ext cx="9947698" cy="3611630"/>
          </a:xfrm>
          <a:prstGeom prst="rect">
            <a:avLst/>
          </a:prstGeom>
          <a:noFill/>
        </p:spPr>
        <p:txBody>
          <a:bodyPr wrap="square">
            <a:spAutoFit/>
          </a:bodyPr>
          <a:lstStyle/>
          <a:p>
            <a:pPr marL="286385" marR="514985" indent="457200" algn="just">
              <a:lnSpc>
                <a:spcPct val="149000"/>
              </a:lnSpc>
              <a:spcBef>
                <a:spcPts val="0"/>
              </a:spcBef>
              <a:spcAft>
                <a:spcPts val="20"/>
              </a:spcAft>
            </a:pPr>
            <a:r>
              <a:rPr lang="en-US" sz="1600" b="0" i="0" dirty="0">
                <a:solidFill>
                  <a:srgbClr val="000000"/>
                </a:solidFill>
                <a:effectLst/>
                <a:latin typeface="Lato" panose="020F0502020204030203" pitchFamily="34" charset="0"/>
              </a:rPr>
              <a:t>The Online College Admission System consists of three Modules such as User, Server and Admin.</a:t>
            </a:r>
          </a:p>
          <a:p>
            <a:pPr algn="just"/>
            <a:r>
              <a:rPr lang="en-US" sz="1600" b="0" i="0" dirty="0">
                <a:solidFill>
                  <a:srgbClr val="000000"/>
                </a:solidFill>
                <a:effectLst/>
                <a:latin typeface="Lato" panose="020F0502020204030203" pitchFamily="34" charset="0"/>
              </a:rPr>
              <a:t>A. USER</a:t>
            </a:r>
          </a:p>
          <a:p>
            <a:pPr algn="just"/>
            <a:r>
              <a:rPr lang="en-US" sz="1600" b="0" i="0" dirty="0">
                <a:solidFill>
                  <a:srgbClr val="000000"/>
                </a:solidFill>
                <a:effectLst/>
                <a:latin typeface="Lato" panose="020F0502020204030203" pitchFamily="34" charset="0"/>
              </a:rPr>
              <a:t>The student who wants to seek admission is the user of the online system. The student registers himself/herself with the system and becomes authenticated user after the login process. The students can seek admission in 2nd,3rd and 4th year of engineering college as per their academic year. The admission form is filled by the student after logging in the system and the documents such as previous years mark sheets, </a:t>
            </a:r>
            <a:r>
              <a:rPr lang="en-US" sz="1600" b="0" i="0" dirty="0" err="1">
                <a:solidFill>
                  <a:srgbClr val="000000"/>
                </a:solidFill>
                <a:effectLst/>
                <a:latin typeface="Lato" panose="020F0502020204030203" pitchFamily="34" charset="0"/>
              </a:rPr>
              <a:t>aadhar</a:t>
            </a:r>
            <a:r>
              <a:rPr lang="en-US" sz="1600" b="0" i="0" dirty="0">
                <a:solidFill>
                  <a:srgbClr val="000000"/>
                </a:solidFill>
                <a:effectLst/>
                <a:latin typeface="Lato" panose="020F0502020204030203" pitchFamily="34" charset="0"/>
              </a:rPr>
              <a:t> card, caste certificates, etc. are scanned and uploaded in the system. The application forms for provisional admission, photocopy and revaluation can be filled the user in the similar fashion. All these details can be accessed by the admin via server. If the admin verifies the form and grants permission to the user for admission, a message will be generated and sent to the student ID through </a:t>
            </a:r>
            <a:r>
              <a:rPr lang="en-US" sz="1600" b="0" i="0" dirty="0" err="1">
                <a:solidFill>
                  <a:srgbClr val="000000"/>
                </a:solidFill>
                <a:effectLst/>
                <a:latin typeface="Lato" panose="020F0502020204030203" pitchFamily="34" charset="0"/>
              </a:rPr>
              <a:t>server.If</a:t>
            </a:r>
            <a:r>
              <a:rPr lang="en-US" sz="1600" b="0" i="0" dirty="0">
                <a:solidFill>
                  <a:srgbClr val="000000"/>
                </a:solidFill>
                <a:effectLst/>
                <a:latin typeface="Lato" panose="020F0502020204030203" pitchFamily="34" charset="0"/>
              </a:rPr>
              <a:t> an unauthenticated user tries to login in the system, he/she is not permitted to do so</a:t>
            </a:r>
          </a:p>
          <a:p>
            <a:pPr marL="286385" marR="514985" indent="457200" algn="just">
              <a:lnSpc>
                <a:spcPct val="149000"/>
              </a:lnSpc>
              <a:spcBef>
                <a:spcPts val="0"/>
              </a:spcBef>
              <a:spcAft>
                <a:spcPts val="20"/>
              </a:spcAft>
            </a:pPr>
            <a:endPar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745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{45685EC9-EA7E-4CBB-8CE8-A649ABB574DD}tf78438558_win32</Template>
  <TotalTime>428</TotalTime>
  <Words>1312</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Garamond</vt:lpstr>
      <vt:lpstr>Lato</vt:lpstr>
      <vt:lpstr>Source Sans Pro</vt:lpstr>
      <vt:lpstr>Times New Roman</vt:lpstr>
      <vt:lpstr>Wingdings</vt:lpstr>
      <vt:lpstr>SavonVTI</vt:lpstr>
      <vt:lpstr> college admission management SYSTEM USING WEB APPLICATION</vt:lpstr>
      <vt:lpstr>Contents</vt:lpstr>
      <vt:lpstr>Abstraction </vt:lpstr>
      <vt:lpstr>Introduction  </vt:lpstr>
      <vt:lpstr>Objectives   </vt:lpstr>
      <vt:lpstr>LITERATURESURVEY   </vt:lpstr>
      <vt:lpstr>Research methodalogy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corruption and nepotism on agricultural production and food security</dc:title>
  <dc:creator>918919445442</dc:creator>
  <cp:lastModifiedBy>akshay kumar mandala</cp:lastModifiedBy>
  <cp:revision>11</cp:revision>
  <dcterms:created xsi:type="dcterms:W3CDTF">2022-02-08T13:25:30Z</dcterms:created>
  <dcterms:modified xsi:type="dcterms:W3CDTF">2022-09-29T14:51:33Z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