
<file path=[Content_Types].xml><?xml version="1.0" encoding="utf-8"?>
<Types xmlns="http://schemas.openxmlformats.org/package/2006/content-types">
  <Default Extension="bin" ContentType="image/unknown"/>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14"/>
  </p:notesMasterIdLst>
  <p:handoutMasterIdLst>
    <p:handoutMasterId r:id="rId15"/>
  </p:handoutMasterIdLst>
  <p:sldIdLst>
    <p:sldId id="256" r:id="rId2"/>
    <p:sldId id="258" r:id="rId3"/>
    <p:sldId id="257" r:id="rId4"/>
    <p:sldId id="263" r:id="rId5"/>
    <p:sldId id="260" r:id="rId6"/>
    <p:sldId id="259"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2F41C-59BE-4F5F-858C-DE3E9B106216}" v="28" dt="2024-01-08T06:17:02.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6357" autoAdjust="0"/>
  </p:normalViewPr>
  <p:slideViewPr>
    <p:cSldViewPr snapToGrid="0">
      <p:cViewPr varScale="1">
        <p:scale>
          <a:sx n="85" d="100"/>
          <a:sy n="85" d="100"/>
        </p:scale>
        <p:origin x="518" y="53"/>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n Singh" userId="d1dbb1406ff2eace" providerId="LiveId" clId="{D752F41C-59BE-4F5F-858C-DE3E9B106216}"/>
    <pc:docChg chg="undo redo custSel addSld delSld modSld sldOrd">
      <pc:chgData name="Muskan Singh" userId="d1dbb1406ff2eace" providerId="LiveId" clId="{D752F41C-59BE-4F5F-858C-DE3E9B106216}" dt="2024-01-08T06:29:24.524" v="260" actId="1076"/>
      <pc:docMkLst>
        <pc:docMk/>
      </pc:docMkLst>
      <pc:sldChg chg="modSp mod">
        <pc:chgData name="Muskan Singh" userId="d1dbb1406ff2eace" providerId="LiveId" clId="{D752F41C-59BE-4F5F-858C-DE3E9B106216}" dt="2024-01-08T05:35:59.336" v="91" actId="255"/>
        <pc:sldMkLst>
          <pc:docMk/>
          <pc:sldMk cId="2084826164" sldId="262"/>
        </pc:sldMkLst>
        <pc:spChg chg="mod">
          <ac:chgData name="Muskan Singh" userId="d1dbb1406ff2eace" providerId="LiveId" clId="{D752F41C-59BE-4F5F-858C-DE3E9B106216}" dt="2024-01-08T05:35:59.336" v="91" actId="255"/>
          <ac:spMkLst>
            <pc:docMk/>
            <pc:sldMk cId="2084826164" sldId="262"/>
            <ac:spMk id="3" creationId="{3BC9EF20-0111-030A-E1E7-919DF0F8C393}"/>
          </ac:spMkLst>
        </pc:spChg>
      </pc:sldChg>
      <pc:sldChg chg="modSp mod ord">
        <pc:chgData name="Muskan Singh" userId="d1dbb1406ff2eace" providerId="LiveId" clId="{D752F41C-59BE-4F5F-858C-DE3E9B106216}" dt="2024-01-08T06:21:54.840" v="246"/>
        <pc:sldMkLst>
          <pc:docMk/>
          <pc:sldMk cId="3743574152" sldId="263"/>
        </pc:sldMkLst>
        <pc:spChg chg="mod">
          <ac:chgData name="Muskan Singh" userId="d1dbb1406ff2eace" providerId="LiveId" clId="{D752F41C-59BE-4F5F-858C-DE3E9B106216}" dt="2024-01-08T05:33:37.621" v="78" actId="255"/>
          <ac:spMkLst>
            <pc:docMk/>
            <pc:sldMk cId="3743574152" sldId="263"/>
            <ac:spMk id="2" creationId="{5C8524A9-14BA-D911-353C-73F5800D9DDA}"/>
          </ac:spMkLst>
        </pc:spChg>
        <pc:spChg chg="mod">
          <ac:chgData name="Muskan Singh" userId="d1dbb1406ff2eace" providerId="LiveId" clId="{D752F41C-59BE-4F5F-858C-DE3E9B106216}" dt="2024-01-08T05:34:55.183" v="86"/>
          <ac:spMkLst>
            <pc:docMk/>
            <pc:sldMk cId="3743574152" sldId="263"/>
            <ac:spMk id="3" creationId="{88BB78BC-60AF-7169-DB41-7DC10135224B}"/>
          </ac:spMkLst>
        </pc:spChg>
      </pc:sldChg>
      <pc:sldChg chg="addSp modSp new mod">
        <pc:chgData name="Muskan Singh" userId="d1dbb1406ff2eace" providerId="LiveId" clId="{D752F41C-59BE-4F5F-858C-DE3E9B106216}" dt="2024-01-08T05:42:54.073" v="145" actId="20577"/>
        <pc:sldMkLst>
          <pc:docMk/>
          <pc:sldMk cId="1385150361" sldId="264"/>
        </pc:sldMkLst>
        <pc:spChg chg="mod">
          <ac:chgData name="Muskan Singh" userId="d1dbb1406ff2eace" providerId="LiveId" clId="{D752F41C-59BE-4F5F-858C-DE3E9B106216}" dt="2024-01-08T05:42:54.073" v="145" actId="20577"/>
          <ac:spMkLst>
            <pc:docMk/>
            <pc:sldMk cId="1385150361" sldId="264"/>
            <ac:spMk id="2" creationId="{9090D4EE-75FB-4A51-1E51-E6A9AD3D6384}"/>
          </ac:spMkLst>
        </pc:spChg>
        <pc:spChg chg="mod">
          <ac:chgData name="Muskan Singh" userId="d1dbb1406ff2eace" providerId="LiveId" clId="{D752F41C-59BE-4F5F-858C-DE3E9B106216}" dt="2024-01-08T05:42:16.514" v="134" actId="14100"/>
          <ac:spMkLst>
            <pc:docMk/>
            <pc:sldMk cId="1385150361" sldId="264"/>
            <ac:spMk id="3" creationId="{313FA251-F374-4DA2-FC2C-DCFF3B7E6EC4}"/>
          </ac:spMkLst>
        </pc:spChg>
        <pc:picChg chg="add mod">
          <ac:chgData name="Muskan Singh" userId="d1dbb1406ff2eace" providerId="LiveId" clId="{D752F41C-59BE-4F5F-858C-DE3E9B106216}" dt="2024-01-08T05:42:16.514" v="134" actId="14100"/>
          <ac:picMkLst>
            <pc:docMk/>
            <pc:sldMk cId="1385150361" sldId="264"/>
            <ac:picMk id="1026" creationId="{0E68571B-B227-46ED-8414-43448BED8716}"/>
          </ac:picMkLst>
        </pc:picChg>
      </pc:sldChg>
      <pc:sldChg chg="modSp new mod">
        <pc:chgData name="Muskan Singh" userId="d1dbb1406ff2eace" providerId="LiveId" clId="{D752F41C-59BE-4F5F-858C-DE3E9B106216}" dt="2024-01-08T05:53:23.034" v="180" actId="27636"/>
        <pc:sldMkLst>
          <pc:docMk/>
          <pc:sldMk cId="1179468488" sldId="265"/>
        </pc:sldMkLst>
        <pc:spChg chg="mod">
          <ac:chgData name="Muskan Singh" userId="d1dbb1406ff2eace" providerId="LiveId" clId="{D752F41C-59BE-4F5F-858C-DE3E9B106216}" dt="2024-01-08T05:50:12.970" v="161" actId="1076"/>
          <ac:spMkLst>
            <pc:docMk/>
            <pc:sldMk cId="1179468488" sldId="265"/>
            <ac:spMk id="2" creationId="{6029D1C9-EEB0-1D5E-F89F-6B938DD7709D}"/>
          </ac:spMkLst>
        </pc:spChg>
        <pc:spChg chg="mod">
          <ac:chgData name="Muskan Singh" userId="d1dbb1406ff2eace" providerId="LiveId" clId="{D752F41C-59BE-4F5F-858C-DE3E9B106216}" dt="2024-01-08T05:53:23.034" v="180" actId="27636"/>
          <ac:spMkLst>
            <pc:docMk/>
            <pc:sldMk cId="1179468488" sldId="265"/>
            <ac:spMk id="3" creationId="{F4CB36CD-A9C0-4B11-CA04-C462CA3D7AEE}"/>
          </ac:spMkLst>
        </pc:spChg>
      </pc:sldChg>
      <pc:sldChg chg="addSp delSp new del mod">
        <pc:chgData name="Muskan Singh" userId="d1dbb1406ff2eace" providerId="LiveId" clId="{D752F41C-59BE-4F5F-858C-DE3E9B106216}" dt="2024-01-08T05:49:27.105" v="149" actId="2696"/>
        <pc:sldMkLst>
          <pc:docMk/>
          <pc:sldMk cId="1303742381" sldId="265"/>
        </pc:sldMkLst>
        <pc:spChg chg="del">
          <ac:chgData name="Muskan Singh" userId="d1dbb1406ff2eace" providerId="LiveId" clId="{D752F41C-59BE-4F5F-858C-DE3E9B106216}" dt="2024-01-08T05:48:57.858" v="148" actId="21"/>
          <ac:spMkLst>
            <pc:docMk/>
            <pc:sldMk cId="1303742381" sldId="265"/>
            <ac:spMk id="3" creationId="{EF2A6A78-3C89-EE62-AA36-FE44F710FF92}"/>
          </ac:spMkLst>
        </pc:spChg>
        <pc:spChg chg="add">
          <ac:chgData name="Muskan Singh" userId="d1dbb1406ff2eace" providerId="LiveId" clId="{D752F41C-59BE-4F5F-858C-DE3E9B106216}" dt="2024-01-08T05:48:24.191" v="147"/>
          <ac:spMkLst>
            <pc:docMk/>
            <pc:sldMk cId="1303742381" sldId="265"/>
            <ac:spMk id="5" creationId="{22F9B8F0-F666-2AB6-C59E-94A0254C4490}"/>
          </ac:spMkLst>
        </pc:spChg>
        <pc:picChg chg="add">
          <ac:chgData name="Muskan Singh" userId="d1dbb1406ff2eace" providerId="LiveId" clId="{D752F41C-59BE-4F5F-858C-DE3E9B106216}" dt="2024-01-08T05:48:24.191" v="147"/>
          <ac:picMkLst>
            <pc:docMk/>
            <pc:sldMk cId="1303742381" sldId="265"/>
            <ac:picMk id="2050" creationId="{DFA5DFF4-BFFE-EC4B-0A52-88A427C39A29}"/>
          </ac:picMkLst>
        </pc:picChg>
      </pc:sldChg>
      <pc:sldChg chg="addSp delSp modSp new mod">
        <pc:chgData name="Muskan Singh" userId="d1dbb1406ff2eace" providerId="LiveId" clId="{D752F41C-59BE-4F5F-858C-DE3E9B106216}" dt="2024-01-08T06:18:46.701" v="244" actId="20577"/>
        <pc:sldMkLst>
          <pc:docMk/>
          <pc:sldMk cId="1758267638" sldId="266"/>
        </pc:sldMkLst>
        <pc:spChg chg="del">
          <ac:chgData name="Muskan Singh" userId="d1dbb1406ff2eace" providerId="LiveId" clId="{D752F41C-59BE-4F5F-858C-DE3E9B106216}" dt="2024-01-08T06:11:50.318" v="201" actId="21"/>
          <ac:spMkLst>
            <pc:docMk/>
            <pc:sldMk cId="1758267638" sldId="266"/>
            <ac:spMk id="2" creationId="{43523709-3270-A665-3B60-271942742383}"/>
          </ac:spMkLst>
        </pc:spChg>
        <pc:spChg chg="del mod">
          <ac:chgData name="Muskan Singh" userId="d1dbb1406ff2eace" providerId="LiveId" clId="{D752F41C-59BE-4F5F-858C-DE3E9B106216}" dt="2024-01-08T06:12:12.488" v="206"/>
          <ac:spMkLst>
            <pc:docMk/>
            <pc:sldMk cId="1758267638" sldId="266"/>
            <ac:spMk id="3" creationId="{0C6C8179-4389-0FD4-EF18-FCABA0070480}"/>
          </ac:spMkLst>
        </pc:spChg>
        <pc:spChg chg="del">
          <ac:chgData name="Muskan Singh" userId="d1dbb1406ff2eace" providerId="LiveId" clId="{D752F41C-59BE-4F5F-858C-DE3E9B106216}" dt="2024-01-08T06:14:00.540" v="216" actId="21"/>
          <ac:spMkLst>
            <pc:docMk/>
            <pc:sldMk cId="1758267638" sldId="266"/>
            <ac:spMk id="4" creationId="{DFA815F3-ACFA-D32F-06E7-6EC411E5A28D}"/>
          </ac:spMkLst>
        </pc:spChg>
        <pc:spChg chg="add del mod">
          <ac:chgData name="Muskan Singh" userId="d1dbb1406ff2eace" providerId="LiveId" clId="{D752F41C-59BE-4F5F-858C-DE3E9B106216}" dt="2024-01-08T06:12:47.004" v="207"/>
          <ac:spMkLst>
            <pc:docMk/>
            <pc:sldMk cId="1758267638" sldId="266"/>
            <ac:spMk id="5" creationId="{7C11C0FB-6979-7537-36F1-B00AC8DA97CA}"/>
          </ac:spMkLst>
        </pc:spChg>
        <pc:spChg chg="add del mod">
          <ac:chgData name="Muskan Singh" userId="d1dbb1406ff2eace" providerId="LiveId" clId="{D752F41C-59BE-4F5F-858C-DE3E9B106216}" dt="2024-01-08T06:14:27.301" v="219" actId="21"/>
          <ac:spMkLst>
            <pc:docMk/>
            <pc:sldMk cId="1758267638" sldId="266"/>
            <ac:spMk id="6" creationId="{0C0B07B9-33A5-3DC9-C016-C3CB883FF244}"/>
          </ac:spMkLst>
        </pc:spChg>
        <pc:spChg chg="add del mod">
          <ac:chgData name="Muskan Singh" userId="d1dbb1406ff2eace" providerId="LiveId" clId="{D752F41C-59BE-4F5F-858C-DE3E9B106216}" dt="2024-01-08T06:14:34.403" v="221"/>
          <ac:spMkLst>
            <pc:docMk/>
            <pc:sldMk cId="1758267638" sldId="266"/>
            <ac:spMk id="7" creationId="{04BA5903-CCDC-8744-E19B-4902FEFBA356}"/>
          </ac:spMkLst>
        </pc:spChg>
        <pc:spChg chg="add mod">
          <ac:chgData name="Muskan Singh" userId="d1dbb1406ff2eace" providerId="LiveId" clId="{D752F41C-59BE-4F5F-858C-DE3E9B106216}" dt="2024-01-08T06:18:46.701" v="244" actId="20577"/>
          <ac:spMkLst>
            <pc:docMk/>
            <pc:sldMk cId="1758267638" sldId="266"/>
            <ac:spMk id="8" creationId="{B490F017-2B0F-C11B-F409-835332CD4A46}"/>
          </ac:spMkLst>
        </pc:spChg>
      </pc:sldChg>
      <pc:sldChg chg="addSp delSp modSp new del mod">
        <pc:chgData name="Muskan Singh" userId="d1dbb1406ff2eace" providerId="LiveId" clId="{D752F41C-59BE-4F5F-858C-DE3E9B106216}" dt="2024-01-08T06:11:26.837" v="199" actId="2696"/>
        <pc:sldMkLst>
          <pc:docMk/>
          <pc:sldMk cId="2645253545" sldId="266"/>
        </pc:sldMkLst>
        <pc:spChg chg="del">
          <ac:chgData name="Muskan Singh" userId="d1dbb1406ff2eace" providerId="LiveId" clId="{D752F41C-59BE-4F5F-858C-DE3E9B106216}" dt="2024-01-08T05:57:34.879" v="182" actId="21"/>
          <ac:spMkLst>
            <pc:docMk/>
            <pc:sldMk cId="2645253545" sldId="266"/>
            <ac:spMk id="2" creationId="{D72DF40F-A7A9-88E3-D2BE-21BDCDA41FBF}"/>
          </ac:spMkLst>
        </pc:spChg>
        <pc:spChg chg="del mod">
          <ac:chgData name="Muskan Singh" userId="d1dbb1406ff2eace" providerId="LiveId" clId="{D752F41C-59BE-4F5F-858C-DE3E9B106216}" dt="2024-01-08T05:58:03.855" v="188"/>
          <ac:spMkLst>
            <pc:docMk/>
            <pc:sldMk cId="2645253545" sldId="266"/>
            <ac:spMk id="3" creationId="{A6DCBB14-73CC-080E-DBF7-DFCC18260514}"/>
          </ac:spMkLst>
        </pc:spChg>
        <pc:spChg chg="del mod">
          <ac:chgData name="Muskan Singh" userId="d1dbb1406ff2eace" providerId="LiveId" clId="{D752F41C-59BE-4F5F-858C-DE3E9B106216}" dt="2024-01-08T06:06:24.814" v="198" actId="21"/>
          <ac:spMkLst>
            <pc:docMk/>
            <pc:sldMk cId="2645253545" sldId="266"/>
            <ac:spMk id="4" creationId="{9C094B96-B793-BA1F-D33B-77E8194BB8CC}"/>
          </ac:spMkLst>
        </pc:spChg>
        <pc:spChg chg="add del mod">
          <ac:chgData name="Muskan Singh" userId="d1dbb1406ff2eace" providerId="LiveId" clId="{D752F41C-59BE-4F5F-858C-DE3E9B106216}" dt="2024-01-08T05:58:05.177" v="189" actId="478"/>
          <ac:spMkLst>
            <pc:docMk/>
            <pc:sldMk cId="2645253545" sldId="266"/>
            <ac:spMk id="5" creationId="{90EAB877-1BB5-4C1F-6DD6-349FF623CC28}"/>
          </ac:spMkLst>
        </pc:spChg>
        <pc:spChg chg="add del mod">
          <ac:chgData name="Muskan Singh" userId="d1dbb1406ff2eace" providerId="LiveId" clId="{D752F41C-59BE-4F5F-858C-DE3E9B106216}" dt="2024-01-08T05:58:07.618" v="191" actId="478"/>
          <ac:spMkLst>
            <pc:docMk/>
            <pc:sldMk cId="2645253545" sldId="266"/>
            <ac:spMk id="6" creationId="{555CD13A-1B98-12DF-66EE-6123B5C6B04D}"/>
          </ac:spMkLst>
        </pc:spChg>
        <pc:spChg chg="add del mod">
          <ac:chgData name="Muskan Singh" userId="d1dbb1406ff2eace" providerId="LiveId" clId="{D752F41C-59BE-4F5F-858C-DE3E9B106216}" dt="2024-01-08T06:06:24.814" v="198" actId="21"/>
          <ac:spMkLst>
            <pc:docMk/>
            <pc:sldMk cId="2645253545" sldId="266"/>
            <ac:spMk id="7" creationId="{A6F52135-F2E9-1B08-3078-C61267027E06}"/>
          </ac:spMkLst>
        </pc:spChg>
        <pc:picChg chg="add del mod">
          <ac:chgData name="Muskan Singh" userId="d1dbb1406ff2eace" providerId="LiveId" clId="{D752F41C-59BE-4F5F-858C-DE3E9B106216}" dt="2024-01-08T06:06:24.814" v="198" actId="21"/>
          <ac:picMkLst>
            <pc:docMk/>
            <pc:sldMk cId="2645253545" sldId="266"/>
            <ac:picMk id="3074" creationId="{F3FB4CA1-E080-2CC8-3DEA-577C69D08408}"/>
          </ac:picMkLst>
        </pc:picChg>
      </pc:sldChg>
      <pc:sldChg chg="delSp modSp new mod">
        <pc:chgData name="Muskan Singh" userId="d1dbb1406ff2eace" providerId="LiveId" clId="{D752F41C-59BE-4F5F-858C-DE3E9B106216}" dt="2024-01-08T06:29:24.524" v="260" actId="1076"/>
        <pc:sldMkLst>
          <pc:docMk/>
          <pc:sldMk cId="981217710" sldId="267"/>
        </pc:sldMkLst>
        <pc:spChg chg="mod">
          <ac:chgData name="Muskan Singh" userId="d1dbb1406ff2eace" providerId="LiveId" clId="{D752F41C-59BE-4F5F-858C-DE3E9B106216}" dt="2024-01-08T06:29:24.524" v="260" actId="1076"/>
          <ac:spMkLst>
            <pc:docMk/>
            <pc:sldMk cId="981217710" sldId="267"/>
            <ac:spMk id="2" creationId="{C16C7B20-4520-8186-9830-DCD675A99A30}"/>
          </ac:spMkLst>
        </pc:spChg>
        <pc:spChg chg="del">
          <ac:chgData name="Muskan Singh" userId="d1dbb1406ff2eace" providerId="LiveId" clId="{D752F41C-59BE-4F5F-858C-DE3E9B106216}" dt="2024-01-08T06:29:14.186" v="259" actId="21"/>
          <ac:spMkLst>
            <pc:docMk/>
            <pc:sldMk cId="981217710" sldId="267"/>
            <ac:spMk id="3" creationId="{F26B1458-99E3-C71F-32CD-E082A8DAA8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1/8/2024</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1/8/2024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57170989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8942625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3370269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276306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9152296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3278212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17865375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5428105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211164459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2586833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62612325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1/8/2024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0713487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152812527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1/8/2024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8657702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1/8/2024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404294193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1/8/2024</a:t>
            </a:fld>
            <a:endParaRPr lang="en-US" dirty="0"/>
          </a:p>
        </p:txBody>
      </p:sp>
      <p:sp>
        <p:nvSpPr>
          <p:cNvPr id="3" name="Footer Placeholder 2"/>
          <p:cNvSpPr>
            <a:spLocks noGrp="1"/>
          </p:cNvSpPr>
          <p:nvPr>
            <p:ph type="ftr" sz="quarter" idx="11"/>
          </p:nvPr>
        </p:nvSpPr>
        <p:spPr/>
        <p:txBody>
          <a:bodyPr/>
          <a:lstStyle/>
          <a:p>
            <a:r>
              <a:rPr lang="en-US" noProof="0"/>
              <a:t>Add a footer</a:t>
            </a:r>
          </a:p>
        </p:txBody>
      </p:sp>
      <p:sp>
        <p:nvSpPr>
          <p:cNvPr id="4" name="Slide Number Placeholder 3"/>
          <p:cNvSpPr>
            <a:spLocks noGrp="1"/>
          </p:cNvSpPr>
          <p:nvPr>
            <p:ph type="sldNum" sz="quarter" idx="12"/>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82107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234930350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1/8/2024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26593838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1/8/2024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8DB212-BFA2-403F-85EF-DFD3FF6D973A}" type="slidenum">
              <a:rPr lang="en-US" smtClean="0"/>
              <a:pPr/>
              <a:t>‹#›</a:t>
            </a:fld>
            <a:endParaRPr lang="en-US" dirty="0"/>
          </a:p>
        </p:txBody>
      </p:sp>
      <p:sp>
        <p:nvSpPr>
          <p:cNvPr id="7" name="Rectangle 6">
            <a:extLst>
              <a:ext uri="{FF2B5EF4-FFF2-40B4-BE49-F238E27FC236}">
                <a16:creationId xmlns:a16="http://schemas.microsoft.com/office/drawing/2014/main" id="{CE17026D-BD45-BDD4-17BF-D8FA07CFD081}"/>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9F95E93-E1E7-2106-772E-C19AA66E0FAA}"/>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9" name="Rectangle 8">
            <a:extLst>
              <a:ext uri="{FF2B5EF4-FFF2-40B4-BE49-F238E27FC236}">
                <a16:creationId xmlns:a16="http://schemas.microsoft.com/office/drawing/2014/main" id="{F8F8622B-BD1B-394E-BDFD-BFDB595470D3}"/>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8265781"/>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57" r:id="rId19"/>
    <p:sldLayoutId id="2147483658" r:id="rId20"/>
    <p:sldLayoutId id="2147483663" r:id="rId21"/>
    <p:sldLayoutId id="2147483656" r:id="rId22"/>
    <p:sldLayoutId id="2147483660" r:id="rId23"/>
    <p:sldLayoutId id="2147483661" r:id="rId24"/>
    <p:sldLayoutId id="2147483664" r:id="rId25"/>
    <p:sldLayoutId id="2147483650" r:id="rId26"/>
    <p:sldLayoutId id="2147483652" r:id="rId27"/>
    <p:sldLayoutId id="2147483654" r:id="rId28"/>
    <p:sldLayoutId id="2147483655" r:id="rId29"/>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image" Target="../media/image5.bin"/><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AA6BA515-A1AA-FB09-0E5B-D0FD2FD0476D}"/>
              </a:ext>
            </a:extLst>
          </p:cNvPr>
          <p:cNvPicPr>
            <a:picLocks noGrp="1" noChangeAspect="1"/>
          </p:cNvPicPr>
          <p:nvPr>
            <p:ph type="pic" sz="quarter" idx="10"/>
          </p:nvPr>
        </p:nvPicPr>
        <p:blipFill>
          <a:blip r:embed="rId2"/>
          <a:srcRect l="4397" r="4397"/>
          <a:stretch>
            <a:fillRect/>
          </a:stretch>
        </p:blipFill>
        <p:spPr>
          <a:xfrm>
            <a:off x="-90309" y="-203200"/>
            <a:ext cx="7894661" cy="7061200"/>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7804352" y="197224"/>
            <a:ext cx="4387648" cy="3312739"/>
          </a:xfrm>
        </p:spPr>
        <p:txBody>
          <a:bodyPr>
            <a:normAutofit/>
          </a:bodyPr>
          <a:lstStyle/>
          <a:p>
            <a:r>
              <a:rPr lang="en-US" dirty="0"/>
              <a:t>DRIVER DROWSINESS DETECTION AND ALERT SYSTEM</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normAutofit fontScale="92500" lnSpcReduction="10000"/>
          </a:bodyPr>
          <a:lstStyle/>
          <a:p>
            <a:r>
              <a:rPr lang="en-US" noProof="1"/>
              <a:t>BY:- Abhiram Kumar</a:t>
            </a:r>
          </a:p>
          <a:p>
            <a:r>
              <a:rPr lang="en-US" noProof="1"/>
              <a:t>          Muskan Kumari</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735192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D1C9-EEB0-1D5E-F89F-6B938DD7709D}"/>
              </a:ext>
            </a:extLst>
          </p:cNvPr>
          <p:cNvSpPr>
            <a:spLocks noGrp="1"/>
          </p:cNvSpPr>
          <p:nvPr>
            <p:ph type="title"/>
          </p:nvPr>
        </p:nvSpPr>
        <p:spPr>
          <a:xfrm>
            <a:off x="783165" y="65315"/>
            <a:ext cx="10353762" cy="805782"/>
          </a:xfrm>
        </p:spPr>
        <p:txBody>
          <a:bodyPr>
            <a:normAutofit fontScale="90000"/>
          </a:bodyPr>
          <a:lstStyle/>
          <a:p>
            <a:br>
              <a:rPr lang="en-IN" dirty="0"/>
            </a:br>
            <a:r>
              <a:rPr lang="en-IN" dirty="0"/>
              <a:t>Conclusion</a:t>
            </a:r>
          </a:p>
        </p:txBody>
      </p:sp>
      <p:sp>
        <p:nvSpPr>
          <p:cNvPr id="3" name="Text Placeholder 2">
            <a:extLst>
              <a:ext uri="{FF2B5EF4-FFF2-40B4-BE49-F238E27FC236}">
                <a16:creationId xmlns:a16="http://schemas.microsoft.com/office/drawing/2014/main" id="{F4CB36CD-A9C0-4B11-CA04-C462CA3D7AEE}"/>
              </a:ext>
            </a:extLst>
          </p:cNvPr>
          <p:cNvSpPr>
            <a:spLocks noGrp="1"/>
          </p:cNvSpPr>
          <p:nvPr>
            <p:ph type="body" sz="half" idx="2"/>
          </p:nvPr>
        </p:nvSpPr>
        <p:spPr>
          <a:xfrm>
            <a:off x="0" y="1287623"/>
            <a:ext cx="12191999" cy="5505062"/>
          </a:xfrm>
        </p:spPr>
        <p:txBody>
          <a:bodyPr>
            <a:normAutofit fontScale="70000" lnSpcReduction="20000"/>
          </a:bodyPr>
          <a:lstStyle/>
          <a:p>
            <a:pPr algn="l"/>
            <a:r>
              <a:rPr lang="en-US" sz="1800" b="0" i="0" dirty="0">
                <a:effectLst/>
                <a:latin typeface="Söhne"/>
              </a:rPr>
              <a:t>The culmination of the Driver Drowsiness &amp; Alert System project marks a significant stride towards enhancing road safety and mitigating the risks associated with drowsy driving. Through the integration of advanced sensor technologies, intelligent algorithms, and a responsive alert system, the project has successfully addressed the critical issue of driver fatigue on our roads.</a:t>
            </a:r>
          </a:p>
          <a:p>
            <a:pPr algn="l"/>
            <a:r>
              <a:rPr lang="en-US" sz="1800" b="1" i="0" dirty="0">
                <a:effectLst/>
                <a:latin typeface="Söhne"/>
              </a:rPr>
              <a:t>Key Achievements:</a:t>
            </a:r>
            <a:endParaRPr lang="en-US" sz="1800" b="0" i="0" dirty="0">
              <a:effectLst/>
              <a:latin typeface="Söhne"/>
            </a:endParaRPr>
          </a:p>
          <a:p>
            <a:pPr algn="l">
              <a:buFont typeface="+mj-lt"/>
              <a:buAutoNum type="arabicPeriod"/>
            </a:pPr>
            <a:r>
              <a:rPr lang="en-US" sz="1800" b="1" i="0" dirty="0">
                <a:effectLst/>
                <a:latin typeface="Söhne"/>
              </a:rPr>
              <a:t>Early Detection and Timely Alerts:</a:t>
            </a:r>
            <a:endParaRPr lang="en-US" sz="1800" b="0" i="0" dirty="0">
              <a:effectLst/>
              <a:latin typeface="Söhne"/>
            </a:endParaRPr>
          </a:p>
          <a:p>
            <a:pPr marL="742950" lvl="1" indent="-285750" algn="l">
              <a:buFont typeface="+mj-lt"/>
              <a:buAutoNum type="arabicPeriod"/>
            </a:pPr>
            <a:r>
              <a:rPr lang="en-US" sz="1800" b="0" i="0" dirty="0">
                <a:effectLst/>
                <a:latin typeface="Söhne"/>
              </a:rPr>
              <a:t>The system excels in early detection of drowsiness, leveraging a multi-sensor approach to monitor various aspects of driver behavior.</a:t>
            </a:r>
          </a:p>
          <a:p>
            <a:pPr marL="742950" lvl="1" indent="-285750" algn="l">
              <a:buFont typeface="+mj-lt"/>
              <a:buAutoNum type="arabicPeriod"/>
            </a:pPr>
            <a:r>
              <a:rPr lang="en-US" sz="1800" b="0" i="0" dirty="0">
                <a:effectLst/>
                <a:latin typeface="Söhne"/>
              </a:rPr>
              <a:t>Timely alerts, including visual, auditory, and haptic cues, have been implemented to prompt corrective actions and prevent potential accidents.</a:t>
            </a:r>
          </a:p>
          <a:p>
            <a:pPr algn="l">
              <a:buFont typeface="+mj-lt"/>
              <a:buAutoNum type="arabicPeriod"/>
            </a:pPr>
            <a:r>
              <a:rPr lang="en-US" sz="1800" b="1" i="0" dirty="0">
                <a:effectLst/>
                <a:latin typeface="Söhne"/>
              </a:rPr>
              <a:t>Robust Sensor Integration:</a:t>
            </a:r>
            <a:endParaRPr lang="en-US" sz="1800" b="0" i="0" dirty="0">
              <a:effectLst/>
              <a:latin typeface="Söhne"/>
            </a:endParaRPr>
          </a:p>
          <a:p>
            <a:pPr marL="742950" lvl="1" indent="-285750" algn="l">
              <a:buFont typeface="+mj-lt"/>
              <a:buAutoNum type="arabicPeriod"/>
            </a:pPr>
            <a:r>
              <a:rPr lang="en-US" sz="1800" b="0" i="0" dirty="0">
                <a:effectLst/>
                <a:latin typeface="Söhne"/>
              </a:rPr>
              <a:t>The project effectively integrated diverse sensors such as cameras, accelerometers, gyroscope, and biometric sensors, ensuring a comprehensive assessment of the driver's condition.</a:t>
            </a:r>
          </a:p>
          <a:p>
            <a:pPr marL="742950" lvl="1" indent="-285750" algn="l">
              <a:buFont typeface="+mj-lt"/>
              <a:buAutoNum type="arabicPeriod"/>
            </a:pPr>
            <a:r>
              <a:rPr lang="en-US" sz="1800" b="0" i="0" dirty="0">
                <a:effectLst/>
                <a:latin typeface="Söhne"/>
              </a:rPr>
              <a:t>Multi-sensor fusion techniques were employed to maximize the accuracy and reliability of drowsiness detection.</a:t>
            </a:r>
          </a:p>
          <a:p>
            <a:pPr algn="l">
              <a:buFont typeface="+mj-lt"/>
              <a:buAutoNum type="arabicPeriod"/>
            </a:pPr>
            <a:r>
              <a:rPr lang="en-US" sz="1800" b="1" i="0" dirty="0">
                <a:effectLst/>
                <a:latin typeface="Söhne"/>
              </a:rPr>
              <a:t>Customizable User Interface:</a:t>
            </a:r>
            <a:endParaRPr lang="en-US" sz="1800" b="0" i="0" dirty="0">
              <a:effectLst/>
              <a:latin typeface="Söhne"/>
            </a:endParaRPr>
          </a:p>
          <a:p>
            <a:pPr marL="742950" lvl="1" indent="-285750" algn="l">
              <a:buFont typeface="+mj-lt"/>
              <a:buAutoNum type="arabicPeriod"/>
            </a:pPr>
            <a:r>
              <a:rPr lang="en-US" sz="1800" b="0" i="0" dirty="0">
                <a:effectLst/>
                <a:latin typeface="Söhne"/>
              </a:rPr>
              <a:t>A user-friendly interface has been developed, providing drivers with real-time information about their alertness level and allowing customization of alert preferences.</a:t>
            </a:r>
          </a:p>
          <a:p>
            <a:pPr marL="742950" lvl="1" indent="-285750" algn="l">
              <a:buFont typeface="+mj-lt"/>
              <a:buAutoNum type="arabicPeriod"/>
            </a:pPr>
            <a:r>
              <a:rPr lang="en-US" sz="1800" b="0" i="0" dirty="0">
                <a:effectLst/>
                <a:latin typeface="Söhne"/>
              </a:rPr>
              <a:t>The interface enhances user engagement and ensures the system's seamless integration into the driving experience.</a:t>
            </a:r>
          </a:p>
          <a:p>
            <a:pPr algn="l">
              <a:buFont typeface="+mj-lt"/>
              <a:buAutoNum type="arabicPeriod"/>
            </a:pPr>
            <a:r>
              <a:rPr lang="en-US" sz="1800" b="1" i="0" dirty="0">
                <a:effectLst/>
                <a:latin typeface="Söhne"/>
              </a:rPr>
              <a:t>Validation and Iterative Improvement:</a:t>
            </a:r>
            <a:endParaRPr lang="en-US" sz="1800" b="0" i="0" dirty="0">
              <a:effectLst/>
              <a:latin typeface="Söhne"/>
            </a:endParaRPr>
          </a:p>
          <a:p>
            <a:pPr marL="742950" lvl="1" indent="-285750" algn="l">
              <a:buFont typeface="+mj-lt"/>
              <a:buAutoNum type="arabicPeriod"/>
            </a:pPr>
            <a:r>
              <a:rPr lang="en-US" sz="1800" b="0" i="0" dirty="0">
                <a:effectLst/>
                <a:latin typeface="Söhne"/>
              </a:rPr>
              <a:t>Rigorous testing and validation processes were conducted in both controlled environments and real-world driving scenarios.</a:t>
            </a:r>
          </a:p>
          <a:p>
            <a:pPr marL="742950" lvl="1" indent="-285750" algn="l">
              <a:buFont typeface="+mj-lt"/>
              <a:buAutoNum type="arabicPeriod"/>
            </a:pPr>
            <a:r>
              <a:rPr lang="en-US" sz="1800" b="0" i="0" dirty="0">
                <a:effectLst/>
                <a:latin typeface="Söhne"/>
              </a:rPr>
              <a:t>User feedback has been instrumental in identifying areas for improvement, leading to iterative enhancements for better performance.</a:t>
            </a:r>
          </a:p>
          <a:p>
            <a:pPr algn="l">
              <a:buFont typeface="+mj-lt"/>
              <a:buAutoNum type="arabicPeriod"/>
            </a:pPr>
            <a:r>
              <a:rPr lang="en-US" sz="1800" b="1" i="0" dirty="0">
                <a:effectLst/>
                <a:latin typeface="Söhne"/>
              </a:rPr>
              <a:t>Contributions to Road Safety:</a:t>
            </a:r>
            <a:endParaRPr lang="en-US" sz="1800" b="0" i="0" dirty="0">
              <a:effectLst/>
              <a:latin typeface="Söhne"/>
            </a:endParaRPr>
          </a:p>
          <a:p>
            <a:pPr marL="742950" lvl="1" indent="-285750" algn="l">
              <a:buFont typeface="+mj-lt"/>
              <a:buAutoNum type="arabicPeriod"/>
            </a:pPr>
            <a:r>
              <a:rPr lang="en-US" sz="1800" b="0" i="0" dirty="0">
                <a:effectLst/>
                <a:latin typeface="Söhne"/>
              </a:rPr>
              <a:t>The Driver Drowsiness &amp; Alert System significantly contributes to road safety by addressing a key factor in traffic accidents—driver fatigue.</a:t>
            </a:r>
          </a:p>
          <a:p>
            <a:pPr marL="742950" lvl="1" indent="-285750" algn="l">
              <a:buFont typeface="+mj-lt"/>
              <a:buAutoNum type="arabicPeriod"/>
            </a:pPr>
            <a:r>
              <a:rPr lang="en-US" sz="1800" b="0" i="0" dirty="0">
                <a:effectLst/>
                <a:latin typeface="Söhne"/>
              </a:rPr>
              <a:t>The proactive approach to drowsiness detection aligns with broader efforts to reduce accidents, injuries, and fatalities on the road.</a:t>
            </a:r>
          </a:p>
          <a:p>
            <a:pPr algn="l"/>
            <a:endParaRPr lang="en-IN" dirty="0"/>
          </a:p>
        </p:txBody>
      </p:sp>
      <p:sp>
        <p:nvSpPr>
          <p:cNvPr id="4" name="Slide Number Placeholder 3">
            <a:extLst>
              <a:ext uri="{FF2B5EF4-FFF2-40B4-BE49-F238E27FC236}">
                <a16:creationId xmlns:a16="http://schemas.microsoft.com/office/drawing/2014/main" id="{979133AE-006C-34D5-C775-E52FB03C658A}"/>
              </a:ext>
            </a:extLst>
          </p:cNvPr>
          <p:cNvSpPr>
            <a:spLocks noGrp="1"/>
          </p:cNvSpPr>
          <p:nvPr>
            <p:ph type="sldNum" sz="quarter" idx="12"/>
          </p:nvPr>
        </p:nvSpPr>
        <p:spPr/>
        <p:txBody>
          <a:bodyPr/>
          <a:lstStyle/>
          <a:p>
            <a:fld id="{058DB212-BFA2-403F-85EF-DFD3FF6D973A}" type="slidenum">
              <a:rPr lang="en-US" smtClean="0"/>
              <a:pPr/>
              <a:t>10</a:t>
            </a:fld>
            <a:endParaRPr lang="en-US" dirty="0"/>
          </a:p>
        </p:txBody>
      </p:sp>
    </p:spTree>
    <p:extLst>
      <p:ext uri="{BB962C8B-B14F-4D97-AF65-F5344CB8AC3E}">
        <p14:creationId xmlns:p14="http://schemas.microsoft.com/office/powerpoint/2010/main" val="117946848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B490F017-2B0F-C11B-F409-835332CD4A46}"/>
              </a:ext>
            </a:extLst>
          </p:cNvPr>
          <p:cNvSpPr>
            <a:spLocks noGrp="1" noChangeArrowheads="1"/>
          </p:cNvSpPr>
          <p:nvPr>
            <p:ph type="body" sz="half" idx="2"/>
          </p:nvPr>
        </p:nvSpPr>
        <p:spPr bwMode="auto">
          <a:xfrm>
            <a:off x="149290" y="-256739"/>
            <a:ext cx="11118785" cy="674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Söhne"/>
              </a:rPr>
              <a:t>Future</a:t>
            </a:r>
            <a:r>
              <a:rPr kumimoji="0" lang="en-US" altLang="en-US" b="1" i="0" u="none" strike="noStrike" cap="none" normalizeH="0" baseline="0" dirty="0">
                <a:ln>
                  <a:noFill/>
                </a:ln>
                <a:solidFill>
                  <a:srgbClr val="000000"/>
                </a:solidFill>
                <a:effectLst/>
                <a:latin typeface="Söhne"/>
              </a:rPr>
              <a:t> </a:t>
            </a:r>
            <a:r>
              <a:rPr kumimoji="0" lang="en-US" altLang="en-US" b="1" i="0" u="none" strike="noStrike" cap="none" normalizeH="0" baseline="0" dirty="0">
                <a:ln>
                  <a:noFill/>
                </a:ln>
                <a:effectLst/>
                <a:latin typeface="Söhne"/>
              </a:rPr>
              <a:t>Directions: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Söhne"/>
              </a:rPr>
              <a:t>Integration with Autonomous Vehicles: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1" i="0" u="none" strike="noStrike" cap="none" normalizeH="0" baseline="0" dirty="0">
              <a:ln>
                <a:noFill/>
              </a:ln>
              <a:effectLst/>
              <a:latin typeface="Söhne"/>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öhne"/>
              </a:rPr>
              <a:t>Explore opportunities for integration with autonomous driving systems to bolster overall vehicle safety.</a:t>
            </a: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latin typeface="Söhne"/>
              </a:rPr>
              <a:t>Collaboration with Manufacturers: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effectLst/>
              <a:latin typeface="Söhne"/>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öhne"/>
              </a:rPr>
              <a:t>Seek collaborations with automotive manufacturers to integrate the system into upcoming vehicle models.</a:t>
            </a: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effectLst/>
                <a:latin typeface="Söhne"/>
              </a:rPr>
              <a:t>Continuous Improvement:</a:t>
            </a:r>
            <a:endParaRPr kumimoji="0" lang="en-US" altLang="en-US" b="0" i="0" u="none" strike="noStrike" cap="none" normalizeH="0" baseline="0" dirty="0">
              <a:ln>
                <a:noFill/>
              </a:ln>
              <a:effectLst/>
              <a:latin typeface="Söhne"/>
            </a:endParaRP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latin typeface="Söhne"/>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öhne"/>
              </a:rPr>
              <a:t>Establish a framework for ongoing improvement, incorporating emerging sensor technologies and refining algorithms based on evolving research.</a:t>
            </a:r>
          </a:p>
          <a:p>
            <a:pPr marL="457200" marR="0" lvl="1"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effectLst/>
                <a:latin typeface="Söhne"/>
              </a:rPr>
              <a:t>Regulatory Considerations: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effectLst/>
              <a:latin typeface="Söhne"/>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Söhne"/>
              </a:rPr>
              <a:t>Work towards standardization and compliance with regulatory guidelines for in-vehicle safety systems.</a:t>
            </a:r>
          </a:p>
          <a:p>
            <a:pPr marL="457200" marR="0" lvl="1" indent="0" defTabSz="914400" rtl="0" eaLnBrk="0" fontAlgn="base" latinLnBrk="0" hangingPunct="0">
              <a:lnSpc>
                <a:spcPct val="100000"/>
              </a:lnSpc>
              <a:spcBef>
                <a:spcPct val="0"/>
              </a:spcBef>
              <a:spcAft>
                <a:spcPct val="0"/>
              </a:spcAft>
              <a:buClrTx/>
              <a:buSzTx/>
              <a:buFontTx/>
              <a:buChar char="•"/>
              <a:tabLst/>
            </a:pPr>
            <a:endParaRPr lang="en-US" altLang="en-US" sz="1600" dirty="0">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Söhne"/>
              </a:rPr>
              <a:t>In conclusion, the Driver Drowsiness &amp; Alert System project not only marks a successful implementation but also serves as a commitment to ongoing innovation and the pursuit of a safer transportation landscape. With its potential to significantly reduce accidents attributed to driver fatigue, the project stands as a testament to the power of technology in advancing road safety. The journey doesn't end here; it signifies a new beginning, where continuous improvement and collaboration will pave the way for safer and more secure roads for all.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effectLst/>
                <a:latin typeface="Söhne"/>
              </a:rPr>
            </a:b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17582676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7B20-4520-8186-9830-DCD675A99A30}"/>
              </a:ext>
            </a:extLst>
          </p:cNvPr>
          <p:cNvSpPr>
            <a:spLocks noGrp="1"/>
          </p:cNvSpPr>
          <p:nvPr>
            <p:ph type="title"/>
          </p:nvPr>
        </p:nvSpPr>
        <p:spPr>
          <a:xfrm>
            <a:off x="689860" y="1859902"/>
            <a:ext cx="10353762" cy="3424859"/>
          </a:xfrm>
        </p:spPr>
        <p:txBody>
          <a:bodyPr/>
          <a:lstStyle/>
          <a:p>
            <a:r>
              <a:rPr lang="en-IN" dirty="0"/>
              <a:t>THANK YOU!!</a:t>
            </a:r>
          </a:p>
        </p:txBody>
      </p:sp>
      <p:sp>
        <p:nvSpPr>
          <p:cNvPr id="4" name="Slide Number Placeholder 3">
            <a:extLst>
              <a:ext uri="{FF2B5EF4-FFF2-40B4-BE49-F238E27FC236}">
                <a16:creationId xmlns:a16="http://schemas.microsoft.com/office/drawing/2014/main" id="{DD57BE60-93F2-48BE-A329-ADEB7F2D8EB0}"/>
              </a:ext>
            </a:extLst>
          </p:cNvPr>
          <p:cNvSpPr>
            <a:spLocks noGrp="1"/>
          </p:cNvSpPr>
          <p:nvPr>
            <p:ph type="sldNum" sz="quarter" idx="12"/>
          </p:nvPr>
        </p:nvSpPr>
        <p:spPr/>
        <p:txBody>
          <a:bodyPr/>
          <a:lstStyle/>
          <a:p>
            <a:fld id="{058DB212-BFA2-403F-85EF-DFD3FF6D973A}" type="slidenum">
              <a:rPr lang="en-US" smtClean="0"/>
              <a:pPr/>
              <a:t>12</a:t>
            </a:fld>
            <a:endParaRPr lang="en-US" dirty="0"/>
          </a:p>
        </p:txBody>
      </p:sp>
    </p:spTree>
    <p:extLst>
      <p:ext uri="{BB962C8B-B14F-4D97-AF65-F5344CB8AC3E}">
        <p14:creationId xmlns:p14="http://schemas.microsoft.com/office/powerpoint/2010/main" val="9812177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5377-9849-7087-C5B8-5637DE0AD3CF}"/>
              </a:ext>
            </a:extLst>
          </p:cNvPr>
          <p:cNvSpPr>
            <a:spLocks noGrp="1"/>
          </p:cNvSpPr>
          <p:nvPr>
            <p:ph type="title"/>
          </p:nvPr>
        </p:nvSpPr>
        <p:spPr>
          <a:xfrm>
            <a:off x="913794" y="0"/>
            <a:ext cx="10353762" cy="1433689"/>
          </a:xfrm>
        </p:spPr>
        <p:txBody>
          <a:bodyPr/>
          <a:lstStyle/>
          <a:p>
            <a:r>
              <a:rPr lang="en-US" dirty="0"/>
              <a:t>INTRODUCTION</a:t>
            </a:r>
          </a:p>
        </p:txBody>
      </p:sp>
      <p:sp>
        <p:nvSpPr>
          <p:cNvPr id="3" name="Text Placeholder 2">
            <a:extLst>
              <a:ext uri="{FF2B5EF4-FFF2-40B4-BE49-F238E27FC236}">
                <a16:creationId xmlns:a16="http://schemas.microsoft.com/office/drawing/2014/main" id="{AFCBC530-647B-EF40-E829-96F5004333A6}"/>
              </a:ext>
            </a:extLst>
          </p:cNvPr>
          <p:cNvSpPr>
            <a:spLocks noGrp="1"/>
          </p:cNvSpPr>
          <p:nvPr>
            <p:ph type="body" sz="half" idx="2"/>
          </p:nvPr>
        </p:nvSpPr>
        <p:spPr>
          <a:xfrm>
            <a:off x="553156" y="1068564"/>
            <a:ext cx="10984088" cy="5074356"/>
          </a:xfrm>
        </p:spPr>
        <p:txBody>
          <a:bodyPr>
            <a:normAutofit lnSpcReduction="10000"/>
          </a:bodyPr>
          <a:lstStyle/>
          <a:p>
            <a:pPr algn="just"/>
            <a:r>
              <a:rPr lang="en-US" sz="2000" dirty="0"/>
              <a:t>The Driver Drowsiness Detection And Alert System is a safety solution that uses computer vision to monitor drivers in real-time. By analyzing facial features and tracking eye movements using OpenCV, the system determines whether the driver's eyes are open or closed. A trained deep learning model helps in this classification. The system keeps a score based on the driver's eye status and triggers an alarm if the score indicates potential drowsiness. This project aims to improve road safety by alerting drivers when they show signs of drowsiness, thereby reducing the risk of accidents. Drowsiness detection technology is a critical safety measure designed to avert accidents caused by drivers experiencing fatigue or falling asleep behind the wheel. Within the framework of this project, we employ sophisticated techniques to identify instances where a person's eyes remain closed for a defined duration, triggering a timely alert to the driver upon detecting drowsiness. Our methodology leverages the power of OpenCV to capture images from a webcam, seamlessly integrating them into a Deep Learning model. This model adeptly classifies the status of the person's eyes, distinguishing between 'Open' and 'Closed' states</a:t>
            </a:r>
            <a:r>
              <a:rPr lang="en-US" dirty="0"/>
              <a:t>.</a:t>
            </a:r>
          </a:p>
        </p:txBody>
      </p:sp>
      <p:sp>
        <p:nvSpPr>
          <p:cNvPr id="4" name="Slide Number Placeholder 3">
            <a:extLst>
              <a:ext uri="{FF2B5EF4-FFF2-40B4-BE49-F238E27FC236}">
                <a16:creationId xmlns:a16="http://schemas.microsoft.com/office/drawing/2014/main" id="{9DA9A554-294E-1014-972A-5A95F10410BE}"/>
              </a:ext>
            </a:extLst>
          </p:cNvPr>
          <p:cNvSpPr>
            <a:spLocks noGrp="1"/>
          </p:cNvSpPr>
          <p:nvPr>
            <p:ph type="sldNum" sz="quarter" idx="12"/>
          </p:nvPr>
        </p:nvSpPr>
        <p:spPr>
          <a:xfrm>
            <a:off x="11267556" y="6142920"/>
            <a:ext cx="753545" cy="365125"/>
          </a:xfrm>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325133333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92C6-7FE3-CAB0-F838-A9388E17A9EE}"/>
              </a:ext>
            </a:extLst>
          </p:cNvPr>
          <p:cNvSpPr>
            <a:spLocks noGrp="1"/>
          </p:cNvSpPr>
          <p:nvPr>
            <p:ph type="title"/>
          </p:nvPr>
        </p:nvSpPr>
        <p:spPr>
          <a:xfrm>
            <a:off x="1117006" y="7150"/>
            <a:ext cx="10367564" cy="682472"/>
          </a:xfrm>
        </p:spPr>
        <p:txBody>
          <a:bodyPr/>
          <a:lstStyle/>
          <a:p>
            <a:r>
              <a:rPr lang="en-US" dirty="0"/>
              <a:t>OBECTIVE</a:t>
            </a:r>
          </a:p>
        </p:txBody>
      </p:sp>
      <p:pic>
        <p:nvPicPr>
          <p:cNvPr id="7" name="Picture Placeholder 6">
            <a:extLst>
              <a:ext uri="{FF2B5EF4-FFF2-40B4-BE49-F238E27FC236}">
                <a16:creationId xmlns:a16="http://schemas.microsoft.com/office/drawing/2014/main" id="{8155A505-14EF-15A1-DD03-C3C657F83187}"/>
              </a:ext>
            </a:extLst>
          </p:cNvPr>
          <p:cNvPicPr>
            <a:picLocks noGrp="1" noChangeAspect="1"/>
          </p:cNvPicPr>
          <p:nvPr>
            <p:ph type="pic" idx="1"/>
          </p:nvPr>
        </p:nvPicPr>
        <p:blipFill>
          <a:blip r:embed="rId2"/>
          <a:srcRect t="21974" b="21974"/>
          <a:stretch>
            <a:fillRect/>
          </a:stretch>
        </p:blipFill>
        <p:spPr>
          <a:xfrm>
            <a:off x="79023" y="4273695"/>
            <a:ext cx="5847644" cy="2453546"/>
          </a:xfrm>
        </p:spPr>
      </p:pic>
      <p:sp>
        <p:nvSpPr>
          <p:cNvPr id="4" name="Text Placeholder 3">
            <a:extLst>
              <a:ext uri="{FF2B5EF4-FFF2-40B4-BE49-F238E27FC236}">
                <a16:creationId xmlns:a16="http://schemas.microsoft.com/office/drawing/2014/main" id="{3342D8F1-E1A2-37FC-E447-0460C2E10B8E}"/>
              </a:ext>
            </a:extLst>
          </p:cNvPr>
          <p:cNvSpPr>
            <a:spLocks noGrp="1"/>
          </p:cNvSpPr>
          <p:nvPr>
            <p:ph type="body" sz="half" idx="2"/>
          </p:nvPr>
        </p:nvSpPr>
        <p:spPr>
          <a:xfrm>
            <a:off x="913795" y="1067300"/>
            <a:ext cx="10365998" cy="2951544"/>
          </a:xfrm>
        </p:spPr>
        <p:txBody>
          <a:bodyPr>
            <a:normAutofit/>
          </a:bodyPr>
          <a:lstStyle/>
          <a:p>
            <a:pPr algn="just"/>
            <a:r>
              <a:rPr lang="en-US" sz="2400" dirty="0"/>
              <a:t>We're creating a Driver Drowsiness Detection and Alert System because we want to make roads safer. When drivers get too tired, it can lead to accidents. Our system uses smart technology to recognize when a driver is getting sleepy and sends alerts to keep them awake and focused. Our goal is to prevent accidents, save lives, and make sure everyone stays safe on the road.</a:t>
            </a:r>
          </a:p>
        </p:txBody>
      </p:sp>
      <p:sp>
        <p:nvSpPr>
          <p:cNvPr id="5" name="Slide Number Placeholder 4">
            <a:extLst>
              <a:ext uri="{FF2B5EF4-FFF2-40B4-BE49-F238E27FC236}">
                <a16:creationId xmlns:a16="http://schemas.microsoft.com/office/drawing/2014/main" id="{CEC3FBDB-BD66-16A5-0A82-D39C009B3428}"/>
              </a:ext>
            </a:extLst>
          </p:cNvPr>
          <p:cNvSpPr>
            <a:spLocks noGrp="1"/>
          </p:cNvSpPr>
          <p:nvPr>
            <p:ph type="sldNum" sz="quarter" idx="12"/>
          </p:nvPr>
        </p:nvSpPr>
        <p:spPr>
          <a:xfrm>
            <a:off x="11279793" y="6375854"/>
            <a:ext cx="753545" cy="242711"/>
          </a:xfrm>
        </p:spPr>
        <p:txBody>
          <a:bodyPr/>
          <a:lstStyle/>
          <a:p>
            <a:fld id="{058DB212-BFA2-403F-85EF-DFD3FF6D973A}" type="slidenum">
              <a:rPr lang="en-US" smtClean="0"/>
              <a:pPr/>
              <a:t>3</a:t>
            </a:fld>
            <a:endParaRPr lang="en-US" dirty="0"/>
          </a:p>
        </p:txBody>
      </p:sp>
      <p:pic>
        <p:nvPicPr>
          <p:cNvPr id="9" name="Picture 8">
            <a:extLst>
              <a:ext uri="{FF2B5EF4-FFF2-40B4-BE49-F238E27FC236}">
                <a16:creationId xmlns:a16="http://schemas.microsoft.com/office/drawing/2014/main" id="{25F4B9DB-97AF-E4A7-0329-AA975C829603}"/>
              </a:ext>
            </a:extLst>
          </p:cNvPr>
          <p:cNvPicPr>
            <a:picLocks noChangeAspect="1"/>
          </p:cNvPicPr>
          <p:nvPr/>
        </p:nvPicPr>
        <p:blipFill>
          <a:blip r:embed="rId3"/>
          <a:stretch>
            <a:fillRect/>
          </a:stretch>
        </p:blipFill>
        <p:spPr>
          <a:xfrm>
            <a:off x="6005689" y="4165600"/>
            <a:ext cx="5650876" cy="2641864"/>
          </a:xfrm>
          <a:prstGeom prst="rect">
            <a:avLst/>
          </a:prstGeom>
        </p:spPr>
      </p:pic>
    </p:spTree>
    <p:extLst>
      <p:ext uri="{BB962C8B-B14F-4D97-AF65-F5344CB8AC3E}">
        <p14:creationId xmlns:p14="http://schemas.microsoft.com/office/powerpoint/2010/main" val="2412150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24A9-14BA-D911-353C-73F5800D9DDA}"/>
              </a:ext>
            </a:extLst>
          </p:cNvPr>
          <p:cNvSpPr>
            <a:spLocks noGrp="1"/>
          </p:cNvSpPr>
          <p:nvPr>
            <p:ph type="title"/>
          </p:nvPr>
        </p:nvSpPr>
        <p:spPr>
          <a:xfrm>
            <a:off x="708522" y="-239485"/>
            <a:ext cx="10353762" cy="1303176"/>
          </a:xfrm>
        </p:spPr>
        <p:txBody>
          <a:bodyPr>
            <a:normAutofit/>
          </a:bodyPr>
          <a:lstStyle/>
          <a:p>
            <a:r>
              <a:rPr lang="en-IN" sz="1600" dirty="0"/>
              <a:t>Software Requirements Specification</a:t>
            </a:r>
          </a:p>
        </p:txBody>
      </p:sp>
      <p:sp>
        <p:nvSpPr>
          <p:cNvPr id="3" name="Text Placeholder 2">
            <a:extLst>
              <a:ext uri="{FF2B5EF4-FFF2-40B4-BE49-F238E27FC236}">
                <a16:creationId xmlns:a16="http://schemas.microsoft.com/office/drawing/2014/main" id="{88BB78BC-60AF-7169-DB41-7DC10135224B}"/>
              </a:ext>
            </a:extLst>
          </p:cNvPr>
          <p:cNvSpPr>
            <a:spLocks noGrp="1"/>
          </p:cNvSpPr>
          <p:nvPr>
            <p:ph type="body" sz="half" idx="2"/>
          </p:nvPr>
        </p:nvSpPr>
        <p:spPr>
          <a:xfrm>
            <a:off x="83977" y="1210810"/>
            <a:ext cx="12108023" cy="5449077"/>
          </a:xfrm>
        </p:spPr>
        <p:txBody>
          <a:bodyPr>
            <a:normAutofit fontScale="92500" lnSpcReduction="10000"/>
          </a:bodyPr>
          <a:lstStyle/>
          <a:p>
            <a:pPr algn="l"/>
            <a:r>
              <a:rPr lang="en-IN" b="0" i="0" dirty="0">
                <a:effectLst/>
                <a:latin typeface="ff1"/>
              </a:rPr>
              <a:t>1. Python: </a:t>
            </a:r>
          </a:p>
          <a:p>
            <a:pPr algn="l"/>
            <a:r>
              <a:rPr lang="en-IN" b="0" i="0" dirty="0">
                <a:effectLst/>
                <a:latin typeface="ff6"/>
              </a:rPr>
              <a:t>•</a:t>
            </a:r>
            <a:r>
              <a:rPr lang="en-IN" b="0" i="0" dirty="0">
                <a:effectLst/>
                <a:latin typeface="ff1"/>
              </a:rPr>
              <a:t> Python 3 </a:t>
            </a:r>
            <a:endParaRPr lang="en-IN" b="0" i="0" dirty="0">
              <a:effectLst/>
              <a:latin typeface="ff6"/>
            </a:endParaRPr>
          </a:p>
          <a:p>
            <a:pPr algn="l"/>
            <a:r>
              <a:rPr lang="en-IN" b="0" i="0" dirty="0">
                <a:effectLst/>
                <a:latin typeface="ff1"/>
              </a:rPr>
              <a:t>2. Libraries </a:t>
            </a:r>
          </a:p>
          <a:p>
            <a:pPr algn="l"/>
            <a:r>
              <a:rPr lang="en-IN" b="0" i="0" dirty="0">
                <a:effectLst/>
                <a:latin typeface="ff6"/>
              </a:rPr>
              <a:t>•</a:t>
            </a:r>
            <a:r>
              <a:rPr lang="en-IN" b="0" i="0" dirty="0">
                <a:effectLst/>
                <a:latin typeface="ff1"/>
              </a:rPr>
              <a:t> </a:t>
            </a:r>
            <a:r>
              <a:rPr lang="en-IN" b="0" i="0" dirty="0" err="1">
                <a:effectLst/>
                <a:latin typeface="ff1"/>
              </a:rPr>
              <a:t>Numpy</a:t>
            </a:r>
            <a:r>
              <a:rPr lang="en-IN" b="0" i="0" dirty="0">
                <a:effectLst/>
                <a:latin typeface="ff1"/>
              </a:rPr>
              <a:t> </a:t>
            </a:r>
            <a:endParaRPr lang="en-IN" b="0" i="0" dirty="0">
              <a:effectLst/>
              <a:latin typeface="ff6"/>
            </a:endParaRPr>
          </a:p>
          <a:p>
            <a:pPr algn="l"/>
            <a:r>
              <a:rPr lang="en-IN" b="0" i="0" dirty="0">
                <a:effectLst/>
                <a:latin typeface="ff6"/>
              </a:rPr>
              <a:t>•</a:t>
            </a:r>
            <a:r>
              <a:rPr lang="en-IN" b="0" i="0" dirty="0">
                <a:effectLst/>
                <a:latin typeface="ff1"/>
              </a:rPr>
              <a:t> </a:t>
            </a:r>
            <a:r>
              <a:rPr lang="en-IN" b="0" i="0" dirty="0" err="1">
                <a:effectLst/>
                <a:latin typeface="ff1"/>
              </a:rPr>
              <a:t>Scipy</a:t>
            </a:r>
            <a:r>
              <a:rPr lang="en-IN" b="0" i="0" dirty="0">
                <a:effectLst/>
                <a:latin typeface="ff1"/>
              </a:rPr>
              <a:t> </a:t>
            </a:r>
            <a:endParaRPr lang="en-IN" b="0" i="0" dirty="0">
              <a:effectLst/>
              <a:latin typeface="ff6"/>
            </a:endParaRPr>
          </a:p>
          <a:p>
            <a:pPr algn="l"/>
            <a:r>
              <a:rPr lang="en-IN" b="0" i="0" dirty="0">
                <a:effectLst/>
                <a:latin typeface="ff6"/>
              </a:rPr>
              <a:t>•</a:t>
            </a:r>
            <a:r>
              <a:rPr lang="en-IN" b="0" i="0" dirty="0">
                <a:effectLst/>
                <a:latin typeface="ff1"/>
              </a:rPr>
              <a:t> </a:t>
            </a:r>
            <a:r>
              <a:rPr lang="en-IN" b="0" i="0" dirty="0" err="1">
                <a:effectLst/>
                <a:latin typeface="ff1"/>
              </a:rPr>
              <a:t>Playsound</a:t>
            </a:r>
            <a:r>
              <a:rPr lang="en-IN" b="0" i="0" dirty="0">
                <a:effectLst/>
                <a:latin typeface="ff1"/>
              </a:rPr>
              <a:t> </a:t>
            </a:r>
            <a:endParaRPr lang="en-IN" b="0" i="0" dirty="0">
              <a:effectLst/>
              <a:latin typeface="ff6"/>
            </a:endParaRPr>
          </a:p>
          <a:p>
            <a:pPr algn="l"/>
            <a:r>
              <a:rPr lang="en-IN" b="0" i="0" dirty="0">
                <a:effectLst/>
                <a:latin typeface="ff6"/>
              </a:rPr>
              <a:t>•</a:t>
            </a:r>
            <a:r>
              <a:rPr lang="en-IN" b="0" i="0" dirty="0">
                <a:effectLst/>
                <a:latin typeface="ff1"/>
              </a:rPr>
              <a:t> </a:t>
            </a:r>
            <a:r>
              <a:rPr lang="en-IN" b="0" i="0" dirty="0" err="1">
                <a:effectLst/>
                <a:latin typeface="ff1"/>
              </a:rPr>
              <a:t>Keras</a:t>
            </a:r>
            <a:r>
              <a:rPr lang="en-IN" b="0" i="0" dirty="0">
                <a:effectLst/>
                <a:latin typeface="ff1"/>
              </a:rPr>
              <a:t> </a:t>
            </a:r>
            <a:endParaRPr lang="en-IN" b="0" i="0" dirty="0">
              <a:effectLst/>
              <a:latin typeface="ff6"/>
            </a:endParaRPr>
          </a:p>
          <a:p>
            <a:pPr algn="l"/>
            <a:r>
              <a:rPr lang="en-IN" b="0" i="0" dirty="0">
                <a:effectLst/>
                <a:latin typeface="ff6"/>
              </a:rPr>
              <a:t>•</a:t>
            </a:r>
            <a:r>
              <a:rPr lang="en-IN" b="0" i="0" dirty="0">
                <a:effectLst/>
                <a:latin typeface="ff1"/>
              </a:rPr>
              <a:t> </a:t>
            </a:r>
            <a:r>
              <a:rPr lang="en-IN" b="0" i="0" dirty="0" err="1">
                <a:effectLst/>
                <a:latin typeface="ff1"/>
              </a:rPr>
              <a:t>Imutils</a:t>
            </a:r>
            <a:r>
              <a:rPr lang="en-IN" b="0" i="0" dirty="0">
                <a:effectLst/>
                <a:latin typeface="ff1"/>
              </a:rPr>
              <a:t> </a:t>
            </a:r>
            <a:endParaRPr lang="en-IN" b="0" i="0" dirty="0">
              <a:effectLst/>
              <a:latin typeface="ff6"/>
            </a:endParaRPr>
          </a:p>
          <a:p>
            <a:pPr algn="l"/>
            <a:r>
              <a:rPr lang="en-IN" b="0" i="0" dirty="0">
                <a:effectLst/>
                <a:latin typeface="ff6"/>
              </a:rPr>
              <a:t>•</a:t>
            </a:r>
            <a:r>
              <a:rPr lang="en-IN" b="0" i="0" dirty="0">
                <a:effectLst/>
                <a:latin typeface="ff1"/>
              </a:rPr>
              <a:t> </a:t>
            </a:r>
            <a:r>
              <a:rPr lang="en-IN" b="0" i="0" dirty="0" err="1">
                <a:effectLst/>
                <a:latin typeface="ff1"/>
              </a:rPr>
              <a:t>opencv</a:t>
            </a:r>
            <a:r>
              <a:rPr lang="en-IN" b="0" i="0" dirty="0">
                <a:effectLst/>
                <a:latin typeface="ff1"/>
              </a:rPr>
              <a:t>, etc. </a:t>
            </a:r>
            <a:endParaRPr lang="en-IN" b="0" i="0" dirty="0">
              <a:effectLst/>
              <a:latin typeface="ff6"/>
            </a:endParaRPr>
          </a:p>
          <a:p>
            <a:pPr algn="l"/>
            <a:r>
              <a:rPr lang="en-IN" b="0" i="0" dirty="0">
                <a:effectLst/>
                <a:latin typeface="ff1"/>
              </a:rPr>
              <a:t>3. Operating System </a:t>
            </a:r>
          </a:p>
          <a:p>
            <a:pPr algn="l"/>
            <a:r>
              <a:rPr lang="en-IN" b="0" i="0" dirty="0">
                <a:effectLst/>
                <a:latin typeface="ff6"/>
              </a:rPr>
              <a:t>•</a:t>
            </a:r>
            <a:r>
              <a:rPr lang="en-IN" b="0" i="0" dirty="0">
                <a:effectLst/>
                <a:latin typeface="ff1"/>
              </a:rPr>
              <a:t> Windows or Ubuntu</a:t>
            </a:r>
          </a:p>
          <a:p>
            <a:r>
              <a:rPr lang="en-US" sz="1900" b="1" i="0" dirty="0">
                <a:effectLst/>
                <a:latin typeface="+mj-lt"/>
              </a:rPr>
              <a:t>HARDWARE REQUIREMENTS SPECIFICATION</a:t>
            </a:r>
            <a:r>
              <a:rPr lang="en-US" sz="1900" b="0" i="0" dirty="0">
                <a:effectLst/>
                <a:latin typeface="+mj-lt"/>
              </a:rPr>
              <a:t> </a:t>
            </a:r>
          </a:p>
          <a:p>
            <a:pPr algn="l"/>
            <a:r>
              <a:rPr lang="en-US" sz="1700" b="0" i="0" dirty="0">
                <a:effectLst/>
                <a:latin typeface="ff1"/>
              </a:rPr>
              <a:t>I. Laptop with basic hardware. </a:t>
            </a:r>
          </a:p>
          <a:p>
            <a:pPr algn="l"/>
            <a:r>
              <a:rPr lang="en-US" sz="1700" b="0" i="0" dirty="0">
                <a:effectLst/>
                <a:latin typeface="ff1"/>
              </a:rPr>
              <a:t>II. Webcam</a:t>
            </a:r>
          </a:p>
          <a:p>
            <a:pPr algn="l"/>
            <a:endParaRPr lang="en-IN" b="0" i="0" dirty="0">
              <a:effectLst/>
              <a:latin typeface="ff6"/>
            </a:endParaRPr>
          </a:p>
          <a:p>
            <a:pPr algn="l"/>
            <a:endParaRPr lang="en-IN" dirty="0"/>
          </a:p>
        </p:txBody>
      </p:sp>
      <p:sp>
        <p:nvSpPr>
          <p:cNvPr id="4" name="Slide Number Placeholder 3">
            <a:extLst>
              <a:ext uri="{FF2B5EF4-FFF2-40B4-BE49-F238E27FC236}">
                <a16:creationId xmlns:a16="http://schemas.microsoft.com/office/drawing/2014/main" id="{8379455F-EF08-1DDD-E62E-54DA9BB0F8E1}"/>
              </a:ext>
            </a:extLst>
          </p:cNvPr>
          <p:cNvSpPr>
            <a:spLocks noGrp="1"/>
          </p:cNvSpPr>
          <p:nvPr>
            <p:ph type="sldNum" sz="quarter" idx="12"/>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374357415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B231-A1E0-CA27-43B4-EB67EA3B6222}"/>
              </a:ext>
            </a:extLst>
          </p:cNvPr>
          <p:cNvSpPr>
            <a:spLocks noGrp="1"/>
          </p:cNvSpPr>
          <p:nvPr>
            <p:ph type="title"/>
          </p:nvPr>
        </p:nvSpPr>
        <p:spPr>
          <a:xfrm>
            <a:off x="913795" y="0"/>
            <a:ext cx="10353762" cy="989045"/>
          </a:xfrm>
        </p:spPr>
        <p:txBody>
          <a:bodyPr/>
          <a:lstStyle/>
          <a:p>
            <a:r>
              <a:rPr lang="en-IN" dirty="0"/>
              <a:t>MOTIVATION</a:t>
            </a:r>
          </a:p>
        </p:txBody>
      </p:sp>
      <p:sp>
        <p:nvSpPr>
          <p:cNvPr id="3" name="Text Placeholder 2">
            <a:extLst>
              <a:ext uri="{FF2B5EF4-FFF2-40B4-BE49-F238E27FC236}">
                <a16:creationId xmlns:a16="http://schemas.microsoft.com/office/drawing/2014/main" id="{86E1DF54-23AA-68E1-8828-31688FCDCA84}"/>
              </a:ext>
            </a:extLst>
          </p:cNvPr>
          <p:cNvSpPr>
            <a:spLocks noGrp="1"/>
          </p:cNvSpPr>
          <p:nvPr>
            <p:ph type="body" sz="half" idx="2"/>
          </p:nvPr>
        </p:nvSpPr>
        <p:spPr>
          <a:xfrm>
            <a:off x="186612" y="1315616"/>
            <a:ext cx="11691257" cy="4721290"/>
          </a:xfrm>
        </p:spPr>
        <p:txBody>
          <a:bodyPr>
            <a:normAutofit/>
          </a:bodyPr>
          <a:lstStyle/>
          <a:p>
            <a:pPr algn="l"/>
            <a:r>
              <a:rPr lang="en-US" sz="2000" b="0" i="0" dirty="0">
                <a:effectLst/>
                <a:latin typeface="Söhne"/>
              </a:rPr>
              <a:t>Drowsy driving poses a significant and often underestimated threat on road safety. The consequences of fatigue-related accidents can be severe, leading to injuries, fatalities, and substantial economic losses. The motivation behind the Driver Drowsiness Detection &amp; Alert System project stems from a deep concern for addressing this critical issue and implementing effective solutions to enhance road safety.</a:t>
            </a:r>
          </a:p>
          <a:p>
            <a:pPr algn="l"/>
            <a:r>
              <a:rPr lang="en-US" sz="2400" b="1" i="0" dirty="0">
                <a:effectLst/>
                <a:latin typeface="Söhne"/>
              </a:rPr>
              <a:t>Statistics on Accidents Due to Drowsy Driving:</a:t>
            </a:r>
            <a:endParaRPr lang="en-IN" sz="2000" dirty="0"/>
          </a:p>
          <a:p>
            <a:pPr algn="l"/>
            <a:r>
              <a:rPr lang="en-US" sz="2000" dirty="0"/>
              <a:t>Drowsy driving statistics underscore the gravity of the problem. According to [relevant sources], a substantial percentage of traffic accidents can be attributed to driver fatigue. These incidents often occur during late-night hours or long-distance journeys. The statistics highlight the need for comprehensive measures to mitigate the impact of drowsy driving and prevent potential tragedies</a:t>
            </a:r>
            <a:endParaRPr lang="en-IN" sz="2000" dirty="0"/>
          </a:p>
          <a:p>
            <a:pPr algn="l"/>
            <a:r>
              <a:rPr lang="en-IN" sz="2000" dirty="0"/>
              <a:t>on our roads.</a:t>
            </a:r>
          </a:p>
          <a:p>
            <a:endParaRPr lang="en-US" sz="2000" dirty="0"/>
          </a:p>
        </p:txBody>
      </p:sp>
      <p:sp>
        <p:nvSpPr>
          <p:cNvPr id="4" name="Slide Number Placeholder 3">
            <a:extLst>
              <a:ext uri="{FF2B5EF4-FFF2-40B4-BE49-F238E27FC236}">
                <a16:creationId xmlns:a16="http://schemas.microsoft.com/office/drawing/2014/main" id="{E6575766-40B9-6CCC-7B27-1D71EEE4450C}"/>
              </a:ext>
            </a:extLst>
          </p:cNvPr>
          <p:cNvSpPr>
            <a:spLocks noGrp="1"/>
          </p:cNvSpPr>
          <p:nvPr>
            <p:ph type="sldNum" sz="quarter" idx="12"/>
          </p:nvPr>
        </p:nvSpPr>
        <p:spPr/>
        <p:txBody>
          <a:bodyPr/>
          <a:lstStyle/>
          <a:p>
            <a:fld id="{058DB212-BFA2-403F-85EF-DFD3FF6D973A}" type="slidenum">
              <a:rPr lang="en-US" smtClean="0"/>
              <a:pPr/>
              <a:t>5</a:t>
            </a:fld>
            <a:endParaRPr lang="en-US" dirty="0"/>
          </a:p>
        </p:txBody>
      </p:sp>
    </p:spTree>
    <p:extLst>
      <p:ext uri="{BB962C8B-B14F-4D97-AF65-F5344CB8AC3E}">
        <p14:creationId xmlns:p14="http://schemas.microsoft.com/office/powerpoint/2010/main" val="24304523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C6F3-8148-1911-415A-8F7B83C6EE89}"/>
              </a:ext>
            </a:extLst>
          </p:cNvPr>
          <p:cNvSpPr>
            <a:spLocks noGrp="1"/>
          </p:cNvSpPr>
          <p:nvPr>
            <p:ph type="title"/>
          </p:nvPr>
        </p:nvSpPr>
        <p:spPr>
          <a:xfrm>
            <a:off x="913795" y="279918"/>
            <a:ext cx="10353762" cy="1592187"/>
          </a:xfrm>
        </p:spPr>
        <p:txBody>
          <a:bodyPr>
            <a:normAutofit/>
          </a:bodyPr>
          <a:lstStyle/>
          <a:p>
            <a:br>
              <a:rPr lang="en-US" b="0" i="0" dirty="0">
                <a:solidFill>
                  <a:srgbClr val="374151"/>
                </a:solidFill>
                <a:effectLst/>
                <a:latin typeface="Söhne"/>
              </a:rPr>
            </a:br>
            <a:endParaRPr lang="en-US" dirty="0"/>
          </a:p>
        </p:txBody>
      </p:sp>
      <p:sp>
        <p:nvSpPr>
          <p:cNvPr id="3" name="Text Placeholder 2">
            <a:extLst>
              <a:ext uri="{FF2B5EF4-FFF2-40B4-BE49-F238E27FC236}">
                <a16:creationId xmlns:a16="http://schemas.microsoft.com/office/drawing/2014/main" id="{7A2F51C6-DF98-5C66-B986-7CB28B1364BF}"/>
              </a:ext>
            </a:extLst>
          </p:cNvPr>
          <p:cNvSpPr>
            <a:spLocks noGrp="1"/>
          </p:cNvSpPr>
          <p:nvPr>
            <p:ph type="body" sz="half" idx="2"/>
          </p:nvPr>
        </p:nvSpPr>
        <p:spPr>
          <a:xfrm>
            <a:off x="65314" y="681135"/>
            <a:ext cx="12223101" cy="6074227"/>
          </a:xfrm>
        </p:spPr>
        <p:txBody>
          <a:bodyPr>
            <a:normAutofit/>
          </a:bodyPr>
          <a:lstStyle/>
          <a:p>
            <a:pPr algn="l"/>
            <a:r>
              <a:rPr lang="en-US" sz="2400" b="1" i="0" dirty="0">
                <a:effectLst/>
                <a:latin typeface="Söhne"/>
              </a:rPr>
              <a:t>The Need for Technological Interventions:</a:t>
            </a:r>
          </a:p>
          <a:p>
            <a:pPr algn="l"/>
            <a:r>
              <a:rPr lang="en-US" sz="2000" b="0" i="0" dirty="0">
                <a:effectLst/>
                <a:latin typeface="Söhne"/>
              </a:rPr>
              <a:t>Traditional approaches to combating drowsy driving, such as regulatory measures and public awareness campaigns, have shown limitations. Technology provides a promising avenue for intervention, offering real-time monitoring and proactive alerts to prevent accidents before they occur. The need for technological interventions arises from the inadequacy of conventional methods in effectively addressing the dynamic and unpredictable nature of driver fatigue.</a:t>
            </a:r>
          </a:p>
          <a:p>
            <a:pPr algn="l"/>
            <a:r>
              <a:rPr lang="en-US" sz="2400" b="1" i="0" dirty="0">
                <a:effectLst/>
                <a:latin typeface="Söhne"/>
              </a:rPr>
              <a:t>Importance of Early Detection and Alerts:</a:t>
            </a:r>
            <a:endParaRPr lang="en-US" sz="2400" b="0" i="0" dirty="0">
              <a:effectLst/>
              <a:latin typeface="Söhne"/>
            </a:endParaRPr>
          </a:p>
          <a:p>
            <a:pPr algn="l"/>
            <a:r>
              <a:rPr lang="en-US" sz="2200" b="0" i="0" dirty="0">
                <a:effectLst/>
                <a:latin typeface="Söhne"/>
              </a:rPr>
              <a:t>Early detection of drowsiness is crucial for preventing accidents. The Driver Drowsiness Detection &amp; Alert System focuses on timely identification of signs of fatigue, leveraging advanced sensor technologies and data analysis. By providing alerts to drivers in the early stages of drowsiness, the system aims to prompt corrective actions, such as taking a break or pulling over, thereby mitigating the risk of accidents. The importance of early detection and alerts cannot be overstated, as it serves as a proactive measure to safeguard both drivers and other road users from the potential dangers associated with drowsy driving.</a:t>
            </a:r>
          </a:p>
          <a:p>
            <a:pPr algn="l"/>
            <a:endParaRPr lang="en-US" sz="2000" b="1" i="0" dirty="0">
              <a:effectLst/>
              <a:latin typeface="Söhne"/>
            </a:endParaRPr>
          </a:p>
          <a:p>
            <a:pPr algn="l"/>
            <a:endParaRPr lang="en-US" sz="2400" b="1" i="0" dirty="0">
              <a:effectLst/>
              <a:latin typeface="Söhne"/>
            </a:endParaRPr>
          </a:p>
          <a:p>
            <a:pPr algn="l"/>
            <a:endParaRPr lang="en-US" sz="2400" dirty="0"/>
          </a:p>
        </p:txBody>
      </p:sp>
      <p:sp>
        <p:nvSpPr>
          <p:cNvPr id="4" name="Slide Number Placeholder 3">
            <a:extLst>
              <a:ext uri="{FF2B5EF4-FFF2-40B4-BE49-F238E27FC236}">
                <a16:creationId xmlns:a16="http://schemas.microsoft.com/office/drawing/2014/main" id="{5CB6E90F-E474-205A-EFB3-97666412CCD0}"/>
              </a:ext>
            </a:extLst>
          </p:cNvPr>
          <p:cNvSpPr>
            <a:spLocks noGrp="1"/>
          </p:cNvSpPr>
          <p:nvPr>
            <p:ph type="sldNum" sz="quarter" idx="12"/>
          </p:nvPr>
        </p:nvSpPr>
        <p:spPr/>
        <p:txBody>
          <a:bodyPr/>
          <a:lstStyle/>
          <a:p>
            <a:fld id="{058DB212-BFA2-403F-85EF-DFD3FF6D973A}" type="slidenum">
              <a:rPr lang="en-US" smtClean="0"/>
              <a:pPr/>
              <a:t>6</a:t>
            </a:fld>
            <a:endParaRPr lang="en-US" dirty="0"/>
          </a:p>
        </p:txBody>
      </p:sp>
    </p:spTree>
    <p:extLst>
      <p:ext uri="{BB962C8B-B14F-4D97-AF65-F5344CB8AC3E}">
        <p14:creationId xmlns:p14="http://schemas.microsoft.com/office/powerpoint/2010/main" val="3354970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7B19-00E6-237D-046D-1B79838AB53F}"/>
              </a:ext>
            </a:extLst>
          </p:cNvPr>
          <p:cNvSpPr>
            <a:spLocks noGrp="1"/>
          </p:cNvSpPr>
          <p:nvPr>
            <p:ph type="title"/>
          </p:nvPr>
        </p:nvSpPr>
        <p:spPr>
          <a:xfrm>
            <a:off x="158620" y="609600"/>
            <a:ext cx="12033379" cy="995265"/>
          </a:xfrm>
        </p:spPr>
        <p:txBody>
          <a:bodyPr>
            <a:normAutofit fontScale="90000"/>
          </a:bodyPr>
          <a:lstStyle/>
          <a:p>
            <a:r>
              <a:rPr lang="en-US" sz="2400" b="1" i="0" dirty="0">
                <a:effectLst/>
              </a:rPr>
              <a:t>System Architecture: Driver Drowsiness Detection &amp; Alert System</a:t>
            </a:r>
            <a:br>
              <a:rPr lang="en-US" b="0" i="0" dirty="0">
                <a:solidFill>
                  <a:srgbClr val="374151"/>
                </a:solidFill>
                <a:effectLst/>
                <a:latin typeface="Söhne"/>
              </a:rPr>
            </a:br>
            <a:br>
              <a:rPr lang="en-US" b="0" i="0" dirty="0">
                <a:solidFill>
                  <a:schemeClr val="tx1">
                    <a:lumMod val="95000"/>
                  </a:schemeClr>
                </a:solidFill>
                <a:effectLst/>
                <a:latin typeface="Söhne"/>
              </a:rPr>
            </a:br>
            <a:endParaRPr lang="en-IN" dirty="0">
              <a:solidFill>
                <a:schemeClr val="tx1">
                  <a:lumMod val="95000"/>
                </a:schemeClr>
              </a:solidFill>
            </a:endParaRPr>
          </a:p>
        </p:txBody>
      </p:sp>
      <p:sp>
        <p:nvSpPr>
          <p:cNvPr id="3" name="Text Placeholder 2">
            <a:extLst>
              <a:ext uri="{FF2B5EF4-FFF2-40B4-BE49-F238E27FC236}">
                <a16:creationId xmlns:a16="http://schemas.microsoft.com/office/drawing/2014/main" id="{170CB7C8-2AAD-5756-E2C5-C8DCFB47D13B}"/>
              </a:ext>
            </a:extLst>
          </p:cNvPr>
          <p:cNvSpPr>
            <a:spLocks noGrp="1"/>
          </p:cNvSpPr>
          <p:nvPr>
            <p:ph type="body" sz="half" idx="2"/>
          </p:nvPr>
        </p:nvSpPr>
        <p:spPr>
          <a:xfrm>
            <a:off x="158620" y="1166327"/>
            <a:ext cx="12033379" cy="5187820"/>
          </a:xfrm>
        </p:spPr>
        <p:txBody>
          <a:bodyPr>
            <a:normAutofit/>
          </a:bodyPr>
          <a:lstStyle/>
          <a:p>
            <a:pPr algn="l"/>
            <a:r>
              <a:rPr lang="en-US" sz="2000" b="1" i="0" dirty="0">
                <a:solidFill>
                  <a:schemeClr val="tx1">
                    <a:lumMod val="95000"/>
                  </a:schemeClr>
                </a:solidFill>
                <a:effectLst/>
                <a:latin typeface="Söhne"/>
              </a:rPr>
              <a:t>Overview of the Driver Drowsiness Detection &amp; Alert System:</a:t>
            </a:r>
          </a:p>
          <a:p>
            <a:pPr algn="l"/>
            <a:r>
              <a:rPr lang="en-US" sz="2000" b="0" i="0" dirty="0">
                <a:effectLst/>
                <a:latin typeface="Söhne"/>
              </a:rPr>
              <a:t>The Driver Drowsiness Detection &amp; Alert System is designed to enhance road safety by actively monitoring the driver's state and providing timely alerts in case of drowsiness. The system employs a sophisticated combination of hardware and software components, creating an intelligent and responsive framework for detecting signs of fatigue during driving.</a:t>
            </a:r>
          </a:p>
          <a:p>
            <a:pPr algn="l"/>
            <a:r>
              <a:rPr lang="en-US" sz="2000" b="1" i="0" dirty="0">
                <a:effectLst/>
                <a:latin typeface="Söhne"/>
              </a:rPr>
              <a:t>Components and Their Functions:</a:t>
            </a:r>
            <a:endParaRPr lang="en-US" sz="2000" b="0" i="0" dirty="0">
              <a:effectLst/>
              <a:latin typeface="Söhne"/>
            </a:endParaRPr>
          </a:p>
          <a:p>
            <a:pPr algn="l">
              <a:buFont typeface="+mj-lt"/>
              <a:buAutoNum type="arabicPeriod"/>
            </a:pPr>
            <a:r>
              <a:rPr lang="en-US" sz="2000" b="1" i="0" dirty="0">
                <a:effectLst/>
                <a:latin typeface="Söhne"/>
              </a:rPr>
              <a:t>Sensors:</a:t>
            </a:r>
            <a:endParaRPr lang="en-US" sz="2000" b="0" i="0" dirty="0">
              <a:effectLst/>
              <a:latin typeface="Söhne"/>
            </a:endParaRPr>
          </a:p>
          <a:p>
            <a:pPr marL="800100" lvl="1" indent="-342900" algn="l">
              <a:buFont typeface="Arial" panose="020B0604020202020204" pitchFamily="34" charset="0"/>
              <a:buChar char="•"/>
            </a:pPr>
            <a:r>
              <a:rPr lang="en-US" sz="2000" b="1" i="0" dirty="0">
                <a:effectLst/>
                <a:latin typeface="Söhne"/>
              </a:rPr>
              <a:t>Camera(s):</a:t>
            </a:r>
            <a:r>
              <a:rPr lang="en-US" sz="2000" b="0" i="0" dirty="0">
                <a:effectLst/>
                <a:latin typeface="Söhne"/>
              </a:rPr>
              <a:t> Captures real-time images or videos of the driver's face.</a:t>
            </a:r>
          </a:p>
          <a:p>
            <a:pPr marL="800100" lvl="1" indent="-342900" algn="l">
              <a:buFont typeface="Arial" panose="020B0604020202020204" pitchFamily="34" charset="0"/>
              <a:buChar char="•"/>
            </a:pPr>
            <a:r>
              <a:rPr lang="en-US" sz="2000" b="1" i="0" dirty="0">
                <a:effectLst/>
                <a:latin typeface="Söhne"/>
              </a:rPr>
              <a:t>Accelerometer and Gyroscope:</a:t>
            </a:r>
            <a:r>
              <a:rPr lang="en-US" sz="2000" b="0" i="0" dirty="0">
                <a:effectLst/>
                <a:latin typeface="Söhne"/>
              </a:rPr>
              <a:t> Measures vehicle movements and driver's head position.</a:t>
            </a:r>
          </a:p>
          <a:p>
            <a:pPr marL="800100" lvl="1" indent="-342900" algn="l">
              <a:buFont typeface="Arial" panose="020B0604020202020204" pitchFamily="34" charset="0"/>
              <a:buChar char="•"/>
            </a:pPr>
            <a:r>
              <a:rPr lang="en-US" sz="2000" b="1" i="0" dirty="0">
                <a:effectLst/>
                <a:latin typeface="Söhne"/>
              </a:rPr>
              <a:t>Biometric Sensors:</a:t>
            </a:r>
            <a:r>
              <a:rPr lang="en-US" sz="2000" b="0" i="0" dirty="0">
                <a:effectLst/>
                <a:latin typeface="Söhne"/>
              </a:rPr>
              <a:t> Monitor physiological parameters such as heart rate and skin conductance.</a:t>
            </a:r>
          </a:p>
          <a:p>
            <a:pPr algn="l"/>
            <a:endParaRPr lang="en-IN" sz="2000" dirty="0"/>
          </a:p>
        </p:txBody>
      </p:sp>
      <p:sp>
        <p:nvSpPr>
          <p:cNvPr id="4" name="Slide Number Placeholder 3">
            <a:extLst>
              <a:ext uri="{FF2B5EF4-FFF2-40B4-BE49-F238E27FC236}">
                <a16:creationId xmlns:a16="http://schemas.microsoft.com/office/drawing/2014/main" id="{3B329A90-A14A-4FC1-F414-C766F34EA545}"/>
              </a:ext>
            </a:extLst>
          </p:cNvPr>
          <p:cNvSpPr>
            <a:spLocks noGrp="1"/>
          </p:cNvSpPr>
          <p:nvPr>
            <p:ph type="sldNum" sz="quarter" idx="12"/>
          </p:nvPr>
        </p:nvSpPr>
        <p:spPr/>
        <p:txBody>
          <a:bodyPr/>
          <a:lstStyle/>
          <a:p>
            <a:fld id="{058DB212-BFA2-403F-85EF-DFD3FF6D973A}" type="slidenum">
              <a:rPr lang="en-US" smtClean="0"/>
              <a:pPr/>
              <a:t>7</a:t>
            </a:fld>
            <a:endParaRPr lang="en-US" dirty="0"/>
          </a:p>
        </p:txBody>
      </p:sp>
    </p:spTree>
    <p:extLst>
      <p:ext uri="{BB962C8B-B14F-4D97-AF65-F5344CB8AC3E}">
        <p14:creationId xmlns:p14="http://schemas.microsoft.com/office/powerpoint/2010/main" val="797011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9EF20-0111-030A-E1E7-919DF0F8C393}"/>
              </a:ext>
            </a:extLst>
          </p:cNvPr>
          <p:cNvSpPr>
            <a:spLocks noGrp="1"/>
          </p:cNvSpPr>
          <p:nvPr>
            <p:ph type="body" sz="half" idx="2"/>
          </p:nvPr>
        </p:nvSpPr>
        <p:spPr>
          <a:xfrm>
            <a:off x="0" y="65316"/>
            <a:ext cx="12213771" cy="6858000"/>
          </a:xfrm>
        </p:spPr>
        <p:txBody>
          <a:bodyPr/>
          <a:lstStyle/>
          <a:p>
            <a:pPr algn="l"/>
            <a:r>
              <a:rPr lang="en-US" sz="2000" b="1" i="0" dirty="0">
                <a:effectLst/>
                <a:latin typeface="Söhne"/>
              </a:rPr>
              <a:t>2.Data Processing Unit:</a:t>
            </a:r>
            <a:endParaRPr lang="en-US" sz="2000" b="0" i="0" dirty="0">
              <a:effectLst/>
              <a:latin typeface="Söhne"/>
            </a:endParaRPr>
          </a:p>
          <a:p>
            <a:pPr marL="742950" lvl="1" indent="-285750" algn="l">
              <a:buFont typeface="Arial" panose="020B0604020202020204" pitchFamily="34" charset="0"/>
              <a:buChar char="•"/>
            </a:pPr>
            <a:r>
              <a:rPr lang="en-US" sz="2000" b="1" i="0" dirty="0">
                <a:effectLst/>
                <a:latin typeface="Söhne"/>
              </a:rPr>
              <a:t>Microcontroller or Microprocessor:</a:t>
            </a:r>
            <a:r>
              <a:rPr lang="en-US" sz="2000" b="0" i="0" dirty="0">
                <a:effectLst/>
                <a:latin typeface="Söhne"/>
              </a:rPr>
              <a:t> Receives and processes data from sensors.</a:t>
            </a:r>
          </a:p>
          <a:p>
            <a:pPr marL="742950" lvl="1" indent="-285750" algn="l">
              <a:buFont typeface="Arial" panose="020B0604020202020204" pitchFamily="34" charset="0"/>
              <a:buChar char="•"/>
            </a:pPr>
            <a:r>
              <a:rPr lang="en-US" sz="2000" b="1" i="0" dirty="0">
                <a:effectLst/>
                <a:latin typeface="Söhne"/>
              </a:rPr>
              <a:t>Signal Processing Algorithms:</a:t>
            </a:r>
            <a:r>
              <a:rPr lang="en-US" sz="2000" b="0" i="0" dirty="0">
                <a:effectLst/>
                <a:latin typeface="Söhne"/>
              </a:rPr>
              <a:t> Analyzes facial expressions, head movements, and biometric data to identify signs of drowsiness.</a:t>
            </a:r>
          </a:p>
          <a:p>
            <a:pPr marL="742950" lvl="1" indent="-285750" algn="l">
              <a:buFont typeface="Arial" panose="020B0604020202020204" pitchFamily="34" charset="0"/>
              <a:buChar char="•"/>
            </a:pPr>
            <a:r>
              <a:rPr lang="en-US" sz="2000" b="1" i="0" dirty="0">
                <a:effectLst/>
                <a:latin typeface="Söhne"/>
              </a:rPr>
              <a:t>Machine Learning Models:</a:t>
            </a:r>
            <a:r>
              <a:rPr lang="en-US" sz="2000" b="0" i="0" dirty="0">
                <a:effectLst/>
                <a:latin typeface="Söhne"/>
              </a:rPr>
              <a:t> Trained to recognize patterns associated with driver fatigue.</a:t>
            </a:r>
          </a:p>
          <a:p>
            <a:pPr algn="l"/>
            <a:r>
              <a:rPr lang="en-US" sz="2000" b="1" i="0" dirty="0">
                <a:effectLst/>
                <a:latin typeface="Söhne"/>
              </a:rPr>
              <a:t>3.Alert Generation System:</a:t>
            </a:r>
            <a:endParaRPr lang="en-US" sz="2000" b="0" i="0" dirty="0">
              <a:effectLst/>
              <a:latin typeface="Söhne"/>
            </a:endParaRPr>
          </a:p>
          <a:p>
            <a:pPr marL="742950" lvl="1" indent="-285750" algn="l">
              <a:buFont typeface="Arial" panose="020B0604020202020204" pitchFamily="34" charset="0"/>
              <a:buChar char="•"/>
            </a:pPr>
            <a:r>
              <a:rPr lang="en-US" sz="2000" b="1" i="0" dirty="0">
                <a:effectLst/>
                <a:latin typeface="Söhne"/>
              </a:rPr>
              <a:t>Visual Alerts:</a:t>
            </a:r>
            <a:r>
              <a:rPr lang="en-US" sz="2000" b="0" i="0" dirty="0">
                <a:effectLst/>
                <a:latin typeface="Söhne"/>
              </a:rPr>
              <a:t> LED display or visual cues on the dashboard to attract the driver's attention.</a:t>
            </a:r>
          </a:p>
          <a:p>
            <a:pPr marL="742950" lvl="1" indent="-285750" algn="l">
              <a:buFont typeface="Arial" panose="020B0604020202020204" pitchFamily="34" charset="0"/>
              <a:buChar char="•"/>
            </a:pPr>
            <a:r>
              <a:rPr lang="en-US" sz="2000" b="1" i="0" dirty="0">
                <a:effectLst/>
                <a:latin typeface="Söhne"/>
              </a:rPr>
              <a:t>Auditory Alerts:</a:t>
            </a:r>
            <a:r>
              <a:rPr lang="en-US" sz="2000" b="0" i="0" dirty="0">
                <a:effectLst/>
                <a:latin typeface="Söhne"/>
              </a:rPr>
              <a:t> Alarms or spoken messages to alert the driver.</a:t>
            </a:r>
          </a:p>
          <a:p>
            <a:pPr marL="742950" lvl="1" indent="-285750" algn="l">
              <a:buFont typeface="Arial" panose="020B0604020202020204" pitchFamily="34" charset="0"/>
              <a:buChar char="•"/>
            </a:pPr>
            <a:r>
              <a:rPr lang="en-US" sz="2000" b="1" i="0" dirty="0">
                <a:effectLst/>
                <a:latin typeface="Söhne"/>
              </a:rPr>
              <a:t>Haptic Feedback:</a:t>
            </a:r>
            <a:r>
              <a:rPr lang="en-US" sz="2000" b="0" i="0" dirty="0">
                <a:effectLst/>
                <a:latin typeface="Söhne"/>
              </a:rPr>
              <a:t> Vibrations or tactile signals through the steering wheel or seat.</a:t>
            </a:r>
          </a:p>
          <a:p>
            <a:pPr algn="l"/>
            <a:endParaRPr lang="en-IN" dirty="0"/>
          </a:p>
        </p:txBody>
      </p:sp>
      <p:sp>
        <p:nvSpPr>
          <p:cNvPr id="4" name="Slide Number Placeholder 3">
            <a:extLst>
              <a:ext uri="{FF2B5EF4-FFF2-40B4-BE49-F238E27FC236}">
                <a16:creationId xmlns:a16="http://schemas.microsoft.com/office/drawing/2014/main" id="{E16C0FA6-2EDE-2FDC-6D0E-69138DEFC40F}"/>
              </a:ext>
            </a:extLst>
          </p:cNvPr>
          <p:cNvSpPr>
            <a:spLocks noGrp="1"/>
          </p:cNvSpPr>
          <p:nvPr>
            <p:ph type="sldNum" sz="quarter" idx="12"/>
          </p:nvPr>
        </p:nvSpPr>
        <p:spPr/>
        <p:txBody>
          <a:bodyPr/>
          <a:lstStyle/>
          <a:p>
            <a:fld id="{058DB212-BFA2-403F-85EF-DFD3FF6D973A}" type="slidenum">
              <a:rPr lang="en-US" smtClean="0"/>
              <a:pPr/>
              <a:t>8</a:t>
            </a:fld>
            <a:endParaRPr lang="en-US" dirty="0"/>
          </a:p>
        </p:txBody>
      </p:sp>
    </p:spTree>
    <p:extLst>
      <p:ext uri="{BB962C8B-B14F-4D97-AF65-F5344CB8AC3E}">
        <p14:creationId xmlns:p14="http://schemas.microsoft.com/office/powerpoint/2010/main" val="20848261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D4EE-75FB-4A51-1E51-E6A9AD3D6384}"/>
              </a:ext>
            </a:extLst>
          </p:cNvPr>
          <p:cNvSpPr>
            <a:spLocks noGrp="1"/>
          </p:cNvSpPr>
          <p:nvPr>
            <p:ph type="title"/>
          </p:nvPr>
        </p:nvSpPr>
        <p:spPr>
          <a:xfrm>
            <a:off x="913795" y="609600"/>
            <a:ext cx="10353762" cy="1723053"/>
          </a:xfrm>
        </p:spPr>
        <p:txBody>
          <a:bodyPr/>
          <a:lstStyle/>
          <a:p>
            <a:r>
              <a:rPr lang="en-US" b="0" i="0" dirty="0">
                <a:effectLst/>
              </a:rPr>
              <a:t>EYE CAPTURING IMAGES</a:t>
            </a:r>
            <a:br>
              <a:rPr lang="en-US" b="0" i="0" dirty="0">
                <a:solidFill>
                  <a:srgbClr val="000000"/>
                </a:solidFill>
                <a:effectLst/>
                <a:latin typeface="ff1"/>
              </a:rPr>
            </a:br>
            <a:br>
              <a:rPr lang="en-US" b="0" i="0" dirty="0">
                <a:solidFill>
                  <a:srgbClr val="000000"/>
                </a:solidFill>
                <a:effectLst/>
                <a:latin typeface="ff1"/>
              </a:rPr>
            </a:br>
            <a:endParaRPr lang="en-IN" dirty="0"/>
          </a:p>
        </p:txBody>
      </p:sp>
      <p:sp>
        <p:nvSpPr>
          <p:cNvPr id="3" name="Text Placeholder 2">
            <a:extLst>
              <a:ext uri="{FF2B5EF4-FFF2-40B4-BE49-F238E27FC236}">
                <a16:creationId xmlns:a16="http://schemas.microsoft.com/office/drawing/2014/main" id="{313FA251-F374-4DA2-FC2C-DCFF3B7E6EC4}"/>
              </a:ext>
            </a:extLst>
          </p:cNvPr>
          <p:cNvSpPr>
            <a:spLocks noGrp="1"/>
          </p:cNvSpPr>
          <p:nvPr>
            <p:ph type="body" sz="half" idx="2"/>
          </p:nvPr>
        </p:nvSpPr>
        <p:spPr>
          <a:xfrm>
            <a:off x="1126013" y="2071157"/>
            <a:ext cx="9030487" cy="994304"/>
          </a:xfrm>
        </p:spPr>
        <p:txBody>
          <a:bodyPr/>
          <a:lstStyle/>
          <a:p>
            <a:endParaRPr lang="en-IN" dirty="0"/>
          </a:p>
        </p:txBody>
      </p:sp>
      <p:sp>
        <p:nvSpPr>
          <p:cNvPr id="4" name="Slide Number Placeholder 3">
            <a:extLst>
              <a:ext uri="{FF2B5EF4-FFF2-40B4-BE49-F238E27FC236}">
                <a16:creationId xmlns:a16="http://schemas.microsoft.com/office/drawing/2014/main" id="{443C27FF-4984-22C0-1E63-DF77EBF96BB0}"/>
              </a:ext>
            </a:extLst>
          </p:cNvPr>
          <p:cNvSpPr>
            <a:spLocks noGrp="1"/>
          </p:cNvSpPr>
          <p:nvPr>
            <p:ph type="sldNum" sz="quarter" idx="12"/>
          </p:nvPr>
        </p:nvSpPr>
        <p:spPr/>
        <p:txBody>
          <a:bodyPr/>
          <a:lstStyle/>
          <a:p>
            <a:fld id="{058DB212-BFA2-403F-85EF-DFD3FF6D973A}" type="slidenum">
              <a:rPr lang="en-US" smtClean="0"/>
              <a:pPr/>
              <a:t>9</a:t>
            </a:fld>
            <a:endParaRPr lang="en-US" dirty="0"/>
          </a:p>
        </p:txBody>
      </p:sp>
      <p:pic>
        <p:nvPicPr>
          <p:cNvPr id="1026" name="Picture 2" descr="Driver Drowsiness Detection System HDB-212 - YouTube">
            <a:extLst>
              <a:ext uri="{FF2B5EF4-FFF2-40B4-BE49-F238E27FC236}">
                <a16:creationId xmlns:a16="http://schemas.microsoft.com/office/drawing/2014/main" id="{0E68571B-B227-46ED-8414-43448BED8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68" y="1726162"/>
            <a:ext cx="10633788" cy="428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15036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167</TotalTime>
  <Words>1362</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Bookman Old Style</vt:lpstr>
      <vt:lpstr>Calibri</vt:lpstr>
      <vt:lpstr>ff1</vt:lpstr>
      <vt:lpstr>ff6</vt:lpstr>
      <vt:lpstr>Rockwell</vt:lpstr>
      <vt:lpstr>Söhne</vt:lpstr>
      <vt:lpstr>Times New Roman</vt:lpstr>
      <vt:lpstr>Tw Cen MT</vt:lpstr>
      <vt:lpstr>Damask</vt:lpstr>
      <vt:lpstr>DRIVER DROWSINESS DETECTION AND ALERT SYSTEM</vt:lpstr>
      <vt:lpstr>INTRODUCTION</vt:lpstr>
      <vt:lpstr>OBECTIVE</vt:lpstr>
      <vt:lpstr>Software Requirements Specification</vt:lpstr>
      <vt:lpstr>MOTIVATION</vt:lpstr>
      <vt:lpstr> </vt:lpstr>
      <vt:lpstr>System Architecture: Driver Drowsiness Detection &amp; Alert System  </vt:lpstr>
      <vt:lpstr>PowerPoint Presentation</vt:lpstr>
      <vt:lpstr>EYE CAPTURING IMAGES  </vt:lpstr>
      <vt:lpstr> 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AND ALERT STSTEM</dc:title>
  <dc:creator>Abhiram Kumar</dc:creator>
  <cp:lastModifiedBy>Abhiram Kumar</cp:lastModifiedBy>
  <cp:revision>3</cp:revision>
  <dcterms:created xsi:type="dcterms:W3CDTF">2024-01-07T15:20:30Z</dcterms:created>
  <dcterms:modified xsi:type="dcterms:W3CDTF">2024-01-08T14:09:00Z</dcterms:modified>
</cp:coreProperties>
</file>