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sldIdLst>
    <p:sldId id="256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99" d="100"/>
          <a:sy n="99" d="100"/>
        </p:scale>
        <p:origin x="5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D4F6D-A2CA-DA26-E804-0E3AC2B95A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1823AA-AAE5-AB5C-E211-B7059CC4B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66E17-7474-99A2-6678-ECCEAA86C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B45E-9008-4776-90D6-F11B980C93DD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11F2B-4577-8D6A-D8E4-3F6F7A872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802BE-7D83-7EF2-260E-8DBCAC2CD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99BA9-F5C4-44C3-B23C-45E60C871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901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2B04E-262D-5F16-16AF-94F4EBEEC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287EA9-3BF2-D274-33DF-21CB52639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74548-E186-E412-9F4E-17B2E615C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B45E-9008-4776-90D6-F11B980C93DD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9A568-2054-3AE7-3D13-C05192569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A84C2-F5B6-28EC-C869-A825FD6DF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99BA9-F5C4-44C3-B23C-45E60C871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95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CA4C3C-B6D7-91BE-C8A7-36F8BBFB92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B1CA4C-E5C0-9F88-A8CE-EA987036B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73EE7-DD9B-5463-A9EF-2B3DE8D85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B45E-9008-4776-90D6-F11B980C93DD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78E9E-8DA8-1605-8C6C-502E451D8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4DA6D-D2B0-B6F0-07AC-076033EF4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99BA9-F5C4-44C3-B23C-45E60C871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906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0B048-6253-D433-3013-C33C717E5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6E8D1-BF05-4E7F-189C-1ABD2A516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E23D6-8EE9-B235-220E-AEF17F3D1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B45E-9008-4776-90D6-F11B980C93DD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02363-78B6-D939-D1CC-C63BA0E8C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9FD6E-5CB0-76C3-4A56-F892C2908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99BA9-F5C4-44C3-B23C-45E60C871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73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AB498-7BA0-D53B-E24F-153DA1EB7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A9BBF9-5BF6-5BE1-D899-A7EC36961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8EC19-E275-DC78-179E-1BB2CC6DF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B45E-9008-4776-90D6-F11B980C93DD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30B1B-0D5F-DB49-4D12-6568D4571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430BF-CD90-C3CC-6F46-900E32FEB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99BA9-F5C4-44C3-B23C-45E60C871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21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F5C88-08C9-FA7D-5993-35AE6B87C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999FB-6FE6-B607-99FC-28B5359667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07F79-E924-EBD9-1B4D-ECDAB5004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59A348-3764-B947-9724-AF3F78D3B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B45E-9008-4776-90D6-F11B980C93DD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07F296-2BAD-AACD-3476-0BCB4CB22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3324E-0346-4CA4-B632-91FF8481F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99BA9-F5C4-44C3-B23C-45E60C871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630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05429-C843-2580-C1F8-549F2B26F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60B09-329B-22C3-2773-B7CD89ABA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D8DACC-4BFF-05F6-1AEB-7F38828CF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C48FD9-47EA-5E24-4973-8CE5D0B040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FF0992-B9AC-E8C5-E68E-D17902E282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F7534C-5306-168F-6630-EF674CCE2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B45E-9008-4776-90D6-F11B980C93DD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6C7FCE-6326-002D-8D20-9570F060D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8A8AF6-5C59-93D7-3A02-37ADF33B2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99BA9-F5C4-44C3-B23C-45E60C871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96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3CC49-BECE-6CF2-1F0F-395939ED0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93182B-84B2-96C1-4EBC-1E842F853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B45E-9008-4776-90D6-F11B980C93DD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22F08A-4345-C544-8FB3-EAD1E6272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0EB5C8-F08F-5D28-34C3-82AADEC09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99BA9-F5C4-44C3-B23C-45E60C871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11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6EB1D-20D5-54CE-6FB2-914C409C3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B45E-9008-4776-90D6-F11B980C93DD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1F8E5C-5543-8CF5-D8A6-78D5EAB99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C94441-1DA5-F470-9CDC-EBA579ED2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99BA9-F5C4-44C3-B23C-45E60C871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036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96BC2-5F05-FDA7-EEC0-853B26E2B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4CEE0-F837-27D5-1B71-5565C17C4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85A3F4-A4B3-B5EE-8DC6-B5B68015F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A429FF-ECF1-F903-3CB3-8CA64EA24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B45E-9008-4776-90D6-F11B980C93DD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08232-AD23-04BD-24C7-792FDD851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3E522B-0318-34F0-0A07-1880FAD45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99BA9-F5C4-44C3-B23C-45E60C871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497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8A91B-8551-99FF-FA41-E63E00FAE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636BA4-6B71-2C50-2166-586B4AB0F0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F3B8B1-2E45-F128-CC4A-EA6D3ABEB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BF9EC-406D-7981-7CFA-E9C4512F1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B45E-9008-4776-90D6-F11B980C93DD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05591-DA02-FD83-D75C-3A54975B7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B573FE-5B00-A01C-46DE-68FD39D82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99BA9-F5C4-44C3-B23C-45E60C871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83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DD70F5-5CA5-DA3B-03D3-1B2F4F789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A9D44-47E5-5266-A680-7942545FA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2C7A3-41E0-67F3-C3C2-DC9A5A3E22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8B45E-9008-4776-90D6-F11B980C93DD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741D4-E257-DC1F-D96B-1D292F0DE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AE972-6EA8-F33E-E077-3BF53FB2BF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99BA9-F5C4-44C3-B23C-45E60C871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06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592C2-1AD4-054D-6F8D-25EC898631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Wine Quality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01C62E-649D-EABC-1723-84BB816874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-S Sai Abhiram Goud</a:t>
            </a:r>
          </a:p>
        </p:txBody>
      </p:sp>
    </p:spTree>
    <p:extLst>
      <p:ext uri="{BB962C8B-B14F-4D97-AF65-F5344CB8AC3E}">
        <p14:creationId xmlns:p14="http://schemas.microsoft.com/office/powerpoint/2010/main" val="2819242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308EB-BCA1-165D-F340-AAC0B1793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9350"/>
          </a:xfrm>
        </p:spPr>
        <p:txBody>
          <a:bodyPr>
            <a:normAutofit/>
          </a:bodyPr>
          <a:lstStyle/>
          <a:p>
            <a:pPr algn="l"/>
            <a:r>
              <a:rPr lang="en-US" sz="2400" i="0" u="sng" dirty="0">
                <a:solidFill>
                  <a:srgbClr val="292929"/>
                </a:solidFill>
                <a:effectLst/>
                <a:latin typeface="+mn-lt"/>
              </a:rPr>
              <a:t>Model 5-XGBoost: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0E09A7-7492-8688-AF3C-2BCAE5EE661F}"/>
              </a:ext>
            </a:extLst>
          </p:cNvPr>
          <p:cNvSpPr txBox="1"/>
          <p:nvPr/>
        </p:nvSpPr>
        <p:spPr>
          <a:xfrm>
            <a:off x="838198" y="3131532"/>
            <a:ext cx="4140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i="0" u="sng" dirty="0">
                <a:solidFill>
                  <a:srgbClr val="292929"/>
                </a:solidFill>
                <a:effectLst/>
              </a:rPr>
              <a:t>Comparing the Top 4 Features: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3969B5-846D-F11F-A51A-CE5B4816E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660258"/>
            <a:ext cx="9690280" cy="24692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72EA3B-2501-09DB-48B8-E1AB6EBFD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7" y="3962529"/>
            <a:ext cx="8615007" cy="28699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C35C00-FA50-56DC-5DC1-827364799FAF}"/>
              </a:ext>
            </a:extLst>
          </p:cNvPr>
          <p:cNvSpPr txBox="1"/>
          <p:nvPr/>
        </p:nvSpPr>
        <p:spPr>
          <a:xfrm>
            <a:off x="953037" y="3593197"/>
            <a:ext cx="6387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For Good Quality Data:</a:t>
            </a:r>
          </a:p>
        </p:txBody>
      </p:sp>
    </p:spTree>
    <p:extLst>
      <p:ext uri="{BB962C8B-B14F-4D97-AF65-F5344CB8AC3E}">
        <p14:creationId xmlns:p14="http://schemas.microsoft.com/office/powerpoint/2010/main" val="190790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BC35C00-FA50-56DC-5DC1-827364799FAF}"/>
              </a:ext>
            </a:extLst>
          </p:cNvPr>
          <p:cNvSpPr txBox="1"/>
          <p:nvPr/>
        </p:nvSpPr>
        <p:spPr>
          <a:xfrm>
            <a:off x="838197" y="186735"/>
            <a:ext cx="6387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For Bad Quality Data: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B72F5E-23A4-1AF2-0178-2A97DB6CED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7" y="556067"/>
            <a:ext cx="10840007" cy="35371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F961CD3-A317-52BA-E26A-14E6F9665BAB}"/>
              </a:ext>
            </a:extLst>
          </p:cNvPr>
          <p:cNvSpPr txBox="1"/>
          <p:nvPr/>
        </p:nvSpPr>
        <p:spPr>
          <a:xfrm>
            <a:off x="965914" y="4282225"/>
            <a:ext cx="107122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0" dirty="0">
                <a:solidFill>
                  <a:srgbClr val="292929"/>
                </a:solidFill>
                <a:effectLst/>
              </a:rPr>
              <a:t>By looking into the details, we can see that good quality wines have higher levels of alcohol on average, have a lower volatile acidity on average, higher levels of sulfates on average, and higher levels of residual sugar on average.</a:t>
            </a:r>
            <a:br>
              <a:rPr lang="en-US" i="0" dirty="0">
                <a:effectLst/>
                <a:latin typeface="medium-content-sans-serif-font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995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FF67E-0D1C-7CC3-44BF-6705CC312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74154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DDCE0-2452-BD91-74A1-5AFE9FB4A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7101625" cy="858368"/>
          </a:xfrm>
        </p:spPr>
        <p:txBody>
          <a:bodyPr>
            <a:normAutofit/>
          </a:bodyPr>
          <a:lstStyle/>
          <a:p>
            <a:r>
              <a:rPr lang="en-US" sz="4000" u="sng" dirty="0"/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AB0F8-288C-C48B-C888-62B0C660F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1900"/>
            <a:ext cx="9967175" cy="5634506"/>
          </a:xfrm>
        </p:spPr>
        <p:txBody>
          <a:bodyPr>
            <a:normAutofit fontScale="92500" lnSpcReduction="10000"/>
          </a:bodyPr>
          <a:lstStyle/>
          <a:p>
            <a:r>
              <a:rPr lang="en-US" sz="2000" b="0" i="0" dirty="0">
                <a:solidFill>
                  <a:srgbClr val="292929"/>
                </a:solidFill>
                <a:effectLst/>
              </a:rPr>
              <a:t>For this project, I used Kaggle’s </a:t>
            </a:r>
            <a:r>
              <a:rPr lang="en-US" sz="2000" dirty="0">
                <a:solidFill>
                  <a:srgbClr val="292929"/>
                </a:solidFill>
              </a:rPr>
              <a:t>Red Wine Quality </a:t>
            </a:r>
            <a:r>
              <a:rPr lang="en-US" sz="2000" b="0" i="0" dirty="0">
                <a:solidFill>
                  <a:srgbClr val="292929"/>
                </a:solidFill>
                <a:effectLst/>
              </a:rPr>
              <a:t>dataset to build various classification models to predict whether a particular red wine is “good quality” or not. Each wine in this dataset is given a “quality” score between 0 and 10. For the purpose of this project, I converted the output to a binary output where each wine is either “good quality” (a score of 7 or higher) or not (a score below 7). </a:t>
            </a:r>
          </a:p>
          <a:p>
            <a:r>
              <a:rPr lang="en-US" sz="2000" b="0" i="0" dirty="0">
                <a:solidFill>
                  <a:srgbClr val="292929"/>
                </a:solidFill>
                <a:effectLst/>
              </a:rPr>
              <a:t>The quality of a wine is determined by 11 input variables:</a:t>
            </a:r>
          </a:p>
          <a:p>
            <a:r>
              <a:rPr lang="en-US" sz="2000" dirty="0">
                <a:solidFill>
                  <a:srgbClr val="292929"/>
                </a:solidFill>
              </a:rPr>
              <a:t>Fixed Acidity</a:t>
            </a:r>
          </a:p>
          <a:p>
            <a:r>
              <a:rPr lang="en-US" sz="2000" dirty="0">
                <a:solidFill>
                  <a:srgbClr val="292929"/>
                </a:solidFill>
              </a:rPr>
              <a:t>Volatile Acidity</a:t>
            </a:r>
          </a:p>
          <a:p>
            <a:r>
              <a:rPr lang="en-US" sz="2000" dirty="0">
                <a:solidFill>
                  <a:srgbClr val="292929"/>
                </a:solidFill>
              </a:rPr>
              <a:t>Citric Acid</a:t>
            </a:r>
          </a:p>
          <a:p>
            <a:r>
              <a:rPr lang="en-US" sz="2000" dirty="0">
                <a:solidFill>
                  <a:srgbClr val="292929"/>
                </a:solidFill>
              </a:rPr>
              <a:t>Residual sugar</a:t>
            </a:r>
          </a:p>
          <a:p>
            <a:r>
              <a:rPr lang="en-US" sz="2000" b="0" i="0" dirty="0">
                <a:solidFill>
                  <a:srgbClr val="292929"/>
                </a:solidFill>
                <a:effectLst/>
              </a:rPr>
              <a:t>Chlorides</a:t>
            </a:r>
          </a:p>
          <a:p>
            <a:r>
              <a:rPr lang="en-US" sz="2000" dirty="0">
                <a:solidFill>
                  <a:srgbClr val="292929"/>
                </a:solidFill>
              </a:rPr>
              <a:t>Free sulfur dioxide</a:t>
            </a:r>
          </a:p>
          <a:p>
            <a:r>
              <a:rPr lang="en-US" sz="2000" b="0" i="0" dirty="0">
                <a:solidFill>
                  <a:srgbClr val="292929"/>
                </a:solidFill>
                <a:effectLst/>
              </a:rPr>
              <a:t>Total sulf</a:t>
            </a:r>
            <a:r>
              <a:rPr lang="en-US" sz="2000" dirty="0">
                <a:solidFill>
                  <a:srgbClr val="292929"/>
                </a:solidFill>
              </a:rPr>
              <a:t>ur dioxide</a:t>
            </a:r>
          </a:p>
          <a:p>
            <a:r>
              <a:rPr lang="en-US" sz="2000" dirty="0">
                <a:solidFill>
                  <a:srgbClr val="292929"/>
                </a:solidFill>
              </a:rPr>
              <a:t>Density</a:t>
            </a:r>
          </a:p>
          <a:p>
            <a:r>
              <a:rPr lang="en-US" sz="2000" b="0" i="0" dirty="0">
                <a:solidFill>
                  <a:srgbClr val="292929"/>
                </a:solidFill>
                <a:effectLst/>
              </a:rPr>
              <a:t>Ph</a:t>
            </a:r>
          </a:p>
          <a:p>
            <a:r>
              <a:rPr lang="en-US" sz="2000" dirty="0">
                <a:solidFill>
                  <a:srgbClr val="292929"/>
                </a:solidFill>
              </a:rPr>
              <a:t>Sulfates</a:t>
            </a:r>
          </a:p>
          <a:p>
            <a:r>
              <a:rPr lang="en-US" sz="2000" b="0" i="0" dirty="0">
                <a:solidFill>
                  <a:srgbClr val="292929"/>
                </a:solidFill>
                <a:effectLst/>
              </a:rPr>
              <a:t>Alcohol</a:t>
            </a:r>
          </a:p>
        </p:txBody>
      </p:sp>
    </p:spTree>
    <p:extLst>
      <p:ext uri="{BB962C8B-B14F-4D97-AF65-F5344CB8AC3E}">
        <p14:creationId xmlns:p14="http://schemas.microsoft.com/office/powerpoint/2010/main" val="2276561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308EB-BCA1-165D-F340-AAC0B1793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9350"/>
          </a:xfrm>
        </p:spPr>
        <p:txBody>
          <a:bodyPr>
            <a:normAutofit/>
          </a:bodyPr>
          <a:lstStyle/>
          <a:p>
            <a:r>
              <a:rPr lang="en-US" sz="3200" u="sng" dirty="0">
                <a:latin typeface="+mn-lt"/>
              </a:rPr>
              <a:t>Objectives: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D6F86D-6601-5CEB-FEFF-C4CFB0F274D0}"/>
              </a:ext>
            </a:extLst>
          </p:cNvPr>
          <p:cNvSpPr txBox="1"/>
          <p:nvPr/>
        </p:nvSpPr>
        <p:spPr>
          <a:xfrm>
            <a:off x="838200" y="872881"/>
            <a:ext cx="914292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0" i="0" dirty="0">
                <a:solidFill>
                  <a:srgbClr val="292929"/>
                </a:solidFill>
                <a:effectLst/>
              </a:rPr>
              <a:t>The objectives of this project are as follows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292929"/>
                </a:solidFill>
                <a:effectLst/>
              </a:rPr>
              <a:t>To experiment with different classification methods to see which yields the highest accuracy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292929"/>
                </a:solidFill>
                <a:effectLst/>
              </a:rPr>
              <a:t>To determine which features are the most indicative of a good quality wine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7135F9-496C-DB6D-ED02-CD1D61CA8D02}"/>
              </a:ext>
            </a:extLst>
          </p:cNvPr>
          <p:cNvSpPr txBox="1"/>
          <p:nvPr/>
        </p:nvSpPr>
        <p:spPr>
          <a:xfrm>
            <a:off x="838200" y="2221262"/>
            <a:ext cx="8918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Setup: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5F3096-F8CB-F319-F406-C3BD3137C4D2}"/>
              </a:ext>
            </a:extLst>
          </p:cNvPr>
          <p:cNvSpPr txBox="1"/>
          <p:nvPr/>
        </p:nvSpPr>
        <p:spPr>
          <a:xfrm>
            <a:off x="838200" y="2731087"/>
            <a:ext cx="8384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92929"/>
                </a:solidFill>
                <a:effectLst/>
              </a:rPr>
              <a:t>First, I imported all of the relevant libraries that I’ll be using as well as the data itself.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4023E1-3B23-0B8C-F4D1-1564E6558FE3}"/>
              </a:ext>
            </a:extLst>
          </p:cNvPr>
          <p:cNvSpPr txBox="1"/>
          <p:nvPr/>
        </p:nvSpPr>
        <p:spPr>
          <a:xfrm>
            <a:off x="838200" y="3103083"/>
            <a:ext cx="6606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u="sng" dirty="0">
                <a:solidFill>
                  <a:srgbClr val="292929"/>
                </a:solidFill>
                <a:effectLst/>
              </a:rPr>
              <a:t>Importing Libraries</a:t>
            </a:r>
            <a:r>
              <a:rPr lang="en-US" sz="2400" b="1" i="0" u="sng" dirty="0">
                <a:solidFill>
                  <a:srgbClr val="292929"/>
                </a:solidFill>
                <a:effectLst/>
                <a:latin typeface="sohne"/>
              </a:rPr>
              <a:t>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7EE1780-5115-99E6-A198-03964A053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72415"/>
            <a:ext cx="10833657" cy="117481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C4BD3DF-8812-1414-5D5B-787171CB0609}"/>
              </a:ext>
            </a:extLst>
          </p:cNvPr>
          <p:cNvSpPr txBox="1"/>
          <p:nvPr/>
        </p:nvSpPr>
        <p:spPr>
          <a:xfrm>
            <a:off x="838200" y="4797380"/>
            <a:ext cx="2749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u="sng" dirty="0">
                <a:solidFill>
                  <a:srgbClr val="292929"/>
                </a:solidFill>
                <a:effectLst/>
              </a:rPr>
              <a:t>Reading Data</a:t>
            </a:r>
            <a:r>
              <a:rPr lang="en-US" sz="2400" b="1" i="0" u="sng" dirty="0">
                <a:solidFill>
                  <a:srgbClr val="292929"/>
                </a:solidFill>
                <a:effectLst/>
                <a:latin typeface="sohne"/>
              </a:rPr>
              <a:t>: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D34393-7708-6D68-0E68-224FE4662A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409200"/>
            <a:ext cx="10871759" cy="45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610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308EB-BCA1-165D-F340-AAC0B1793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9350"/>
          </a:xfrm>
        </p:spPr>
        <p:txBody>
          <a:bodyPr>
            <a:normAutofit/>
          </a:bodyPr>
          <a:lstStyle/>
          <a:p>
            <a:r>
              <a:rPr lang="en-US" sz="2400" u="sng" dirty="0">
                <a:latin typeface="+mn-lt"/>
              </a:rPr>
              <a:t>Understanding Data: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D6F86D-6601-5CEB-FEFF-C4CFB0F274D0}"/>
              </a:ext>
            </a:extLst>
          </p:cNvPr>
          <p:cNvSpPr txBox="1"/>
          <p:nvPr/>
        </p:nvSpPr>
        <p:spPr>
          <a:xfrm>
            <a:off x="838200" y="738675"/>
            <a:ext cx="9142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Next, I wanted to get a better idea of what I was working with.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5F3096-F8CB-F319-F406-C3BD3137C4D2}"/>
              </a:ext>
            </a:extLst>
          </p:cNvPr>
          <p:cNvSpPr txBox="1"/>
          <p:nvPr/>
        </p:nvSpPr>
        <p:spPr>
          <a:xfrm>
            <a:off x="838200" y="3217135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There are a total of 1599 rows and 12 columns. The data looks very clean by looking at the first five rows, but I still wanted to make sure that there were no missing values.</a:t>
            </a:r>
            <a:endParaRPr lang="en-US" b="0" i="0" dirty="0">
              <a:solidFill>
                <a:srgbClr val="292929"/>
              </a:solidFill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E8709E-104A-8998-4E5A-76BE183D83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06571"/>
            <a:ext cx="7603901" cy="20333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18FC84F-105B-B052-3126-6B23476440DA}"/>
              </a:ext>
            </a:extLst>
          </p:cNvPr>
          <p:cNvSpPr txBox="1"/>
          <p:nvPr/>
        </p:nvSpPr>
        <p:spPr>
          <a:xfrm>
            <a:off x="838200" y="3940687"/>
            <a:ext cx="6252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u="sng" dirty="0">
                <a:solidFill>
                  <a:srgbClr val="292929"/>
                </a:solidFill>
                <a:effectLst/>
              </a:rPr>
              <a:t>Missing Values: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4CFA9D1-0BCC-4BED-DA09-7FD86E35F2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02352"/>
            <a:ext cx="9247486" cy="237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795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308EB-BCA1-165D-F340-AAC0B1793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9350"/>
          </a:xfrm>
        </p:spPr>
        <p:txBody>
          <a:bodyPr>
            <a:normAutofit/>
          </a:bodyPr>
          <a:lstStyle/>
          <a:p>
            <a:r>
              <a:rPr lang="en-US" sz="2400" i="0" u="sng" dirty="0">
                <a:solidFill>
                  <a:srgbClr val="292929"/>
                </a:solidFill>
                <a:effectLst/>
                <a:latin typeface="+mn-lt"/>
              </a:rPr>
              <a:t>Correlation Matrix</a:t>
            </a:r>
            <a:r>
              <a:rPr lang="en-US" sz="2400" u="sng" dirty="0">
                <a:latin typeface="+mn-lt"/>
              </a:rPr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5F3096-F8CB-F319-F406-C3BD3137C4D2}"/>
              </a:ext>
            </a:extLst>
          </p:cNvPr>
          <p:cNvSpPr txBox="1"/>
          <p:nvPr/>
        </p:nvSpPr>
        <p:spPr>
          <a:xfrm>
            <a:off x="838200" y="706184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Next, I wanted to see the correlations between the variables that I’m working with. This allows me to get a much better understanding of the relationships between my variables in a quick glimpse.</a:t>
            </a:r>
          </a:p>
          <a:p>
            <a:pPr algn="l"/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Immediately, I can see that there are some variables that are strongly correlated to </a:t>
            </a:r>
            <a:r>
              <a:rPr lang="en-US" b="0" i="1" dirty="0">
                <a:solidFill>
                  <a:srgbClr val="292929"/>
                </a:solidFill>
                <a:effectLst/>
                <a:latin typeface="source-serif-pro"/>
              </a:rPr>
              <a:t>quality.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 It’s likely that these variables are also the most important features in our machine-learning model, but we’ll take a look at that later.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410B56-79F5-004A-B38D-B6A289AEBE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561" y="1915230"/>
            <a:ext cx="7080877" cy="494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770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308EB-BCA1-165D-F340-AAC0B1793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9350"/>
          </a:xfrm>
        </p:spPr>
        <p:txBody>
          <a:bodyPr>
            <a:normAutofit/>
          </a:bodyPr>
          <a:lstStyle/>
          <a:p>
            <a:pPr algn="l"/>
            <a:r>
              <a:rPr lang="en-US" sz="2400" i="0" u="sng" dirty="0">
                <a:solidFill>
                  <a:srgbClr val="292929"/>
                </a:solidFill>
                <a:effectLst/>
                <a:latin typeface="+mn-lt"/>
              </a:rPr>
              <a:t>Convert to a Classification Problem: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5F3096-F8CB-F319-F406-C3BD3137C4D2}"/>
              </a:ext>
            </a:extLst>
          </p:cNvPr>
          <p:cNvSpPr txBox="1"/>
          <p:nvPr/>
        </p:nvSpPr>
        <p:spPr>
          <a:xfrm>
            <a:off x="838200" y="706184"/>
            <a:ext cx="1051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292929"/>
                </a:solidFill>
                <a:effectLst/>
              </a:rPr>
              <a:t>Going back to my objective, I wanted to compare the effectiveness of different classification techniques, so I needed to change the output variable to a binary output.</a:t>
            </a:r>
          </a:p>
          <a:p>
            <a:pPr algn="l"/>
            <a:r>
              <a:rPr lang="en-US" b="0" i="0" dirty="0">
                <a:solidFill>
                  <a:srgbClr val="292929"/>
                </a:solidFill>
                <a:effectLst/>
              </a:rPr>
              <a:t>For this problem, I defined a bottle of wine as ‘good quality’ if it had a quality score of 7 or higher, and if it had a score of less than 7, it was deemed ‘bad quality’.</a:t>
            </a:r>
          </a:p>
          <a:p>
            <a:pPr algn="l"/>
            <a:r>
              <a:rPr lang="en-US" b="0" i="0" dirty="0">
                <a:solidFill>
                  <a:srgbClr val="292929"/>
                </a:solidFill>
                <a:effectLst/>
              </a:rPr>
              <a:t>Once I converted the output variable to a binary output, I separated my feature variables (X) and the target variable (y) into separate data frames.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4AFD77-9FD4-F90E-5566-687DEA683F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60510"/>
            <a:ext cx="10884459" cy="10160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B02957-DFD9-1E30-C84B-0121EFDE2061}"/>
              </a:ext>
            </a:extLst>
          </p:cNvPr>
          <p:cNvSpPr txBox="1"/>
          <p:nvPr/>
        </p:nvSpPr>
        <p:spPr>
          <a:xfrm>
            <a:off x="838200" y="3641727"/>
            <a:ext cx="8532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i="0" u="sng" dirty="0">
                <a:solidFill>
                  <a:srgbClr val="292929"/>
                </a:solidFill>
                <a:effectLst/>
              </a:rPr>
              <a:t>The proportion of Good vs Bad Wines: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CA6DCE-2AF4-433B-FF2E-84AB46FCB886}"/>
              </a:ext>
            </a:extLst>
          </p:cNvPr>
          <p:cNvSpPr txBox="1"/>
          <p:nvPr/>
        </p:nvSpPr>
        <p:spPr>
          <a:xfrm>
            <a:off x="933718" y="4103392"/>
            <a:ext cx="104200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I wanted to make sure that there was a reasonable number of good quality wines. Based on the results below, it seemed like a fair enough number. In some applications, </a:t>
            </a:r>
            <a:r>
              <a:rPr lang="en-US" b="0" i="0" dirty="0">
                <a:solidFill>
                  <a:srgbClr val="292929"/>
                </a:solidFill>
                <a:effectLst/>
              </a:rPr>
              <a:t>resampling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may be required if the data was extremely imbalanced, but I assumed that it was okay for this purpose.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0401A0-3F15-2255-EC2C-50274D622A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18" y="5053446"/>
            <a:ext cx="10916211" cy="12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396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308EB-BCA1-165D-F340-AAC0B1793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9350"/>
          </a:xfrm>
        </p:spPr>
        <p:txBody>
          <a:bodyPr>
            <a:normAutofit/>
          </a:bodyPr>
          <a:lstStyle/>
          <a:p>
            <a:r>
              <a:rPr lang="en-US" sz="2400" i="0" u="sng" dirty="0">
                <a:solidFill>
                  <a:srgbClr val="292929"/>
                </a:solidFill>
                <a:effectLst/>
                <a:latin typeface="+mn-lt"/>
              </a:rPr>
              <a:t>Standardizing Feature Variables: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5F3096-F8CB-F319-F406-C3BD3137C4D2}"/>
              </a:ext>
            </a:extLst>
          </p:cNvPr>
          <p:cNvSpPr txBox="1"/>
          <p:nvPr/>
        </p:nvSpPr>
        <p:spPr>
          <a:xfrm>
            <a:off x="838200" y="706184"/>
            <a:ext cx="1051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292929"/>
                </a:solidFill>
                <a:effectLst/>
              </a:rPr>
              <a:t>At this point, I felt that I was ready to prepare the data for modeling. The first thing that I did was standardize the data. </a:t>
            </a:r>
            <a:r>
              <a:rPr lang="en-US" b="1" i="0" dirty="0">
                <a:solidFill>
                  <a:srgbClr val="292929"/>
                </a:solidFill>
                <a:effectLst/>
              </a:rPr>
              <a:t>Standardizing</a:t>
            </a:r>
            <a:r>
              <a:rPr lang="en-US" b="0" i="0" dirty="0">
                <a:solidFill>
                  <a:srgbClr val="292929"/>
                </a:solidFill>
                <a:effectLst/>
              </a:rPr>
              <a:t> the data means that it will transform the data so that its distribution will have a mean of 0 and a standard deviation of 1. It’s important to standardize your data in order to equalize the range of the data.</a:t>
            </a:r>
          </a:p>
          <a:p>
            <a:pPr algn="l"/>
            <a:r>
              <a:rPr lang="en-US" b="0" i="0" dirty="0">
                <a:solidFill>
                  <a:srgbClr val="292929"/>
                </a:solidFill>
                <a:effectLst/>
              </a:rPr>
              <a:t>For example, imagine a dataset with two input features: height in millimeters and weight in pounds. Because the values of ‘height’ are much higher due to its measurement, a greater emphasis will automatically be placed on height than weight, creating a bias.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B02957-DFD9-1E30-C84B-0121EFDE2061}"/>
              </a:ext>
            </a:extLst>
          </p:cNvPr>
          <p:cNvSpPr txBox="1"/>
          <p:nvPr/>
        </p:nvSpPr>
        <p:spPr>
          <a:xfrm>
            <a:off x="838200" y="3641727"/>
            <a:ext cx="8532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u="sng" dirty="0">
                <a:solidFill>
                  <a:srgbClr val="292929"/>
                </a:solidFill>
                <a:effectLst/>
              </a:rPr>
              <a:t>Split data: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CA6DCE-2AF4-433B-FF2E-84AB46FCB886}"/>
              </a:ext>
            </a:extLst>
          </p:cNvPr>
          <p:cNvSpPr txBox="1"/>
          <p:nvPr/>
        </p:nvSpPr>
        <p:spPr>
          <a:xfrm>
            <a:off x="933718" y="4103392"/>
            <a:ext cx="10420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92929"/>
                </a:solidFill>
                <a:effectLst/>
              </a:rPr>
              <a:t>Next, I split the data into a training and test set so that I could cross-validate my models and determine their effectiveness.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8BFBAE-F326-7A38-55D2-9AD89CC96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18" y="2781275"/>
            <a:ext cx="10890810" cy="8699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56612E-FAF9-3D43-8554-B4291DAE19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18" y="4993599"/>
            <a:ext cx="10859058" cy="81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880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308EB-BCA1-165D-F340-AAC0B1793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9350"/>
          </a:xfrm>
        </p:spPr>
        <p:txBody>
          <a:bodyPr>
            <a:normAutofit/>
          </a:bodyPr>
          <a:lstStyle/>
          <a:p>
            <a:pPr algn="l"/>
            <a:r>
              <a:rPr lang="en-US" sz="2400" i="0" u="sng" dirty="0">
                <a:solidFill>
                  <a:srgbClr val="292929"/>
                </a:solidFill>
                <a:effectLst/>
                <a:latin typeface="+mn-lt"/>
              </a:rPr>
              <a:t>Modeling: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5F3096-F8CB-F319-F406-C3BD3137C4D2}"/>
              </a:ext>
            </a:extLst>
          </p:cNvPr>
          <p:cNvSpPr txBox="1"/>
          <p:nvPr/>
        </p:nvSpPr>
        <p:spPr>
          <a:xfrm>
            <a:off x="838200" y="706184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292929"/>
                </a:solidFill>
                <a:effectLst/>
              </a:rPr>
              <a:t>For this project, I wanted to compare five different machine learning models: decision trees, random forests, AdaBoost, Gradient Boost, and XGBoost. For the purpose of this project, I wanted to compare these models by their accuracy.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B02957-DFD9-1E30-C84B-0121EFDE2061}"/>
              </a:ext>
            </a:extLst>
          </p:cNvPr>
          <p:cNvSpPr txBox="1"/>
          <p:nvPr/>
        </p:nvSpPr>
        <p:spPr>
          <a:xfrm>
            <a:off x="838200" y="1504701"/>
            <a:ext cx="8532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u="sng" dirty="0">
                <a:solidFill>
                  <a:srgbClr val="292929"/>
                </a:solidFill>
                <a:effectLst/>
              </a:rPr>
              <a:t>Model 1-Decision Tree: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89ECFB-3B6D-3377-D236-6F938FF0E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899970"/>
            <a:ext cx="7799949" cy="20597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60E09A7-7492-8688-AF3C-2BCAE5EE661F}"/>
              </a:ext>
            </a:extLst>
          </p:cNvPr>
          <p:cNvSpPr txBox="1"/>
          <p:nvPr/>
        </p:nvSpPr>
        <p:spPr>
          <a:xfrm>
            <a:off x="838200" y="3964159"/>
            <a:ext cx="4140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292929"/>
                </a:solidFill>
              </a:rPr>
              <a:t>Model 2-</a:t>
            </a:r>
            <a:r>
              <a:rPr lang="en-US" sz="2400" i="0" u="sng" dirty="0">
                <a:solidFill>
                  <a:srgbClr val="292929"/>
                </a:solidFill>
                <a:effectLst/>
              </a:rPr>
              <a:t>Random Forest: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5CA5941-5735-C4ED-5161-2AB8DC3150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30247"/>
            <a:ext cx="9073072" cy="243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287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308EB-BCA1-165D-F340-AAC0B1793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9350"/>
          </a:xfrm>
        </p:spPr>
        <p:txBody>
          <a:bodyPr>
            <a:normAutofit/>
          </a:bodyPr>
          <a:lstStyle/>
          <a:p>
            <a:pPr algn="l"/>
            <a:r>
              <a:rPr lang="en-US" sz="2400" i="0" u="sng" dirty="0">
                <a:solidFill>
                  <a:srgbClr val="292929"/>
                </a:solidFill>
                <a:effectLst/>
                <a:latin typeface="+mn-lt"/>
              </a:rPr>
              <a:t>Model 3-Ada Boost: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0E09A7-7492-8688-AF3C-2BCAE5EE661F}"/>
              </a:ext>
            </a:extLst>
          </p:cNvPr>
          <p:cNvSpPr txBox="1"/>
          <p:nvPr/>
        </p:nvSpPr>
        <p:spPr>
          <a:xfrm>
            <a:off x="838199" y="3595186"/>
            <a:ext cx="4140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u="sng" dirty="0">
                <a:solidFill>
                  <a:srgbClr val="292929"/>
                </a:solidFill>
                <a:effectLst/>
              </a:rPr>
              <a:t>Model 4-Gradient Boost: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331754-5D1F-7E83-A4FC-E1188DBA1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691227"/>
            <a:ext cx="10352701" cy="26743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94B2280-619C-99A2-64F8-77FACC6924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4307603"/>
            <a:ext cx="9928539" cy="255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916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</TotalTime>
  <Words>791</Words>
  <Application>Microsoft Office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medium-content-sans-serif-font</vt:lpstr>
      <vt:lpstr>sohne</vt:lpstr>
      <vt:lpstr>source-serif-pro</vt:lpstr>
      <vt:lpstr>Office Theme</vt:lpstr>
      <vt:lpstr>Wine Quality Prediction</vt:lpstr>
      <vt:lpstr>Introduction:</vt:lpstr>
      <vt:lpstr>Objectives:</vt:lpstr>
      <vt:lpstr>Understanding Data:</vt:lpstr>
      <vt:lpstr>Correlation Matrix:</vt:lpstr>
      <vt:lpstr>Convert to a Classification Problem:</vt:lpstr>
      <vt:lpstr>Standardizing Feature Variables:</vt:lpstr>
      <vt:lpstr>Modeling:</vt:lpstr>
      <vt:lpstr>Model 3-Ada Boost:</vt:lpstr>
      <vt:lpstr>Model 5-XGBoost: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Wine Quality Prediction</dc:title>
  <dc:creator>Abhiram Goud</dc:creator>
  <cp:lastModifiedBy>Abhiram Goud</cp:lastModifiedBy>
  <cp:revision>2</cp:revision>
  <dcterms:created xsi:type="dcterms:W3CDTF">2023-02-27T13:49:14Z</dcterms:created>
  <dcterms:modified xsi:type="dcterms:W3CDTF">2023-02-28T14:10:35Z</dcterms:modified>
</cp:coreProperties>
</file>