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5" r:id="rId2"/>
    <p:sldId id="259" r:id="rId3"/>
    <p:sldId id="258" r:id="rId4"/>
    <p:sldId id="257" r:id="rId5"/>
    <p:sldId id="261" r:id="rId6"/>
    <p:sldId id="264" r:id="rId7"/>
    <p:sldId id="266" r:id="rId8"/>
    <p:sldId id="268" r:id="rId9"/>
    <p:sldId id="269" r:id="rId10"/>
    <p:sldId id="270"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53" autoAdjust="0"/>
    <p:restoredTop sz="94660"/>
  </p:normalViewPr>
  <p:slideViewPr>
    <p:cSldViewPr snapToGrid="0">
      <p:cViewPr varScale="1">
        <p:scale>
          <a:sx n="106" d="100"/>
          <a:sy n="106" d="100"/>
        </p:scale>
        <p:origin x="7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587B77AC-1BE1-4286-944B-8F4D07DDF747}" type="datetimeFigureOut">
              <a:rPr lang="en-IN" smtClean="0"/>
              <a:t>25-09-2022</a:t>
            </a:fld>
            <a:endParaRPr lang="en-IN"/>
          </a:p>
        </p:txBody>
      </p:sp>
      <p:sp>
        <p:nvSpPr>
          <p:cNvPr id="5" name="Footer Placeholder 4"/>
          <p:cNvSpPr>
            <a:spLocks noGrp="1"/>
          </p:cNvSpPr>
          <p:nvPr>
            <p:ph type="ftr" sz="quarter" idx="11"/>
          </p:nvPr>
        </p:nvSpPr>
        <p:spPr>
          <a:xfrm>
            <a:off x="1371600" y="4323845"/>
            <a:ext cx="6400800" cy="365125"/>
          </a:xfrm>
        </p:spPr>
        <p:txBody>
          <a:bodyPr/>
          <a:lstStyle/>
          <a:p>
            <a:endParaRPr lang="en-IN"/>
          </a:p>
        </p:txBody>
      </p:sp>
      <p:sp>
        <p:nvSpPr>
          <p:cNvPr id="6" name="Slide Number Placeholder 5"/>
          <p:cNvSpPr>
            <a:spLocks noGrp="1"/>
          </p:cNvSpPr>
          <p:nvPr>
            <p:ph type="sldNum" sz="quarter" idx="12"/>
          </p:nvPr>
        </p:nvSpPr>
        <p:spPr>
          <a:xfrm>
            <a:off x="8077200" y="1430866"/>
            <a:ext cx="2743200" cy="365125"/>
          </a:xfrm>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176284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7B77AC-1BE1-4286-944B-8F4D07DDF747}"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26864259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87B77AC-1BE1-4286-944B-8F4D07DDF747}" type="datetimeFigureOut">
              <a:rPr lang="en-IN" smtClean="0"/>
              <a:t>25-09-2022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10258160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87B77AC-1BE1-4286-944B-8F4D07DDF747}" type="datetimeFigureOut">
              <a:rPr lang="en-IN" smtClean="0"/>
              <a:t>25-09-2022</a:t>
            </a:fld>
            <a:endParaRPr lang="en-IN"/>
          </a:p>
        </p:txBody>
      </p:sp>
      <p:sp>
        <p:nvSpPr>
          <p:cNvPr id="6" name="Footer Placeholder 5"/>
          <p:cNvSpPr>
            <a:spLocks noGrp="1"/>
          </p:cNvSpPr>
          <p:nvPr>
            <p:ph type="ftr" sz="quarter" idx="11"/>
          </p:nvPr>
        </p:nvSpPr>
        <p:spPr>
          <a:xfrm>
            <a:off x="685800" y="379941"/>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26DB25B-895F-4254-858F-145653BBAD9C}" type="slidenum">
              <a:rPr lang="en-IN" smtClean="0"/>
              <a:t>‹#›</a:t>
            </a:fld>
            <a:endParaRPr lang="en-IN"/>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837962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587B77AC-1BE1-4286-944B-8F4D07DDF747}" type="datetimeFigureOut">
              <a:rPr lang="en-IN" smtClean="0"/>
              <a:t>25-09-2022</a:t>
            </a:fld>
            <a:endParaRPr lang="en-IN"/>
          </a:p>
        </p:txBody>
      </p:sp>
      <p:sp>
        <p:nvSpPr>
          <p:cNvPr id="6" name="Footer Placeholder 5"/>
          <p:cNvSpPr>
            <a:spLocks noGrp="1"/>
          </p:cNvSpPr>
          <p:nvPr>
            <p:ph type="ftr" sz="quarter" idx="11"/>
          </p:nvPr>
        </p:nvSpPr>
        <p:spPr>
          <a:xfrm>
            <a:off x="685800" y="378883"/>
            <a:ext cx="6991492" cy="365125"/>
          </a:xfrm>
        </p:spPr>
        <p:txBody>
          <a:bodyPr/>
          <a:lstStyle/>
          <a:p>
            <a:endParaRPr lang="en-IN"/>
          </a:p>
        </p:txBody>
      </p:sp>
      <p:sp>
        <p:nvSpPr>
          <p:cNvPr id="7" name="Slide Number Placeholder 6"/>
          <p:cNvSpPr>
            <a:spLocks noGrp="1"/>
          </p:cNvSpPr>
          <p:nvPr>
            <p:ph type="sldNum" sz="quarter" idx="12"/>
          </p:nvPr>
        </p:nvSpPr>
        <p:spPr>
          <a:xfrm>
            <a:off x="10862452" y="381000"/>
            <a:ext cx="643748" cy="365125"/>
          </a:xfrm>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25524439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7B77AC-1BE1-4286-944B-8F4D07DDF747}"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2135452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87B77AC-1BE1-4286-944B-8F4D07DDF747}"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42816944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B77AC-1BE1-4286-944B-8F4D07DDF747}"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15149698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587B77AC-1BE1-4286-944B-8F4D07DDF747}" type="datetimeFigureOut">
              <a:rPr lang="en-IN" smtClean="0"/>
              <a:t>25-09-2022</a:t>
            </a:fld>
            <a:endParaRPr lang="en-IN"/>
          </a:p>
        </p:txBody>
      </p:sp>
      <p:sp>
        <p:nvSpPr>
          <p:cNvPr id="5" name="Footer Placeholder 4"/>
          <p:cNvSpPr>
            <a:spLocks noGrp="1"/>
          </p:cNvSpPr>
          <p:nvPr>
            <p:ph type="ftr" sz="quarter" idx="11"/>
          </p:nvPr>
        </p:nvSpPr>
        <p:spPr>
          <a:xfrm>
            <a:off x="685800" y="381000"/>
            <a:ext cx="6991492" cy="36512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1329328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7B77AC-1BE1-4286-944B-8F4D07DDF747}" type="datetimeFigureOut">
              <a:rPr lang="en-IN" smtClean="0"/>
              <a:t>25-09-2022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115795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587B77AC-1BE1-4286-944B-8F4D07DDF747}" type="datetimeFigureOut">
              <a:rPr lang="en-IN" smtClean="0"/>
              <a:t>25-09-2022</a:t>
            </a:fld>
            <a:endParaRPr lang="en-IN"/>
          </a:p>
        </p:txBody>
      </p:sp>
      <p:sp>
        <p:nvSpPr>
          <p:cNvPr id="5" name="Footer Placeholder 4"/>
          <p:cNvSpPr>
            <a:spLocks noGrp="1"/>
          </p:cNvSpPr>
          <p:nvPr>
            <p:ph type="ftr" sz="quarter" idx="11"/>
          </p:nvPr>
        </p:nvSpPr>
        <p:spPr>
          <a:xfrm>
            <a:off x="685800" y="381001"/>
            <a:ext cx="6991492" cy="364065"/>
          </a:xfrm>
        </p:spPr>
        <p:txBody>
          <a:bodyPr/>
          <a:lstStyle/>
          <a:p>
            <a:endParaRPr lang="en-IN"/>
          </a:p>
        </p:txBody>
      </p:sp>
      <p:sp>
        <p:nvSpPr>
          <p:cNvPr id="6" name="Slide Number Placeholder 5"/>
          <p:cNvSpPr>
            <a:spLocks noGrp="1"/>
          </p:cNvSpPr>
          <p:nvPr>
            <p:ph type="sldNum" sz="quarter" idx="12"/>
          </p:nvPr>
        </p:nvSpPr>
        <p:spPr>
          <a:xfrm>
            <a:off x="10862452" y="381000"/>
            <a:ext cx="643748" cy="365125"/>
          </a:xfrm>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20870428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7B77AC-1BE1-4286-944B-8F4D07DDF747}"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1631987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7B77AC-1BE1-4286-944B-8F4D07DDF747}" type="datetimeFigureOut">
              <a:rPr lang="en-IN" smtClean="0"/>
              <a:t>25-09-2022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3318168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7B77AC-1BE1-4286-944B-8F4D07DDF747}" type="datetimeFigureOut">
              <a:rPr lang="en-IN" smtClean="0"/>
              <a:t>25-09-2022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1080871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7B77AC-1BE1-4286-944B-8F4D07DDF747}" type="datetimeFigureOut">
              <a:rPr lang="en-IN" smtClean="0"/>
              <a:t>25-09-2022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3042196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7B77AC-1BE1-4286-944B-8F4D07DDF747}"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33318511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7B77AC-1BE1-4286-944B-8F4D07DDF747}" type="datetimeFigureOut">
              <a:rPr lang="en-IN" smtClean="0"/>
              <a:t>25-09-2022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26DB25B-895F-4254-858F-145653BBAD9C}" type="slidenum">
              <a:rPr lang="en-IN" smtClean="0"/>
              <a:t>‹#›</a:t>
            </a:fld>
            <a:endParaRPr lang="en-IN"/>
          </a:p>
        </p:txBody>
      </p:sp>
    </p:spTree>
    <p:extLst>
      <p:ext uri="{BB962C8B-B14F-4D97-AF65-F5344CB8AC3E}">
        <p14:creationId xmlns:p14="http://schemas.microsoft.com/office/powerpoint/2010/main" val="716074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87B77AC-1BE1-4286-944B-8F4D07DDF747}" type="datetimeFigureOut">
              <a:rPr lang="en-IN" smtClean="0"/>
              <a:t>25-09-2022</a:t>
            </a:fld>
            <a:endParaRPr lang="en-IN"/>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26DB25B-895F-4254-858F-145653BBAD9C}" type="slidenum">
              <a:rPr lang="en-IN" smtClean="0"/>
              <a:t>‹#›</a:t>
            </a:fld>
            <a:endParaRPr lang="en-IN"/>
          </a:p>
        </p:txBody>
      </p:sp>
    </p:spTree>
    <p:extLst>
      <p:ext uri="{BB962C8B-B14F-4D97-AF65-F5344CB8AC3E}">
        <p14:creationId xmlns:p14="http://schemas.microsoft.com/office/powerpoint/2010/main" val="94952415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hyperlink" Target="https://energyeducation.ca/encyclopedia/Efficiency" TargetMode="Externa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WhatsApp Video 2022-09-25 at 5.06.42 PM">
            <a:hlinkClick r:id="" action="ppaction://media"/>
            <a:extLst>
              <a:ext uri="{FF2B5EF4-FFF2-40B4-BE49-F238E27FC236}">
                <a16:creationId xmlns:a16="http://schemas.microsoft.com/office/drawing/2014/main" id="{D6D99774-C69D-52C7-0AFB-9A8DB5C89905}"/>
              </a:ext>
            </a:extLst>
          </p:cNvPr>
          <p:cNvPicPr>
            <a:picLocks noChangeAspect="1"/>
          </p:cNvPicPr>
          <p:nvPr>
            <a:videoFile r:link="rId2"/>
            <p:extLst>
              <p:ext uri="{DAA4B4D4-6D71-4841-9C94-3DE7FCFB9230}">
                <p14:media xmlns:p14="http://schemas.microsoft.com/office/powerpoint/2010/main" r:embed="rId1"/>
              </p:ext>
            </p:extLst>
          </p:nvPr>
        </p:nvPicPr>
        <p:blipFill>
          <a:blip r:embed="rId4"/>
          <a:stretch>
            <a:fillRect/>
          </a:stretch>
        </p:blipFill>
        <p:spPr>
          <a:xfrm>
            <a:off x="0" y="0"/>
            <a:ext cx="12191999" cy="6858000"/>
          </a:xfrm>
          <a:prstGeom prst="rect">
            <a:avLst/>
          </a:prstGeom>
        </p:spPr>
      </p:pic>
      <p:sp>
        <p:nvSpPr>
          <p:cNvPr id="4" name="TextBox 3">
            <a:extLst>
              <a:ext uri="{FF2B5EF4-FFF2-40B4-BE49-F238E27FC236}">
                <a16:creationId xmlns:a16="http://schemas.microsoft.com/office/drawing/2014/main" id="{A150A6A8-5A38-EE54-15F4-9F3A1498CB72}"/>
              </a:ext>
            </a:extLst>
          </p:cNvPr>
          <p:cNvSpPr txBox="1"/>
          <p:nvPr/>
        </p:nvSpPr>
        <p:spPr>
          <a:xfrm>
            <a:off x="2233468" y="0"/>
            <a:ext cx="8158431" cy="4093428"/>
          </a:xfrm>
          <a:prstGeom prst="rect">
            <a:avLst/>
          </a:prstGeom>
          <a:noFill/>
        </p:spPr>
        <p:txBody>
          <a:bodyPr wrap="square">
            <a:spAutoFit/>
          </a:bodyPr>
          <a:lstStyle/>
          <a:p>
            <a:r>
              <a:rPr lang="en-US" sz="7200" dirty="0">
                <a:latin typeface="Algerian" panose="04020705040A02060702" pitchFamily="82" charset="0"/>
              </a:rPr>
              <a:t>   </a:t>
            </a:r>
            <a:r>
              <a:rPr lang="en-US" sz="7200" dirty="0">
                <a:solidFill>
                  <a:srgbClr val="FFFF00"/>
                </a:solidFill>
                <a:latin typeface="Algerian" panose="04020705040A02060702" pitchFamily="82" charset="0"/>
              </a:rPr>
              <a:t>Wind energy</a:t>
            </a:r>
          </a:p>
          <a:p>
            <a:pPr algn="r"/>
            <a:r>
              <a:rPr lang="en-US" sz="7200" dirty="0">
                <a:solidFill>
                  <a:srgbClr val="FFFF00"/>
                </a:solidFill>
                <a:latin typeface="Algerian" panose="04020705040A02060702" pitchFamily="82" charset="0"/>
              </a:rPr>
              <a:t>                                             </a:t>
            </a:r>
            <a:r>
              <a:rPr lang="en-US" sz="7200" dirty="0">
                <a:solidFill>
                  <a:srgbClr val="C00000"/>
                </a:solidFill>
                <a:latin typeface="Algerian" panose="04020705040A02060702" pitchFamily="82" charset="0"/>
              </a:rPr>
              <a:t>-</a:t>
            </a:r>
            <a:r>
              <a:rPr lang="en-US" sz="4400" dirty="0" err="1">
                <a:solidFill>
                  <a:srgbClr val="C00000"/>
                </a:solidFill>
                <a:latin typeface="Algerian" panose="04020705040A02060702" pitchFamily="82" charset="0"/>
              </a:rPr>
              <a:t>narAsImha</a:t>
            </a:r>
            <a:endParaRPr lang="en-US" sz="4400" dirty="0">
              <a:solidFill>
                <a:srgbClr val="C00000"/>
              </a:solidFill>
              <a:latin typeface="Algerian" panose="04020705040A02060702" pitchFamily="82" charset="0"/>
            </a:endParaRPr>
          </a:p>
          <a:p>
            <a:pPr algn="r"/>
            <a:r>
              <a:rPr lang="en-US" sz="4400" dirty="0">
                <a:solidFill>
                  <a:srgbClr val="C00000"/>
                </a:solidFill>
                <a:latin typeface="Algerian" panose="04020705040A02060702" pitchFamily="82" charset="0"/>
              </a:rPr>
              <a:t>        211FA04601</a:t>
            </a:r>
            <a:endParaRPr lang="en-IN" sz="4400" dirty="0">
              <a:solidFill>
                <a:srgbClr val="C00000"/>
              </a:solidFill>
            </a:endParaRPr>
          </a:p>
        </p:txBody>
      </p:sp>
    </p:spTree>
    <p:extLst>
      <p:ext uri="{BB962C8B-B14F-4D97-AF65-F5344CB8AC3E}">
        <p14:creationId xmlns:p14="http://schemas.microsoft.com/office/powerpoint/2010/main" val="1786064392"/>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413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290+ Thank You Images, Pictures, Photos">
            <a:extLst>
              <a:ext uri="{FF2B5EF4-FFF2-40B4-BE49-F238E27FC236}">
                <a16:creationId xmlns:a16="http://schemas.microsoft.com/office/drawing/2014/main" id="{3D414066-B758-441B-4BBF-1FE274BF4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7134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876892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ractur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4BEF-8ABB-C786-5C13-4FBBE6380AC0}"/>
              </a:ext>
            </a:extLst>
          </p:cNvPr>
          <p:cNvSpPr>
            <a:spLocks noGrp="1"/>
          </p:cNvSpPr>
          <p:nvPr>
            <p:ph type="title"/>
          </p:nvPr>
        </p:nvSpPr>
        <p:spPr/>
        <p:txBody>
          <a:bodyPr>
            <a:normAutofit/>
          </a:bodyPr>
          <a:lstStyle/>
          <a:p>
            <a:pPr algn="l"/>
            <a:r>
              <a:rPr lang="en-US" sz="5400" u="sng" dirty="0">
                <a:solidFill>
                  <a:srgbClr val="7030A0"/>
                </a:solidFill>
                <a:latin typeface="Bauhaus 93" panose="04030905020B02020C02" pitchFamily="82" charset="0"/>
              </a:rPr>
              <a:t>What is wind energy </a:t>
            </a:r>
            <a:r>
              <a:rPr lang="en-US" sz="5400" dirty="0">
                <a:solidFill>
                  <a:srgbClr val="7030A0"/>
                </a:solidFill>
                <a:latin typeface="Bauhaus 93" panose="04030905020B02020C02" pitchFamily="82" charset="0"/>
              </a:rPr>
              <a:t>?</a:t>
            </a:r>
            <a:endParaRPr lang="en-IN" sz="5400" dirty="0">
              <a:solidFill>
                <a:srgbClr val="7030A0"/>
              </a:solidFill>
              <a:latin typeface="Bauhaus 93" panose="04030905020B02020C02" pitchFamily="82" charset="0"/>
            </a:endParaRPr>
          </a:p>
        </p:txBody>
      </p:sp>
      <p:sp>
        <p:nvSpPr>
          <p:cNvPr id="3" name="Content Placeholder 2">
            <a:extLst>
              <a:ext uri="{FF2B5EF4-FFF2-40B4-BE49-F238E27FC236}">
                <a16:creationId xmlns:a16="http://schemas.microsoft.com/office/drawing/2014/main" id="{5F45C5F0-C866-EB4E-9DA7-B9BF9ACF152D}"/>
              </a:ext>
            </a:extLst>
          </p:cNvPr>
          <p:cNvSpPr>
            <a:spLocks noGrp="1"/>
          </p:cNvSpPr>
          <p:nvPr>
            <p:ph idx="1"/>
          </p:nvPr>
        </p:nvSpPr>
        <p:spPr/>
        <p:txBody>
          <a:bodyPr>
            <a:normAutofit/>
          </a:bodyPr>
          <a:lstStyle/>
          <a:p>
            <a:pPr algn="just"/>
            <a:r>
              <a:rPr lang="en-US" sz="3200" b="1" i="1" dirty="0">
                <a:solidFill>
                  <a:srgbClr val="FFFF00"/>
                </a:solidFill>
                <a:effectLst/>
                <a:latin typeface="arial" panose="020B0604020202020204" pitchFamily="34" charset="0"/>
              </a:rPr>
              <a:t>The terms "wind energy" and "wind power" both describe the process by which the wind is used to generate mechanical power or electricity. This mechanical power can be used for specific tasks (such as grinding grain or pumping water) or a generator can convert this mechanical power into electricity.</a:t>
            </a:r>
            <a:endParaRPr lang="en-IN" sz="3200" b="1" i="1" dirty="0">
              <a:solidFill>
                <a:srgbClr val="FFFF00"/>
              </a:solidFill>
            </a:endParaRPr>
          </a:p>
        </p:txBody>
      </p:sp>
    </p:spTree>
    <p:extLst>
      <p:ext uri="{BB962C8B-B14F-4D97-AF65-F5344CB8AC3E}">
        <p14:creationId xmlns:p14="http://schemas.microsoft.com/office/powerpoint/2010/main" val="755488041"/>
      </p:ext>
    </p:extLst>
  </p:cSld>
  <p:clrMapOvr>
    <a:masterClrMapping/>
  </p:clrMapOvr>
  <p:transition spd="slow">
    <p:randomBar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E006B-15F4-2479-B9FC-9C4BA70D0118}"/>
              </a:ext>
            </a:extLst>
          </p:cNvPr>
          <p:cNvSpPr>
            <a:spLocks noGrp="1"/>
          </p:cNvSpPr>
          <p:nvPr>
            <p:ph type="title"/>
          </p:nvPr>
        </p:nvSpPr>
        <p:spPr>
          <a:xfrm>
            <a:off x="2881223" y="138023"/>
            <a:ext cx="8624977" cy="1919378"/>
          </a:xfrm>
        </p:spPr>
        <p:txBody>
          <a:bodyPr/>
          <a:lstStyle/>
          <a:p>
            <a:pPr algn="l"/>
            <a:r>
              <a:rPr lang="en-US" dirty="0">
                <a:solidFill>
                  <a:srgbClr val="00B050"/>
                </a:solidFill>
                <a:latin typeface="Berlin Sans FB Demi" panose="020E0802020502020306" pitchFamily="34" charset="0"/>
              </a:rPr>
              <a:t>      Wind energy</a:t>
            </a:r>
            <a:endParaRPr lang="en-IN" dirty="0">
              <a:solidFill>
                <a:srgbClr val="00B050"/>
              </a:solidFill>
              <a:latin typeface="Berlin Sans FB Demi" panose="020E0802020502020306" pitchFamily="34" charset="0"/>
            </a:endParaRPr>
          </a:p>
        </p:txBody>
      </p:sp>
      <p:pic>
        <p:nvPicPr>
          <p:cNvPr id="1028" name="Picture 4" descr="Wind energy farm">
            <a:extLst>
              <a:ext uri="{FF2B5EF4-FFF2-40B4-BE49-F238E27FC236}">
                <a16:creationId xmlns:a16="http://schemas.microsoft.com/office/drawing/2014/main" id="{D2887625-FA2E-D180-B08C-777C8766DC6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48571" y="1518249"/>
            <a:ext cx="11171209" cy="44181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3829841"/>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a:extLst>
              <a:ext uri="{FF2B5EF4-FFF2-40B4-BE49-F238E27FC236}">
                <a16:creationId xmlns:a16="http://schemas.microsoft.com/office/drawing/2014/main" id="{D0303FE7-4C9F-DFD3-C44C-40CD66FCAB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D9A98B73-73F2-A4B6-9D61-6CFE1774B241}"/>
              </a:ext>
            </a:extLst>
          </p:cNvPr>
          <p:cNvSpPr>
            <a:spLocks noGrp="1"/>
          </p:cNvSpPr>
          <p:nvPr>
            <p:ph idx="1"/>
          </p:nvPr>
        </p:nvSpPr>
        <p:spPr>
          <a:xfrm>
            <a:off x="568106" y="402854"/>
            <a:ext cx="10820400" cy="4024313"/>
          </a:xfrm>
        </p:spPr>
        <p:txBody>
          <a:bodyPr>
            <a:noAutofit/>
          </a:bodyPr>
          <a:lstStyle/>
          <a:p>
            <a:pPr marL="0" indent="0" algn="just">
              <a:buNone/>
            </a:pPr>
            <a:r>
              <a:rPr lang="en-US" sz="3600" dirty="0">
                <a:solidFill>
                  <a:schemeClr val="accent1"/>
                </a:solidFill>
                <a:latin typeface="Algerian" panose="04020705040A02060702" pitchFamily="82" charset="0"/>
              </a:rPr>
              <a:t>		</a:t>
            </a:r>
            <a:r>
              <a:rPr lang="en-US" sz="4000" dirty="0">
                <a:solidFill>
                  <a:schemeClr val="accent1"/>
                </a:solidFill>
                <a:latin typeface="Algerian" panose="04020705040A02060702" pitchFamily="82" charset="0"/>
              </a:rPr>
              <a:t>How to produce wind energy ?</a:t>
            </a:r>
          </a:p>
          <a:p>
            <a:pPr marL="0" indent="0" algn="just">
              <a:buNone/>
            </a:pPr>
            <a:endParaRPr lang="en-US" sz="4000" b="0" i="0" dirty="0">
              <a:solidFill>
                <a:schemeClr val="accent6">
                  <a:lumMod val="60000"/>
                  <a:lumOff val="40000"/>
                </a:schemeClr>
              </a:solidFill>
              <a:effectLst/>
              <a:latin typeface="arial" panose="020B0604020202020204" pitchFamily="34" charset="0"/>
            </a:endParaRPr>
          </a:p>
          <a:p>
            <a:pPr algn="just">
              <a:buFont typeface="Wingdings" panose="05000000000000000000" pitchFamily="2" charset="2"/>
              <a:buChar char="Ø"/>
            </a:pPr>
            <a:r>
              <a:rPr lang="en-US" sz="3600" b="0" i="0" dirty="0">
                <a:solidFill>
                  <a:schemeClr val="bg1">
                    <a:lumMod val="95000"/>
                    <a:lumOff val="5000"/>
                  </a:schemeClr>
                </a:solidFill>
                <a:effectLst/>
                <a:latin typeface="arial" panose="020B0604020202020204" pitchFamily="34" charset="0"/>
              </a:rPr>
              <a:t>Wind energy, or wind power, is created </a:t>
            </a:r>
            <a:r>
              <a:rPr lang="en-US" sz="3600" b="1" i="0" dirty="0">
                <a:solidFill>
                  <a:schemeClr val="bg1">
                    <a:lumMod val="95000"/>
                    <a:lumOff val="5000"/>
                  </a:schemeClr>
                </a:solidFill>
                <a:effectLst/>
                <a:latin typeface="arial" panose="020B0604020202020204" pitchFamily="34" charset="0"/>
              </a:rPr>
              <a:t>using a wind turbine</a:t>
            </a:r>
            <a:r>
              <a:rPr lang="en-US" sz="3600" b="0" i="0" dirty="0">
                <a:solidFill>
                  <a:schemeClr val="bg1">
                    <a:lumMod val="95000"/>
                    <a:lumOff val="5000"/>
                  </a:schemeClr>
                </a:solidFill>
                <a:effectLst/>
                <a:latin typeface="arial" panose="020B0604020202020204" pitchFamily="34" charset="0"/>
              </a:rPr>
              <a:t>, a device that channels the power of the wind to generate electricity. The wind blows the blades of the turbine, which are attached to a rotor. The rotor then spins a generator to create electricity.</a:t>
            </a:r>
            <a:endParaRPr lang="en-IN" sz="3600" b="1" i="1" dirty="0">
              <a:solidFill>
                <a:schemeClr val="bg1">
                  <a:lumMod val="95000"/>
                  <a:lumOff val="5000"/>
                </a:schemeClr>
              </a:solidFill>
              <a:latin typeface="Berlin Sans FB Demi" panose="020E0802020502020306" pitchFamily="34" charset="0"/>
            </a:endParaRPr>
          </a:p>
        </p:txBody>
      </p:sp>
    </p:spTree>
    <p:extLst>
      <p:ext uri="{BB962C8B-B14F-4D97-AF65-F5344CB8AC3E}">
        <p14:creationId xmlns:p14="http://schemas.microsoft.com/office/powerpoint/2010/main" val="422451601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F35B9-5F19-F7E0-0891-9691C17A8152}"/>
              </a:ext>
            </a:extLst>
          </p:cNvPr>
          <p:cNvSpPr>
            <a:spLocks noGrp="1"/>
          </p:cNvSpPr>
          <p:nvPr>
            <p:ph type="title"/>
          </p:nvPr>
        </p:nvSpPr>
        <p:spPr>
          <a:xfrm>
            <a:off x="2895600" y="787879"/>
            <a:ext cx="8610600" cy="1295400"/>
          </a:xfrm>
        </p:spPr>
        <p:txBody>
          <a:bodyPr>
            <a:normAutofit/>
          </a:bodyPr>
          <a:lstStyle/>
          <a:p>
            <a:pPr algn="l"/>
            <a:r>
              <a:rPr lang="en-US" sz="6600" dirty="0">
                <a:solidFill>
                  <a:schemeClr val="accent3">
                    <a:lumMod val="60000"/>
                    <a:lumOff val="40000"/>
                  </a:schemeClr>
                </a:solidFill>
                <a:latin typeface="Algerian" panose="04020705040A02060702" pitchFamily="82" charset="0"/>
              </a:rPr>
              <a:t>Wind energy</a:t>
            </a:r>
            <a:endParaRPr lang="en-IN" sz="6600" dirty="0">
              <a:solidFill>
                <a:schemeClr val="accent3">
                  <a:lumMod val="60000"/>
                  <a:lumOff val="40000"/>
                </a:schemeClr>
              </a:solidFill>
              <a:latin typeface="Algerian" panose="04020705040A02060702" pitchFamily="82" charset="0"/>
            </a:endParaRPr>
          </a:p>
        </p:txBody>
      </p:sp>
      <p:sp>
        <p:nvSpPr>
          <p:cNvPr id="3" name="Text Placeholder 2">
            <a:extLst>
              <a:ext uri="{FF2B5EF4-FFF2-40B4-BE49-F238E27FC236}">
                <a16:creationId xmlns:a16="http://schemas.microsoft.com/office/drawing/2014/main" id="{C453DD49-B0A2-78A6-E07E-373FAF048C64}"/>
              </a:ext>
            </a:extLst>
          </p:cNvPr>
          <p:cNvSpPr>
            <a:spLocks noGrp="1"/>
          </p:cNvSpPr>
          <p:nvPr>
            <p:ph type="body" idx="1"/>
          </p:nvPr>
        </p:nvSpPr>
        <p:spPr/>
        <p:txBody>
          <a:bodyPr/>
          <a:lstStyle/>
          <a:p>
            <a:r>
              <a:rPr lang="en-US" sz="4000" dirty="0">
                <a:solidFill>
                  <a:schemeClr val="accent5"/>
                </a:solidFill>
                <a:latin typeface="Bahnschrift SemiLight Condensed" panose="020B0502040204020203" pitchFamily="34" charset="0"/>
              </a:rPr>
              <a:t>         </a:t>
            </a:r>
            <a:r>
              <a:rPr lang="en-US" sz="4000" u="sng" dirty="0">
                <a:solidFill>
                  <a:schemeClr val="accent5"/>
                </a:solidFill>
                <a:latin typeface="Bahnschrift SemiLight Condensed" panose="020B0502040204020203" pitchFamily="34" charset="0"/>
              </a:rPr>
              <a:t>Advantages</a:t>
            </a:r>
            <a:endParaRPr lang="en-IN" sz="4000" u="sng" dirty="0">
              <a:solidFill>
                <a:schemeClr val="accent5"/>
              </a:solidFill>
              <a:latin typeface="Bahnschrift SemiLight Condensed" panose="020B0502040204020203" pitchFamily="34" charset="0"/>
            </a:endParaRPr>
          </a:p>
        </p:txBody>
      </p:sp>
      <p:sp>
        <p:nvSpPr>
          <p:cNvPr id="4" name="Content Placeholder 3">
            <a:extLst>
              <a:ext uri="{FF2B5EF4-FFF2-40B4-BE49-F238E27FC236}">
                <a16:creationId xmlns:a16="http://schemas.microsoft.com/office/drawing/2014/main" id="{2F44C774-697D-5225-AECD-C1FA9DE83DD9}"/>
              </a:ext>
            </a:extLst>
          </p:cNvPr>
          <p:cNvSpPr>
            <a:spLocks noGrp="1"/>
          </p:cNvSpPr>
          <p:nvPr>
            <p:ph sz="half" idx="2"/>
          </p:nvPr>
        </p:nvSpPr>
        <p:spPr/>
        <p:txBody>
          <a:bodyPr>
            <a:normAutofit/>
          </a:bodyPr>
          <a:lstStyle/>
          <a:p>
            <a:pPr algn="l">
              <a:buFont typeface="Arial" panose="020B0604020202020204" pitchFamily="34" charset="0"/>
              <a:buChar char="•"/>
            </a:pPr>
            <a:r>
              <a:rPr lang="en-US" b="0" i="0" dirty="0">
                <a:solidFill>
                  <a:srgbClr val="C00000"/>
                </a:solidFill>
                <a:effectLst/>
                <a:latin typeface="arial" panose="020B0604020202020204" pitchFamily="34" charset="0"/>
              </a:rPr>
              <a:t>Wind power creates good-paying jobs. </a:t>
            </a:r>
          </a:p>
          <a:p>
            <a:pPr algn="l">
              <a:buFont typeface="Arial" panose="020B0604020202020204" pitchFamily="34" charset="0"/>
              <a:buChar char="•"/>
            </a:pPr>
            <a:r>
              <a:rPr lang="en-US" b="0" i="0" dirty="0">
                <a:solidFill>
                  <a:srgbClr val="C00000"/>
                </a:solidFill>
                <a:effectLst/>
                <a:latin typeface="arial" panose="020B0604020202020204" pitchFamily="34" charset="0"/>
              </a:rPr>
              <a:t>Wind power is a clean and renewable energy source. ...</a:t>
            </a:r>
          </a:p>
          <a:p>
            <a:pPr algn="l">
              <a:buFont typeface="Arial" panose="020B0604020202020204" pitchFamily="34" charset="0"/>
              <a:buChar char="•"/>
            </a:pPr>
            <a:r>
              <a:rPr lang="en-US" b="0" i="0" dirty="0">
                <a:solidFill>
                  <a:srgbClr val="C00000"/>
                </a:solidFill>
                <a:effectLst/>
                <a:latin typeface="arial" panose="020B0604020202020204" pitchFamily="34" charset="0"/>
              </a:rPr>
              <a:t>Wind power benefits local communities. ...</a:t>
            </a:r>
          </a:p>
          <a:p>
            <a:pPr algn="l">
              <a:buFont typeface="Arial" panose="020B0604020202020204" pitchFamily="34" charset="0"/>
              <a:buChar char="•"/>
            </a:pPr>
            <a:r>
              <a:rPr lang="en-US" b="0" i="0" dirty="0">
                <a:solidFill>
                  <a:srgbClr val="C00000"/>
                </a:solidFill>
                <a:effectLst/>
                <a:latin typeface="arial" panose="020B0604020202020204" pitchFamily="34" charset="0"/>
              </a:rPr>
              <a:t>Wind power occupies little land….</a:t>
            </a:r>
          </a:p>
          <a:p>
            <a:endParaRPr lang="en-IN" dirty="0">
              <a:solidFill>
                <a:srgbClr val="C00000"/>
              </a:solidFill>
            </a:endParaRPr>
          </a:p>
        </p:txBody>
      </p:sp>
      <p:sp>
        <p:nvSpPr>
          <p:cNvPr id="5" name="Text Placeholder 4">
            <a:extLst>
              <a:ext uri="{FF2B5EF4-FFF2-40B4-BE49-F238E27FC236}">
                <a16:creationId xmlns:a16="http://schemas.microsoft.com/office/drawing/2014/main" id="{3F97480F-E704-30BF-3B93-9CE31E81863D}"/>
              </a:ext>
            </a:extLst>
          </p:cNvPr>
          <p:cNvSpPr>
            <a:spLocks noGrp="1"/>
          </p:cNvSpPr>
          <p:nvPr>
            <p:ph type="body" sz="quarter" idx="3"/>
          </p:nvPr>
        </p:nvSpPr>
        <p:spPr/>
        <p:txBody>
          <a:bodyPr/>
          <a:lstStyle/>
          <a:p>
            <a:r>
              <a:rPr lang="en-US" dirty="0"/>
              <a:t>          </a:t>
            </a:r>
            <a:r>
              <a:rPr lang="en-US" sz="3600" u="sng" dirty="0">
                <a:solidFill>
                  <a:schemeClr val="accent5">
                    <a:lumMod val="60000"/>
                    <a:lumOff val="40000"/>
                  </a:schemeClr>
                </a:solidFill>
                <a:latin typeface="Bahnschrift SemiBold Condensed" panose="020B0502040204020203" pitchFamily="34" charset="0"/>
              </a:rPr>
              <a:t>Disadvantages</a:t>
            </a:r>
            <a:endParaRPr lang="en-IN" sz="3600" u="sng" dirty="0">
              <a:solidFill>
                <a:schemeClr val="accent5">
                  <a:lumMod val="60000"/>
                  <a:lumOff val="40000"/>
                </a:schemeClr>
              </a:solidFill>
              <a:latin typeface="Bahnschrift SemiBold Condensed" panose="020B0502040204020203" pitchFamily="34" charset="0"/>
            </a:endParaRPr>
          </a:p>
        </p:txBody>
      </p:sp>
      <p:sp>
        <p:nvSpPr>
          <p:cNvPr id="6" name="Content Placeholder 5">
            <a:extLst>
              <a:ext uri="{FF2B5EF4-FFF2-40B4-BE49-F238E27FC236}">
                <a16:creationId xmlns:a16="http://schemas.microsoft.com/office/drawing/2014/main" id="{43E9AD91-B805-F07B-F2DD-8743C161C138}"/>
              </a:ext>
            </a:extLst>
          </p:cNvPr>
          <p:cNvSpPr>
            <a:spLocks noGrp="1"/>
          </p:cNvSpPr>
          <p:nvPr>
            <p:ph sz="quarter" idx="4"/>
          </p:nvPr>
        </p:nvSpPr>
        <p:spPr/>
        <p:txBody>
          <a:bodyPr>
            <a:normAutofit/>
          </a:bodyPr>
          <a:lstStyle/>
          <a:p>
            <a:pPr algn="l">
              <a:buFont typeface="Arial" panose="020B0604020202020204" pitchFamily="34" charset="0"/>
              <a:buChar char="•"/>
            </a:pPr>
            <a:r>
              <a:rPr lang="en-US" b="0" i="0" dirty="0">
                <a:solidFill>
                  <a:srgbClr val="C00000"/>
                </a:solidFill>
                <a:effectLst/>
                <a:latin typeface="arial" panose="020B0604020202020204" pitchFamily="34" charset="0"/>
              </a:rPr>
              <a:t>Unpredictable.</a:t>
            </a:r>
          </a:p>
          <a:p>
            <a:pPr algn="l">
              <a:buFont typeface="Arial" panose="020B0604020202020204" pitchFamily="34" charset="0"/>
              <a:buChar char="•"/>
            </a:pPr>
            <a:r>
              <a:rPr lang="en-US" b="0" i="0" dirty="0">
                <a:solidFill>
                  <a:srgbClr val="C00000"/>
                </a:solidFill>
                <a:effectLst/>
                <a:latin typeface="arial" panose="020B0604020202020204" pitchFamily="34" charset="0"/>
              </a:rPr>
              <a:t>Threat to wildlife. Wind energy does not cause environmental problems ...</a:t>
            </a:r>
          </a:p>
          <a:p>
            <a:pPr algn="l">
              <a:buFont typeface="Arial" panose="020B0604020202020204" pitchFamily="34" charset="0"/>
              <a:buChar char="•"/>
            </a:pPr>
            <a:r>
              <a:rPr lang="en-US" b="0" i="0" dirty="0">
                <a:solidFill>
                  <a:srgbClr val="C00000"/>
                </a:solidFill>
                <a:effectLst/>
                <a:latin typeface="arial" panose="020B0604020202020204" pitchFamily="34" charset="0"/>
              </a:rPr>
              <a:t>Noise. ...</a:t>
            </a:r>
          </a:p>
          <a:p>
            <a:pPr algn="l">
              <a:buFont typeface="Arial" panose="020B0604020202020204" pitchFamily="34" charset="0"/>
              <a:buChar char="•"/>
            </a:pPr>
            <a:r>
              <a:rPr lang="en-US" dirty="0">
                <a:solidFill>
                  <a:srgbClr val="C00000"/>
                </a:solidFill>
                <a:latin typeface="arial" panose="020B0604020202020204" pitchFamily="34" charset="0"/>
              </a:rPr>
              <a:t>Expensive to store…</a:t>
            </a:r>
            <a:endParaRPr lang="en-US" b="0" i="0" dirty="0">
              <a:solidFill>
                <a:srgbClr val="C00000"/>
              </a:solidFill>
              <a:effectLst/>
              <a:latin typeface="arial" panose="020B0604020202020204" pitchFamily="34" charset="0"/>
            </a:endParaRPr>
          </a:p>
          <a:p>
            <a:endParaRPr lang="en-IN" dirty="0">
              <a:solidFill>
                <a:srgbClr val="C00000"/>
              </a:solidFill>
            </a:endParaRPr>
          </a:p>
        </p:txBody>
      </p:sp>
    </p:spTree>
    <p:extLst>
      <p:ext uri="{BB962C8B-B14F-4D97-AF65-F5344CB8AC3E}">
        <p14:creationId xmlns:p14="http://schemas.microsoft.com/office/powerpoint/2010/main" val="1020784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50E4B-BD01-8732-F59E-A9E3C9605A58}"/>
              </a:ext>
            </a:extLst>
          </p:cNvPr>
          <p:cNvSpPr>
            <a:spLocks noGrp="1"/>
          </p:cNvSpPr>
          <p:nvPr>
            <p:ph type="title"/>
          </p:nvPr>
        </p:nvSpPr>
        <p:spPr>
          <a:xfrm>
            <a:off x="2095500" y="628650"/>
            <a:ext cx="8610600" cy="1293028"/>
          </a:xfrm>
        </p:spPr>
        <p:txBody>
          <a:bodyPr>
            <a:normAutofit/>
          </a:bodyPr>
          <a:lstStyle/>
          <a:p>
            <a:pPr algn="l"/>
            <a:r>
              <a:rPr lang="en-US" sz="4400" dirty="0">
                <a:solidFill>
                  <a:srgbClr val="00B050"/>
                </a:solidFill>
                <a:latin typeface="Castellar" panose="020A0402060406010301" pitchFamily="18" charset="0"/>
              </a:rPr>
              <a:t>Power of wind turbine</a:t>
            </a:r>
            <a:endParaRPr lang="en-IN" sz="4400" dirty="0">
              <a:solidFill>
                <a:srgbClr val="00B050"/>
              </a:solidFill>
              <a:latin typeface="Castellar" panose="020A0402060406010301" pitchFamily="18" charset="0"/>
            </a:endParaRPr>
          </a:p>
        </p:txBody>
      </p:sp>
      <p:pic>
        <p:nvPicPr>
          <p:cNvPr id="2050" name="Picture 2" descr="How a Wind Turbine Works - Text Version | Department of Energy">
            <a:extLst>
              <a:ext uri="{FF2B5EF4-FFF2-40B4-BE49-F238E27FC236}">
                <a16:creationId xmlns:a16="http://schemas.microsoft.com/office/drawing/2014/main" id="{B0B7FDB0-0351-F469-1384-693ADA09CF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8084" y="1630392"/>
            <a:ext cx="10110158" cy="4779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74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9A7D5C-FCCE-1958-09B2-120CECBC433B}"/>
              </a:ext>
            </a:extLst>
          </p:cNvPr>
          <p:cNvSpPr>
            <a:spLocks noGrp="1"/>
          </p:cNvSpPr>
          <p:nvPr>
            <p:ph type="title"/>
          </p:nvPr>
        </p:nvSpPr>
        <p:spPr>
          <a:xfrm>
            <a:off x="2205487" y="471075"/>
            <a:ext cx="8610600" cy="1293028"/>
          </a:xfrm>
        </p:spPr>
        <p:txBody>
          <a:bodyPr/>
          <a:lstStyle/>
          <a:p>
            <a:pPr algn="ctr"/>
            <a:r>
              <a:rPr lang="en-US" dirty="0">
                <a:solidFill>
                  <a:schemeClr val="accent4"/>
                </a:solidFill>
                <a:latin typeface="Castellar" panose="020A0402060406010301" pitchFamily="18" charset="0"/>
              </a:rPr>
              <a:t>Types of wind turbines</a:t>
            </a:r>
            <a:br>
              <a:rPr lang="en-US" dirty="0">
                <a:solidFill>
                  <a:schemeClr val="accent4"/>
                </a:solidFill>
                <a:latin typeface="Castellar" panose="020A0402060406010301" pitchFamily="18" charset="0"/>
              </a:rPr>
            </a:br>
            <a:endParaRPr lang="en-IN" dirty="0">
              <a:solidFill>
                <a:schemeClr val="accent4"/>
              </a:solidFill>
              <a:latin typeface="Castellar" panose="020A0402060406010301" pitchFamily="18" charset="0"/>
            </a:endParaRPr>
          </a:p>
        </p:txBody>
      </p:sp>
      <p:sp>
        <p:nvSpPr>
          <p:cNvPr id="4" name="TextBox 3">
            <a:extLst>
              <a:ext uri="{FF2B5EF4-FFF2-40B4-BE49-F238E27FC236}">
                <a16:creationId xmlns:a16="http://schemas.microsoft.com/office/drawing/2014/main" id="{2B4F06BC-717E-B651-71A4-2EA4A628C252}"/>
              </a:ext>
            </a:extLst>
          </p:cNvPr>
          <p:cNvSpPr txBox="1"/>
          <p:nvPr/>
        </p:nvSpPr>
        <p:spPr>
          <a:xfrm>
            <a:off x="1018972" y="1915063"/>
            <a:ext cx="6094562" cy="3046988"/>
          </a:xfrm>
          <a:prstGeom prst="rect">
            <a:avLst/>
          </a:prstGeom>
          <a:noFill/>
        </p:spPr>
        <p:txBody>
          <a:bodyPr wrap="square">
            <a:spAutoFit/>
          </a:bodyPr>
          <a:lstStyle/>
          <a:p>
            <a:endParaRPr lang="en-US" sz="3200" b="1" dirty="0">
              <a:solidFill>
                <a:schemeClr val="accent1"/>
              </a:solidFill>
              <a:latin typeface="Arial" panose="020B0604020202020204" pitchFamily="34" charset="0"/>
            </a:endParaRPr>
          </a:p>
          <a:p>
            <a:r>
              <a:rPr lang="en-US" sz="3200" b="1" dirty="0">
                <a:solidFill>
                  <a:schemeClr val="accent1"/>
                </a:solidFill>
                <a:latin typeface="Arial" panose="020B0604020202020204" pitchFamily="34" charset="0"/>
              </a:rPr>
              <a:t>Horizontal axis wind turbines</a:t>
            </a:r>
          </a:p>
          <a:p>
            <a:endParaRPr lang="en-US" sz="3200" b="1" i="0" dirty="0">
              <a:solidFill>
                <a:schemeClr val="accent1"/>
              </a:solidFill>
              <a:effectLst/>
              <a:latin typeface="Arial" panose="020B0604020202020204" pitchFamily="34" charset="0"/>
            </a:endParaRPr>
          </a:p>
          <a:p>
            <a:pPr marL="342900" indent="-342900" algn="just">
              <a:buFont typeface="Wingdings" panose="05000000000000000000" pitchFamily="2" charset="2"/>
              <a:buChar char="Ø"/>
            </a:pPr>
            <a:r>
              <a:rPr lang="en-US" sz="2400" b="0" i="0" dirty="0">
                <a:solidFill>
                  <a:schemeClr val="accent6"/>
                </a:solidFill>
                <a:effectLst/>
                <a:latin typeface="Arial" panose="020B0604020202020204" pitchFamily="34" charset="0"/>
              </a:rPr>
              <a:t>Horizontal axis wind turbines are the most commonly used turbines due to their strength and </a:t>
            </a:r>
            <a:r>
              <a:rPr lang="en-US" sz="2400" b="0" i="0" u="none" strike="noStrike" dirty="0">
                <a:solidFill>
                  <a:schemeClr val="accent6"/>
                </a:solidFill>
                <a:effectLst/>
                <a:latin typeface="Arial" panose="020B0604020202020204" pitchFamily="34" charset="0"/>
                <a:hlinkClick r:id="rId2" tooltip="Efficiency">
                  <a:extLst>
                    <a:ext uri="{A12FA001-AC4F-418D-AE19-62706E023703}">
                      <ahyp:hlinkClr xmlns:ahyp="http://schemas.microsoft.com/office/drawing/2018/hyperlinkcolor" val="tx"/>
                    </a:ext>
                  </a:extLst>
                </a:hlinkClick>
              </a:rPr>
              <a:t>efficiency</a:t>
            </a:r>
            <a:r>
              <a:rPr lang="en-US" sz="2400" b="0" i="0" dirty="0">
                <a:solidFill>
                  <a:schemeClr val="accent6"/>
                </a:solidFill>
                <a:effectLst/>
                <a:latin typeface="Arial" panose="020B0604020202020204" pitchFamily="34" charset="0"/>
              </a:rPr>
              <a:t>. The base of the towers have to be extremely strong</a:t>
            </a:r>
            <a:r>
              <a:rPr lang="en-US" sz="2400" dirty="0">
                <a:solidFill>
                  <a:schemeClr val="accent6"/>
                </a:solidFill>
                <a:latin typeface="Arial" panose="020B0604020202020204" pitchFamily="34" charset="0"/>
              </a:rPr>
              <a:t>.</a:t>
            </a:r>
            <a:endParaRPr lang="en-US" sz="2800" b="0" i="0" dirty="0">
              <a:solidFill>
                <a:schemeClr val="accent6"/>
              </a:solidFill>
              <a:effectLst/>
              <a:latin typeface="Arial" panose="020B0604020202020204" pitchFamily="34" charset="0"/>
            </a:endParaRPr>
          </a:p>
        </p:txBody>
      </p:sp>
      <p:pic>
        <p:nvPicPr>
          <p:cNvPr id="6146" name="Picture 2">
            <a:extLst>
              <a:ext uri="{FF2B5EF4-FFF2-40B4-BE49-F238E27FC236}">
                <a16:creationId xmlns:a16="http://schemas.microsoft.com/office/drawing/2014/main" id="{C7A5CC5F-7F19-C0C4-7CE7-4765C51AD7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11683" y="1915063"/>
            <a:ext cx="4528867" cy="4002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72259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7A3E46B-F314-265B-F526-1E74EAC910D3}"/>
              </a:ext>
            </a:extLst>
          </p:cNvPr>
          <p:cNvSpPr txBox="1"/>
          <p:nvPr/>
        </p:nvSpPr>
        <p:spPr>
          <a:xfrm>
            <a:off x="1063205" y="1421299"/>
            <a:ext cx="6094562" cy="2616101"/>
          </a:xfrm>
          <a:prstGeom prst="rect">
            <a:avLst/>
          </a:prstGeom>
          <a:noFill/>
        </p:spPr>
        <p:txBody>
          <a:bodyPr wrap="square">
            <a:spAutoFit/>
          </a:bodyPr>
          <a:lstStyle/>
          <a:p>
            <a:pPr algn="l"/>
            <a:r>
              <a:rPr lang="en-US" sz="2400" b="1" i="0" dirty="0">
                <a:solidFill>
                  <a:schemeClr val="accent5">
                    <a:lumMod val="60000"/>
                    <a:lumOff val="40000"/>
                  </a:schemeClr>
                </a:solidFill>
                <a:effectLst/>
                <a:latin typeface="Castellar" panose="020A0402060406010301" pitchFamily="18" charset="0"/>
              </a:rPr>
              <a:t>    Vertical axis wind turbines</a:t>
            </a:r>
          </a:p>
          <a:p>
            <a:pPr algn="l"/>
            <a:endParaRPr lang="en-US" sz="2000" b="1" i="0" dirty="0">
              <a:solidFill>
                <a:schemeClr val="accent3">
                  <a:lumMod val="60000"/>
                  <a:lumOff val="40000"/>
                </a:schemeClr>
              </a:solidFill>
              <a:effectLst/>
              <a:latin typeface="Castellar" panose="020A0402060406010301" pitchFamily="18" charset="0"/>
            </a:endParaRPr>
          </a:p>
          <a:p>
            <a:pPr marL="342900" indent="-342900" algn="just">
              <a:buFont typeface="Wingdings" panose="05000000000000000000" pitchFamily="2" charset="2"/>
              <a:buChar char="Ø"/>
            </a:pPr>
            <a:r>
              <a:rPr lang="en-US" sz="2000" b="0" i="0" dirty="0">
                <a:solidFill>
                  <a:schemeClr val="accent3">
                    <a:lumMod val="60000"/>
                    <a:lumOff val="40000"/>
                  </a:schemeClr>
                </a:solidFill>
                <a:effectLst/>
                <a:latin typeface="Algerian" panose="04020705040A02060702" pitchFamily="82" charset="0"/>
              </a:rPr>
              <a:t>Vertical axis wind turbines are less affected by frequent wind direction changes as compared to the horizontal axis wind turbines due to the blades being rotated on the rotor shaft perpendicular to the ground.</a:t>
            </a:r>
          </a:p>
        </p:txBody>
      </p:sp>
      <p:pic>
        <p:nvPicPr>
          <p:cNvPr id="7170" name="Picture 2">
            <a:extLst>
              <a:ext uri="{FF2B5EF4-FFF2-40B4-BE49-F238E27FC236}">
                <a16:creationId xmlns:a16="http://schemas.microsoft.com/office/drawing/2014/main" id="{50DC39D9-3EE3-7F0B-47F0-42D0119338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39487" y="1012215"/>
            <a:ext cx="3907766" cy="4357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714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3">
                                            <p:txEl>
                                              <p:pRg st="0" end="0"/>
                                            </p:txEl>
                                          </p:spTgt>
                                        </p:tgtEl>
                                      </p:cBhvr>
                                    </p:animEffect>
                                    <p:set>
                                      <p:cBhvr>
                                        <p:cTn id="7" dur="1" fill="hold">
                                          <p:stCondLst>
                                            <p:cond delay="499"/>
                                          </p:stCondLst>
                                        </p:cTn>
                                        <p:tgtEl>
                                          <p:spTgt spid="3">
                                            <p:txEl>
                                              <p:pRg st="0" end="0"/>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3677C82-89EA-ADC7-C251-D0DDAD68404B}"/>
              </a:ext>
            </a:extLst>
          </p:cNvPr>
          <p:cNvSpPr txBox="1"/>
          <p:nvPr/>
        </p:nvSpPr>
        <p:spPr>
          <a:xfrm>
            <a:off x="1708030" y="646981"/>
            <a:ext cx="8391343" cy="4339650"/>
          </a:xfrm>
          <a:prstGeom prst="rect">
            <a:avLst/>
          </a:prstGeom>
          <a:noFill/>
        </p:spPr>
        <p:txBody>
          <a:bodyPr wrap="square">
            <a:spAutoFit/>
          </a:bodyPr>
          <a:lstStyle/>
          <a:p>
            <a:pPr algn="l"/>
            <a:r>
              <a:rPr lang="en-US" sz="3200" b="1" i="0" dirty="0">
                <a:solidFill>
                  <a:schemeClr val="accent1"/>
                </a:solidFill>
                <a:effectLst/>
                <a:latin typeface="Verdana" panose="020B0604030504040204" pitchFamily="34" charset="0"/>
              </a:rPr>
              <a:t>    Why Do We Need Wind Energy</a:t>
            </a:r>
            <a:r>
              <a:rPr lang="en-US" sz="3200" b="1" i="0" dirty="0">
                <a:solidFill>
                  <a:srgbClr val="4A4A4A"/>
                </a:solidFill>
                <a:effectLst/>
                <a:latin typeface="Verdana" panose="020B0604030504040204" pitchFamily="34" charset="0"/>
              </a:rPr>
              <a:t>?</a:t>
            </a:r>
            <a:br>
              <a:rPr lang="en-US" sz="2400" b="1" i="0" dirty="0">
                <a:solidFill>
                  <a:srgbClr val="4A4A4A"/>
                </a:solidFill>
                <a:effectLst/>
                <a:latin typeface="Verdana" panose="020B0604030504040204" pitchFamily="34" charset="0"/>
              </a:rPr>
            </a:br>
            <a:br>
              <a:rPr lang="en-US" sz="2400" b="1" i="0" dirty="0">
                <a:solidFill>
                  <a:srgbClr val="4A4A4A"/>
                </a:solidFill>
                <a:effectLst/>
                <a:latin typeface="Verdana" panose="020B0604030504040204" pitchFamily="34" charset="0"/>
              </a:rPr>
            </a:br>
            <a:endParaRPr lang="en-US" sz="2400" b="1" i="0" dirty="0">
              <a:solidFill>
                <a:srgbClr val="4A4A4A"/>
              </a:solidFill>
              <a:effectLst/>
              <a:latin typeface="Verdana" panose="020B0604030504040204" pitchFamily="34" charset="0"/>
            </a:endParaRPr>
          </a:p>
          <a:p>
            <a:pPr marL="342900" indent="-342900" algn="just">
              <a:buFont typeface="Wingdings" panose="05000000000000000000" pitchFamily="2" charset="2"/>
              <a:buChar char="Ø"/>
            </a:pPr>
            <a:r>
              <a:rPr lang="en-US" sz="2800" b="0" i="0" dirty="0">
                <a:solidFill>
                  <a:srgbClr val="FFFF00"/>
                </a:solidFill>
                <a:effectLst/>
                <a:latin typeface="Verdana" panose="020B0604030504040204" pitchFamily="34" charset="0"/>
              </a:rPr>
              <a:t>Our energy needs are changing, and so is the way we are meeting them. The UK has a legally binding commitment to continue dramatically reducing its greenhouse gas emissions over the coming decades; and energy production is the biggest current source of these emissions</a:t>
            </a:r>
            <a:r>
              <a:rPr lang="en-US" sz="2400" dirty="0">
                <a:solidFill>
                  <a:srgbClr val="FFFF00"/>
                </a:solidFill>
                <a:latin typeface="Verdana" panose="020B0604030504040204" pitchFamily="34" charset="0"/>
              </a:rPr>
              <a:t>.</a:t>
            </a:r>
            <a:endParaRPr lang="en-US" sz="2400" b="0" i="0" dirty="0">
              <a:solidFill>
                <a:srgbClr val="FFFF00"/>
              </a:solidFill>
              <a:effectLst/>
              <a:latin typeface="Verdana" panose="020B0604030504040204" pitchFamily="34" charset="0"/>
            </a:endParaRPr>
          </a:p>
        </p:txBody>
      </p:sp>
    </p:spTree>
    <p:extLst>
      <p:ext uri="{BB962C8B-B14F-4D97-AF65-F5344CB8AC3E}">
        <p14:creationId xmlns:p14="http://schemas.microsoft.com/office/powerpoint/2010/main" val="301291977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TM04033937[[fn=Vapor Trail]]</Template>
  <TotalTime>216</TotalTime>
  <Words>330</Words>
  <Application>Microsoft Office PowerPoint</Application>
  <PresentationFormat>Widescreen</PresentationFormat>
  <Paragraphs>31</Paragraphs>
  <Slides>10</Slides>
  <Notes>0</Notes>
  <HiddenSlides>0</HiddenSlides>
  <MMClips>1</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10</vt:i4>
      </vt:variant>
    </vt:vector>
  </HeadingPairs>
  <TitlesOfParts>
    <vt:vector size="22" baseType="lpstr">
      <vt:lpstr>Algerian</vt:lpstr>
      <vt:lpstr>arial</vt:lpstr>
      <vt:lpstr>arial</vt:lpstr>
      <vt:lpstr>Bahnschrift SemiBold Condensed</vt:lpstr>
      <vt:lpstr>Bahnschrift SemiLight Condensed</vt:lpstr>
      <vt:lpstr>Bauhaus 93</vt:lpstr>
      <vt:lpstr>Berlin Sans FB Demi</vt:lpstr>
      <vt:lpstr>Castellar</vt:lpstr>
      <vt:lpstr>Century Gothic</vt:lpstr>
      <vt:lpstr>Verdana</vt:lpstr>
      <vt:lpstr>Wingdings</vt:lpstr>
      <vt:lpstr>Vapor Trail</vt:lpstr>
      <vt:lpstr>PowerPoint Presentation</vt:lpstr>
      <vt:lpstr>What is wind energy ?</vt:lpstr>
      <vt:lpstr>      Wind energy</vt:lpstr>
      <vt:lpstr>PowerPoint Presentation</vt:lpstr>
      <vt:lpstr>Wind energy</vt:lpstr>
      <vt:lpstr>Power of wind turbine</vt:lpstr>
      <vt:lpstr>Types of wind turbines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 energy</dc:title>
  <dc:creator>simha200030@outlook.com</dc:creator>
  <cp:lastModifiedBy>simha200030@outlook.com</cp:lastModifiedBy>
  <cp:revision>9</cp:revision>
  <dcterms:created xsi:type="dcterms:W3CDTF">2022-09-16T11:33:06Z</dcterms:created>
  <dcterms:modified xsi:type="dcterms:W3CDTF">2022-09-25T13:26:44Z</dcterms:modified>
</cp:coreProperties>
</file>