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9" r:id="rId5"/>
    <p:sldId id="272" r:id="rId6"/>
    <p:sldId id="266" r:id="rId7"/>
    <p:sldId id="262" r:id="rId8"/>
    <p:sldId id="270" r:id="rId9"/>
    <p:sldId id="264" r:id="rId10"/>
    <p:sldId id="268" r:id="rId11"/>
    <p:sldId id="259" r:id="rId12"/>
    <p:sldId id="260" r:id="rId13"/>
    <p:sldId id="271"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1F965"/>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958C3AD-247F-403B-851D-27E6296CE043}" v="95" dt="2022-09-14T19:02:30.57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48" d="100"/>
          <a:sy n="48" d="100"/>
        </p:scale>
        <p:origin x="67" y="8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6E598-B15F-4D1D-988F-BC80B5D11D6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9C974FC-DFAF-92B4-50FB-AE1D9713C7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655F7A7-EDF9-36D2-4D35-C976A1BE9F98}"/>
              </a:ext>
            </a:extLst>
          </p:cNvPr>
          <p:cNvSpPr>
            <a:spLocks noGrp="1"/>
          </p:cNvSpPr>
          <p:nvPr>
            <p:ph type="dt" sz="half" idx="10"/>
          </p:nvPr>
        </p:nvSpPr>
        <p:spPr/>
        <p:txBody>
          <a:bodyPr/>
          <a:lstStyle/>
          <a:p>
            <a:fld id="{C03AF218-3BBA-4AF5-B53A-D8E5F2A345A0}" type="datetimeFigureOut">
              <a:rPr lang="en-IN" smtClean="0"/>
              <a:t>19-09-2022</a:t>
            </a:fld>
            <a:endParaRPr lang="en-IN"/>
          </a:p>
        </p:txBody>
      </p:sp>
      <p:sp>
        <p:nvSpPr>
          <p:cNvPr id="5" name="Footer Placeholder 4">
            <a:extLst>
              <a:ext uri="{FF2B5EF4-FFF2-40B4-BE49-F238E27FC236}">
                <a16:creationId xmlns:a16="http://schemas.microsoft.com/office/drawing/2014/main" id="{3EC5EAE1-C1AA-8CA8-1509-375C1EBD2DA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529715B-D34B-948B-754B-FA52075954E7}"/>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29068352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27A4E-4FCA-4BE3-1891-679EDE7805B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E083B95-9BA9-CD20-E55D-851FDF960D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3528A0B-D3D6-CF32-4D3C-62C4B48DAF41}"/>
              </a:ext>
            </a:extLst>
          </p:cNvPr>
          <p:cNvSpPr>
            <a:spLocks noGrp="1"/>
          </p:cNvSpPr>
          <p:nvPr>
            <p:ph type="dt" sz="half" idx="10"/>
          </p:nvPr>
        </p:nvSpPr>
        <p:spPr/>
        <p:txBody>
          <a:bodyPr/>
          <a:lstStyle/>
          <a:p>
            <a:fld id="{C03AF218-3BBA-4AF5-B53A-D8E5F2A345A0}" type="datetimeFigureOut">
              <a:rPr lang="en-IN" smtClean="0"/>
              <a:t>19-09-2022</a:t>
            </a:fld>
            <a:endParaRPr lang="en-IN"/>
          </a:p>
        </p:txBody>
      </p:sp>
      <p:sp>
        <p:nvSpPr>
          <p:cNvPr id="5" name="Footer Placeholder 4">
            <a:extLst>
              <a:ext uri="{FF2B5EF4-FFF2-40B4-BE49-F238E27FC236}">
                <a16:creationId xmlns:a16="http://schemas.microsoft.com/office/drawing/2014/main" id="{CC4FB5F4-851B-4953-2420-49B6673327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71E140-F717-C175-5D81-866E83EE2099}"/>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40573398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6CA5BA-DCD9-6FE3-E629-3F752F10D5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9AD2AF-0114-7708-6589-6960621A23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2230746-5BF3-A933-7B8F-7F379B7EC2E5}"/>
              </a:ext>
            </a:extLst>
          </p:cNvPr>
          <p:cNvSpPr>
            <a:spLocks noGrp="1"/>
          </p:cNvSpPr>
          <p:nvPr>
            <p:ph type="dt" sz="half" idx="10"/>
          </p:nvPr>
        </p:nvSpPr>
        <p:spPr/>
        <p:txBody>
          <a:bodyPr/>
          <a:lstStyle/>
          <a:p>
            <a:fld id="{C03AF218-3BBA-4AF5-B53A-D8E5F2A345A0}" type="datetimeFigureOut">
              <a:rPr lang="en-IN" smtClean="0"/>
              <a:t>19-09-2022</a:t>
            </a:fld>
            <a:endParaRPr lang="en-IN"/>
          </a:p>
        </p:txBody>
      </p:sp>
      <p:sp>
        <p:nvSpPr>
          <p:cNvPr id="5" name="Footer Placeholder 4">
            <a:extLst>
              <a:ext uri="{FF2B5EF4-FFF2-40B4-BE49-F238E27FC236}">
                <a16:creationId xmlns:a16="http://schemas.microsoft.com/office/drawing/2014/main" id="{DB21DBF5-FC60-A0CE-CF3A-91EE13B3AB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9FD7B72-A71E-AC26-BEBD-0FC841B4AFBF}"/>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1188963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999A6-D673-7B16-E994-AE5AF1D432F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35D646F-5FAF-8D6E-F979-B5270C2088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F9CDAA-55D8-421A-473B-8FB3616B2F80}"/>
              </a:ext>
            </a:extLst>
          </p:cNvPr>
          <p:cNvSpPr>
            <a:spLocks noGrp="1"/>
          </p:cNvSpPr>
          <p:nvPr>
            <p:ph type="dt" sz="half" idx="10"/>
          </p:nvPr>
        </p:nvSpPr>
        <p:spPr/>
        <p:txBody>
          <a:bodyPr/>
          <a:lstStyle/>
          <a:p>
            <a:fld id="{C03AF218-3BBA-4AF5-B53A-D8E5F2A345A0}" type="datetimeFigureOut">
              <a:rPr lang="en-IN" smtClean="0"/>
              <a:t>19-09-2022</a:t>
            </a:fld>
            <a:endParaRPr lang="en-IN"/>
          </a:p>
        </p:txBody>
      </p:sp>
      <p:sp>
        <p:nvSpPr>
          <p:cNvPr id="5" name="Footer Placeholder 4">
            <a:extLst>
              <a:ext uri="{FF2B5EF4-FFF2-40B4-BE49-F238E27FC236}">
                <a16:creationId xmlns:a16="http://schemas.microsoft.com/office/drawing/2014/main" id="{C2DA69EF-6DA3-37EF-C1A2-052B548DAD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299B0B3-044C-0268-9480-BD6A424FBC12}"/>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28193832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D5925-2A5B-B6C4-3708-340202BF41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ED7277C-C584-31DC-17ED-CC705791B9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543C72-B0D8-39EC-3811-969F707901AD}"/>
              </a:ext>
            </a:extLst>
          </p:cNvPr>
          <p:cNvSpPr>
            <a:spLocks noGrp="1"/>
          </p:cNvSpPr>
          <p:nvPr>
            <p:ph type="dt" sz="half" idx="10"/>
          </p:nvPr>
        </p:nvSpPr>
        <p:spPr/>
        <p:txBody>
          <a:bodyPr/>
          <a:lstStyle/>
          <a:p>
            <a:fld id="{C03AF218-3BBA-4AF5-B53A-D8E5F2A345A0}" type="datetimeFigureOut">
              <a:rPr lang="en-IN" smtClean="0"/>
              <a:t>19-09-2022</a:t>
            </a:fld>
            <a:endParaRPr lang="en-IN"/>
          </a:p>
        </p:txBody>
      </p:sp>
      <p:sp>
        <p:nvSpPr>
          <p:cNvPr id="5" name="Footer Placeholder 4">
            <a:extLst>
              <a:ext uri="{FF2B5EF4-FFF2-40B4-BE49-F238E27FC236}">
                <a16:creationId xmlns:a16="http://schemas.microsoft.com/office/drawing/2014/main" id="{5062931D-31EE-F230-40D5-C78866505A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2CF46-B0F3-67DB-637D-3728A876F323}"/>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105541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2D3EDF-9112-CDF0-D17B-BF3131DB827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6C230B7-EF02-C614-3851-6A3C2F799F5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F0B1B6-5EC1-E4DD-5537-1DF73EE3E4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15962F-CDF6-D7F9-9D89-4A4F53A6F2B4}"/>
              </a:ext>
            </a:extLst>
          </p:cNvPr>
          <p:cNvSpPr>
            <a:spLocks noGrp="1"/>
          </p:cNvSpPr>
          <p:nvPr>
            <p:ph type="dt" sz="half" idx="10"/>
          </p:nvPr>
        </p:nvSpPr>
        <p:spPr/>
        <p:txBody>
          <a:bodyPr/>
          <a:lstStyle/>
          <a:p>
            <a:fld id="{C03AF218-3BBA-4AF5-B53A-D8E5F2A345A0}" type="datetimeFigureOut">
              <a:rPr lang="en-IN" smtClean="0"/>
              <a:t>19-09-2022</a:t>
            </a:fld>
            <a:endParaRPr lang="en-IN"/>
          </a:p>
        </p:txBody>
      </p:sp>
      <p:sp>
        <p:nvSpPr>
          <p:cNvPr id="6" name="Footer Placeholder 5">
            <a:extLst>
              <a:ext uri="{FF2B5EF4-FFF2-40B4-BE49-F238E27FC236}">
                <a16:creationId xmlns:a16="http://schemas.microsoft.com/office/drawing/2014/main" id="{BBC90C8C-66D3-A93E-56B1-6695DCE1E7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8D2D50-086E-7A50-A21A-2EB78658DCD4}"/>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1134393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7A0D1-31CF-6BD8-574B-7712CE16D62E}"/>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B215378-2D03-BC7B-7EC1-03E35B04C8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9172BEF-0295-1484-A8EC-5AD72B39B28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0A75B4-7195-2ACE-CB32-2D0D6B474FD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5A38DCF-E333-9524-F037-E9ABA7AB9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9BD3E14-2591-808F-E721-DAFB8E9A1436}"/>
              </a:ext>
            </a:extLst>
          </p:cNvPr>
          <p:cNvSpPr>
            <a:spLocks noGrp="1"/>
          </p:cNvSpPr>
          <p:nvPr>
            <p:ph type="dt" sz="half" idx="10"/>
          </p:nvPr>
        </p:nvSpPr>
        <p:spPr/>
        <p:txBody>
          <a:bodyPr/>
          <a:lstStyle/>
          <a:p>
            <a:fld id="{C03AF218-3BBA-4AF5-B53A-D8E5F2A345A0}" type="datetimeFigureOut">
              <a:rPr lang="en-IN" smtClean="0"/>
              <a:t>19-09-2022</a:t>
            </a:fld>
            <a:endParaRPr lang="en-IN"/>
          </a:p>
        </p:txBody>
      </p:sp>
      <p:sp>
        <p:nvSpPr>
          <p:cNvPr id="8" name="Footer Placeholder 7">
            <a:extLst>
              <a:ext uri="{FF2B5EF4-FFF2-40B4-BE49-F238E27FC236}">
                <a16:creationId xmlns:a16="http://schemas.microsoft.com/office/drawing/2014/main" id="{F57F3CCA-7F71-443E-1F98-C46A1363960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ADFB65E-C690-1903-8EB7-B81B865AF480}"/>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486691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366DE-FA39-5939-4C69-288DC6B71D0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41B6932-AC37-EEB2-1089-8F9AAEA632A7}"/>
              </a:ext>
            </a:extLst>
          </p:cNvPr>
          <p:cNvSpPr>
            <a:spLocks noGrp="1"/>
          </p:cNvSpPr>
          <p:nvPr>
            <p:ph type="dt" sz="half" idx="10"/>
          </p:nvPr>
        </p:nvSpPr>
        <p:spPr/>
        <p:txBody>
          <a:bodyPr/>
          <a:lstStyle/>
          <a:p>
            <a:fld id="{C03AF218-3BBA-4AF5-B53A-D8E5F2A345A0}" type="datetimeFigureOut">
              <a:rPr lang="en-IN" smtClean="0"/>
              <a:t>19-09-2022</a:t>
            </a:fld>
            <a:endParaRPr lang="en-IN"/>
          </a:p>
        </p:txBody>
      </p:sp>
      <p:sp>
        <p:nvSpPr>
          <p:cNvPr id="4" name="Footer Placeholder 3">
            <a:extLst>
              <a:ext uri="{FF2B5EF4-FFF2-40B4-BE49-F238E27FC236}">
                <a16:creationId xmlns:a16="http://schemas.microsoft.com/office/drawing/2014/main" id="{E505A65C-279D-C477-BE2D-32CBD647A322}"/>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9E73FF2-A501-7E13-6AFA-BDAD14B587E4}"/>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3981901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ECECB2-05D1-B185-94F2-7ADD26144433}"/>
              </a:ext>
            </a:extLst>
          </p:cNvPr>
          <p:cNvSpPr>
            <a:spLocks noGrp="1"/>
          </p:cNvSpPr>
          <p:nvPr>
            <p:ph type="dt" sz="half" idx="10"/>
          </p:nvPr>
        </p:nvSpPr>
        <p:spPr/>
        <p:txBody>
          <a:bodyPr/>
          <a:lstStyle/>
          <a:p>
            <a:fld id="{C03AF218-3BBA-4AF5-B53A-D8E5F2A345A0}" type="datetimeFigureOut">
              <a:rPr lang="en-IN" smtClean="0"/>
              <a:t>19-09-2022</a:t>
            </a:fld>
            <a:endParaRPr lang="en-IN"/>
          </a:p>
        </p:txBody>
      </p:sp>
      <p:sp>
        <p:nvSpPr>
          <p:cNvPr id="3" name="Footer Placeholder 2">
            <a:extLst>
              <a:ext uri="{FF2B5EF4-FFF2-40B4-BE49-F238E27FC236}">
                <a16:creationId xmlns:a16="http://schemas.microsoft.com/office/drawing/2014/main" id="{1CC8BE16-86DE-8FF1-875A-7B425FC74A8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1809F4E-A2F8-A4E8-ED45-B45F76CE01EA}"/>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2817016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B8E47-8E7B-00C1-843C-9D0A22C052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5D4506A-C6C0-09D2-F7A2-EC65E98615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A47A61D-F18F-DF90-46BB-48A02669F9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AE4EA08-2049-F635-C558-99CD0E5AE191}"/>
              </a:ext>
            </a:extLst>
          </p:cNvPr>
          <p:cNvSpPr>
            <a:spLocks noGrp="1"/>
          </p:cNvSpPr>
          <p:nvPr>
            <p:ph type="dt" sz="half" idx="10"/>
          </p:nvPr>
        </p:nvSpPr>
        <p:spPr/>
        <p:txBody>
          <a:bodyPr/>
          <a:lstStyle/>
          <a:p>
            <a:fld id="{C03AF218-3BBA-4AF5-B53A-D8E5F2A345A0}" type="datetimeFigureOut">
              <a:rPr lang="en-IN" smtClean="0"/>
              <a:t>19-09-2022</a:t>
            </a:fld>
            <a:endParaRPr lang="en-IN"/>
          </a:p>
        </p:txBody>
      </p:sp>
      <p:sp>
        <p:nvSpPr>
          <p:cNvPr id="6" name="Footer Placeholder 5">
            <a:extLst>
              <a:ext uri="{FF2B5EF4-FFF2-40B4-BE49-F238E27FC236}">
                <a16:creationId xmlns:a16="http://schemas.microsoft.com/office/drawing/2014/main" id="{8F80E4B6-B4EF-634B-6083-55BD196DC10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BBEF86C-DB0F-19F8-E691-90918DEBDCDC}"/>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29473626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FF11-7D6C-7373-B1D4-68A5698469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9DA59E1-A15A-FFE0-4F2C-E8B4628EB4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2B6675-012F-13B9-21EF-167C8B2B3C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963C4B-F2E2-0129-1D89-8F5FD575B0CE}"/>
              </a:ext>
            </a:extLst>
          </p:cNvPr>
          <p:cNvSpPr>
            <a:spLocks noGrp="1"/>
          </p:cNvSpPr>
          <p:nvPr>
            <p:ph type="dt" sz="half" idx="10"/>
          </p:nvPr>
        </p:nvSpPr>
        <p:spPr/>
        <p:txBody>
          <a:bodyPr/>
          <a:lstStyle/>
          <a:p>
            <a:fld id="{C03AF218-3BBA-4AF5-B53A-D8E5F2A345A0}" type="datetimeFigureOut">
              <a:rPr lang="en-IN" smtClean="0"/>
              <a:t>19-09-2022</a:t>
            </a:fld>
            <a:endParaRPr lang="en-IN"/>
          </a:p>
        </p:txBody>
      </p:sp>
      <p:sp>
        <p:nvSpPr>
          <p:cNvPr id="6" name="Footer Placeholder 5">
            <a:extLst>
              <a:ext uri="{FF2B5EF4-FFF2-40B4-BE49-F238E27FC236}">
                <a16:creationId xmlns:a16="http://schemas.microsoft.com/office/drawing/2014/main" id="{DACC0F67-6081-105B-246E-8448DC75E7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DF34CDD-8FE4-D9F6-6139-00689F7DEFE7}"/>
              </a:ext>
            </a:extLst>
          </p:cNvPr>
          <p:cNvSpPr>
            <a:spLocks noGrp="1"/>
          </p:cNvSpPr>
          <p:nvPr>
            <p:ph type="sldNum" sz="quarter" idx="12"/>
          </p:nvPr>
        </p:nvSpPr>
        <p:spPr/>
        <p:txBody>
          <a:bodyPr/>
          <a:lstStyle/>
          <a:p>
            <a:fld id="{87EBEA5B-8F78-4AD8-BD12-6095267F0DA4}" type="slidenum">
              <a:rPr lang="en-IN" smtClean="0"/>
              <a:t>‹#›</a:t>
            </a:fld>
            <a:endParaRPr lang="en-IN"/>
          </a:p>
        </p:txBody>
      </p:sp>
    </p:spTree>
    <p:extLst>
      <p:ext uri="{BB962C8B-B14F-4D97-AF65-F5344CB8AC3E}">
        <p14:creationId xmlns:p14="http://schemas.microsoft.com/office/powerpoint/2010/main" val="10040370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438B72-8811-B9AE-9CF6-A14D673687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A3E04D2-6289-AE3B-1E83-48E31E7FD1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BC988BE-AA9A-4B08-B6DB-7931364D67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03AF218-3BBA-4AF5-B53A-D8E5F2A345A0}" type="datetimeFigureOut">
              <a:rPr lang="en-IN" smtClean="0"/>
              <a:t>19-09-2022</a:t>
            </a:fld>
            <a:endParaRPr lang="en-IN"/>
          </a:p>
        </p:txBody>
      </p:sp>
      <p:sp>
        <p:nvSpPr>
          <p:cNvPr id="5" name="Footer Placeholder 4">
            <a:extLst>
              <a:ext uri="{FF2B5EF4-FFF2-40B4-BE49-F238E27FC236}">
                <a16:creationId xmlns:a16="http://schemas.microsoft.com/office/drawing/2014/main" id="{7CA0ECCD-9BA4-93A9-E95F-A8575C8D7D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D87FDBC-E52F-6BBC-F9E5-0D5736693BB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EBEA5B-8F78-4AD8-BD12-6095267F0DA4}" type="slidenum">
              <a:rPr lang="en-IN" smtClean="0"/>
              <a:t>‹#›</a:t>
            </a:fld>
            <a:endParaRPr lang="en-IN"/>
          </a:p>
        </p:txBody>
      </p:sp>
    </p:spTree>
    <p:extLst>
      <p:ext uri="{BB962C8B-B14F-4D97-AF65-F5344CB8AC3E}">
        <p14:creationId xmlns:p14="http://schemas.microsoft.com/office/powerpoint/2010/main" val="3034777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Global Warming | National Geographic Society">
            <a:extLst>
              <a:ext uri="{FF2B5EF4-FFF2-40B4-BE49-F238E27FC236}">
                <a16:creationId xmlns:a16="http://schemas.microsoft.com/office/drawing/2014/main" id="{4FE97B7F-D2F0-78B5-3BAA-E1330012DF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13ED5D61-2068-53D8-738C-0330835CE944}"/>
              </a:ext>
            </a:extLst>
          </p:cNvPr>
          <p:cNvSpPr>
            <a:spLocks noGrp="1"/>
          </p:cNvSpPr>
          <p:nvPr>
            <p:ph type="title"/>
          </p:nvPr>
        </p:nvSpPr>
        <p:spPr>
          <a:xfrm>
            <a:off x="838200" y="365125"/>
            <a:ext cx="8884298" cy="3063875"/>
          </a:xfrm>
        </p:spPr>
        <p:txBody>
          <a:bodyPr>
            <a:noAutofit/>
          </a:bodyPr>
          <a:lstStyle/>
          <a:p>
            <a:r>
              <a:rPr lang="en-IN" sz="11000" b="1" dirty="0">
                <a:solidFill>
                  <a:srgbClr val="FFFF00"/>
                </a:solidFill>
                <a:latin typeface="Agency FB" panose="020B0503020202020204" pitchFamily="34" charset="0"/>
              </a:rPr>
              <a:t>GLOBAL</a:t>
            </a:r>
            <a:r>
              <a:rPr lang="en-IN" sz="11000" dirty="0">
                <a:solidFill>
                  <a:srgbClr val="FFFF00"/>
                </a:solidFill>
                <a:latin typeface="Agency FB" panose="020B0503020202020204" pitchFamily="34" charset="0"/>
              </a:rPr>
              <a:t> </a:t>
            </a:r>
            <a:r>
              <a:rPr lang="en-IN" sz="11000" u="sng" dirty="0">
                <a:solidFill>
                  <a:srgbClr val="FFFF00"/>
                </a:solidFill>
                <a:latin typeface="Agency FB" panose="020B0503020202020204" pitchFamily="34" charset="0"/>
              </a:rPr>
              <a:t>WARMING</a:t>
            </a:r>
          </a:p>
        </p:txBody>
      </p:sp>
      <p:sp>
        <p:nvSpPr>
          <p:cNvPr id="3" name="TextBox 2">
            <a:extLst>
              <a:ext uri="{FF2B5EF4-FFF2-40B4-BE49-F238E27FC236}">
                <a16:creationId xmlns:a16="http://schemas.microsoft.com/office/drawing/2014/main" id="{08D4B34C-023C-5210-1C31-6FE93C3A7B0C}"/>
              </a:ext>
            </a:extLst>
          </p:cNvPr>
          <p:cNvSpPr txBox="1"/>
          <p:nvPr/>
        </p:nvSpPr>
        <p:spPr>
          <a:xfrm>
            <a:off x="9370142" y="4967437"/>
            <a:ext cx="2289310" cy="646331"/>
          </a:xfrm>
          <a:prstGeom prst="rect">
            <a:avLst/>
          </a:prstGeom>
          <a:noFill/>
        </p:spPr>
        <p:txBody>
          <a:bodyPr wrap="square">
            <a:spAutoFit/>
          </a:bodyPr>
          <a:lstStyle/>
          <a:p>
            <a:r>
              <a:rPr lang="en-IN" dirty="0" err="1">
                <a:solidFill>
                  <a:schemeClr val="bg1"/>
                </a:solidFill>
              </a:rPr>
              <a:t>Abhiram</a:t>
            </a:r>
            <a:r>
              <a:rPr lang="en-IN" dirty="0">
                <a:solidFill>
                  <a:schemeClr val="bg1"/>
                </a:solidFill>
              </a:rPr>
              <a:t> </a:t>
            </a:r>
            <a:r>
              <a:rPr lang="en-IN" dirty="0" err="1">
                <a:solidFill>
                  <a:schemeClr val="bg1"/>
                </a:solidFill>
              </a:rPr>
              <a:t>Nagam</a:t>
            </a:r>
            <a:r>
              <a:rPr lang="en-IN" dirty="0">
                <a:solidFill>
                  <a:schemeClr val="bg1"/>
                </a:solidFill>
              </a:rPr>
              <a:t>	          211FA04562</a:t>
            </a:r>
          </a:p>
        </p:txBody>
      </p:sp>
    </p:spTree>
    <p:extLst>
      <p:ext uri="{BB962C8B-B14F-4D97-AF65-F5344CB8AC3E}">
        <p14:creationId xmlns:p14="http://schemas.microsoft.com/office/powerpoint/2010/main" val="2313108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8C76E501-680E-A1FC-31CC-6CFA030B0A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BBFBBFD4-2A4C-3B1F-D648-9BAF3A299713}"/>
              </a:ext>
            </a:extLst>
          </p:cNvPr>
          <p:cNvSpPr txBox="1"/>
          <p:nvPr/>
        </p:nvSpPr>
        <p:spPr>
          <a:xfrm>
            <a:off x="678426" y="5114920"/>
            <a:ext cx="9488129" cy="553998"/>
          </a:xfrm>
          <a:prstGeom prst="rect">
            <a:avLst/>
          </a:prstGeom>
          <a:noFill/>
        </p:spPr>
        <p:txBody>
          <a:bodyPr wrap="square">
            <a:spAutoFit/>
          </a:bodyPr>
          <a:lstStyle/>
          <a:p>
            <a:r>
              <a:rPr lang="en-IN" sz="3000" dirty="0">
                <a:solidFill>
                  <a:schemeClr val="bg1"/>
                </a:solidFill>
              </a:rPr>
              <a:t>Global warming is not a prediction. It is happening.</a:t>
            </a:r>
          </a:p>
        </p:txBody>
      </p:sp>
      <p:sp>
        <p:nvSpPr>
          <p:cNvPr id="11" name="TextBox 10">
            <a:extLst>
              <a:ext uri="{FF2B5EF4-FFF2-40B4-BE49-F238E27FC236}">
                <a16:creationId xmlns:a16="http://schemas.microsoft.com/office/drawing/2014/main" id="{F1B63B76-CEA0-865F-116D-69471354F229}"/>
              </a:ext>
            </a:extLst>
          </p:cNvPr>
          <p:cNvSpPr txBox="1"/>
          <p:nvPr/>
        </p:nvSpPr>
        <p:spPr>
          <a:xfrm>
            <a:off x="8770376" y="5709461"/>
            <a:ext cx="2300748" cy="369332"/>
          </a:xfrm>
          <a:prstGeom prst="rect">
            <a:avLst/>
          </a:prstGeom>
          <a:noFill/>
        </p:spPr>
        <p:txBody>
          <a:bodyPr wrap="square">
            <a:spAutoFit/>
          </a:bodyPr>
          <a:lstStyle/>
          <a:p>
            <a:r>
              <a:rPr lang="en-IN" dirty="0">
                <a:solidFill>
                  <a:schemeClr val="bg1"/>
                </a:solidFill>
              </a:rPr>
              <a:t> - James Hansen</a:t>
            </a:r>
          </a:p>
        </p:txBody>
      </p:sp>
    </p:spTree>
    <p:extLst>
      <p:ext uri="{BB962C8B-B14F-4D97-AF65-F5344CB8AC3E}">
        <p14:creationId xmlns:p14="http://schemas.microsoft.com/office/powerpoint/2010/main" val="16014400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Global Warming Huma Nity | Global Warming Meme on ME.ME">
            <a:extLst>
              <a:ext uri="{FF2B5EF4-FFF2-40B4-BE49-F238E27FC236}">
                <a16:creationId xmlns:a16="http://schemas.microsoft.com/office/drawing/2014/main" id="{624E469C-8FCD-A71B-8BE9-480CD4193C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478" y="794489"/>
            <a:ext cx="5889523" cy="57219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1278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FFF66F-EFCB-7672-5878-F3454FD851DA}"/>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3B262D8-5FC3-2CC5-84F1-6E690A64F1C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7999"/>
          </a:xfrm>
        </p:spPr>
      </p:pic>
    </p:spTree>
    <p:extLst>
      <p:ext uri="{BB962C8B-B14F-4D97-AF65-F5344CB8AC3E}">
        <p14:creationId xmlns:p14="http://schemas.microsoft.com/office/powerpoint/2010/main" val="34532962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7 Ways That Might Take a Planet Down - YouTube">
            <a:extLst>
              <a:ext uri="{FF2B5EF4-FFF2-40B4-BE49-F238E27FC236}">
                <a16:creationId xmlns:a16="http://schemas.microsoft.com/office/drawing/2014/main" id="{36CD2629-00E3-DD9F-D555-22F8F1DC677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3401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E0CFBB7B-0986-33F7-EE59-A42B64E94E4B}"/>
              </a:ext>
            </a:extLst>
          </p:cNvPr>
          <p:cNvSpPr>
            <a:spLocks noGrp="1"/>
          </p:cNvSpPr>
          <p:nvPr>
            <p:ph type="ctrTitle"/>
          </p:nvPr>
        </p:nvSpPr>
        <p:spPr/>
        <p:txBody>
          <a:bodyPr/>
          <a:lstStyle/>
          <a:p>
            <a:r>
              <a:rPr lang="en-US" dirty="0" err="1"/>
              <a:t>zl</a:t>
            </a:r>
            <a:endParaRPr lang="en-IN" dirty="0"/>
          </a:p>
        </p:txBody>
      </p:sp>
      <p:sp>
        <p:nvSpPr>
          <p:cNvPr id="11" name="Subtitle 10">
            <a:extLst>
              <a:ext uri="{FF2B5EF4-FFF2-40B4-BE49-F238E27FC236}">
                <a16:creationId xmlns:a16="http://schemas.microsoft.com/office/drawing/2014/main" id="{03ECBD9B-0C89-5C5C-E77F-1BAA69D6F8D6}"/>
              </a:ext>
            </a:extLst>
          </p:cNvPr>
          <p:cNvSpPr>
            <a:spLocks noGrp="1"/>
          </p:cNvSpPr>
          <p:nvPr>
            <p:ph type="subTitle" idx="1"/>
          </p:nvPr>
        </p:nvSpPr>
        <p:spPr/>
        <p:txBody>
          <a:bodyPr/>
          <a:lstStyle/>
          <a:p>
            <a:endParaRPr lang="en-IN"/>
          </a:p>
        </p:txBody>
      </p:sp>
      <p:pic>
        <p:nvPicPr>
          <p:cNvPr id="4" name="Picture 3">
            <a:extLst>
              <a:ext uri="{FF2B5EF4-FFF2-40B4-BE49-F238E27FC236}">
                <a16:creationId xmlns:a16="http://schemas.microsoft.com/office/drawing/2014/main" id="{79EAB013-0B3F-EF6D-42C7-DE1E05F792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 y="0"/>
            <a:ext cx="10972800" cy="6858000"/>
          </a:xfrm>
          <a:prstGeom prst="rect">
            <a:avLst/>
          </a:prstGeom>
        </p:spPr>
      </p:pic>
      <p:sp>
        <p:nvSpPr>
          <p:cNvPr id="6" name="Rectangle 5">
            <a:extLst>
              <a:ext uri="{FF2B5EF4-FFF2-40B4-BE49-F238E27FC236}">
                <a16:creationId xmlns:a16="http://schemas.microsoft.com/office/drawing/2014/main" id="{3A339352-3F9F-88AE-36B3-B758141BD607}"/>
              </a:ext>
            </a:extLst>
          </p:cNvPr>
          <p:cNvSpPr/>
          <p:nvPr/>
        </p:nvSpPr>
        <p:spPr>
          <a:xfrm>
            <a:off x="0" y="1"/>
            <a:ext cx="6096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B786E53-C369-F62B-62D9-6252D052A222}"/>
              </a:ext>
            </a:extLst>
          </p:cNvPr>
          <p:cNvSpPr/>
          <p:nvPr/>
        </p:nvSpPr>
        <p:spPr>
          <a:xfrm>
            <a:off x="11582400" y="0"/>
            <a:ext cx="6096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TextBox 12">
            <a:extLst>
              <a:ext uri="{FF2B5EF4-FFF2-40B4-BE49-F238E27FC236}">
                <a16:creationId xmlns:a16="http://schemas.microsoft.com/office/drawing/2014/main" id="{942D00C4-763E-1411-23C1-FFC300DA5D18}"/>
              </a:ext>
            </a:extLst>
          </p:cNvPr>
          <p:cNvSpPr txBox="1"/>
          <p:nvPr/>
        </p:nvSpPr>
        <p:spPr>
          <a:xfrm>
            <a:off x="506963" y="133973"/>
            <a:ext cx="6242179" cy="1169551"/>
          </a:xfrm>
          <a:prstGeom prst="rect">
            <a:avLst/>
          </a:prstGeom>
          <a:noFill/>
        </p:spPr>
        <p:txBody>
          <a:bodyPr wrap="square">
            <a:spAutoFit/>
          </a:bodyPr>
          <a:lstStyle/>
          <a:p>
            <a:r>
              <a:rPr lang="en-IN" sz="7000" dirty="0">
                <a:solidFill>
                  <a:schemeClr val="bg1"/>
                </a:solidFill>
              </a:rPr>
              <a:t>INTRODUCTION</a:t>
            </a:r>
          </a:p>
        </p:txBody>
      </p:sp>
      <p:sp>
        <p:nvSpPr>
          <p:cNvPr id="15" name="TextBox 14">
            <a:extLst>
              <a:ext uri="{FF2B5EF4-FFF2-40B4-BE49-F238E27FC236}">
                <a16:creationId xmlns:a16="http://schemas.microsoft.com/office/drawing/2014/main" id="{670F86DE-9F9D-B432-4074-6DDDF94C2685}"/>
              </a:ext>
            </a:extLst>
          </p:cNvPr>
          <p:cNvSpPr txBox="1"/>
          <p:nvPr/>
        </p:nvSpPr>
        <p:spPr>
          <a:xfrm>
            <a:off x="540774" y="2075428"/>
            <a:ext cx="8892073" cy="4708981"/>
          </a:xfrm>
          <a:prstGeom prst="rect">
            <a:avLst/>
          </a:prstGeom>
          <a:noFill/>
        </p:spPr>
        <p:txBody>
          <a:bodyPr wrap="square">
            <a:spAutoFit/>
          </a:bodyPr>
          <a:lstStyle/>
          <a:p>
            <a:r>
              <a:rPr lang="en-IN" sz="3000" dirty="0">
                <a:solidFill>
                  <a:schemeClr val="bg1"/>
                </a:solidFill>
              </a:rPr>
              <a:t>How do people feel about global warming? We are told by scientists and activists that, if we are to reduce its worst predicted consequences, we must start taking measures to prevent global warming.</a:t>
            </a:r>
          </a:p>
          <a:p>
            <a:endParaRPr lang="en-IN" sz="3000" dirty="0">
              <a:solidFill>
                <a:schemeClr val="bg1"/>
              </a:solidFill>
            </a:endParaRPr>
          </a:p>
          <a:p>
            <a:r>
              <a:rPr lang="en-IN" sz="3000" dirty="0">
                <a:solidFill>
                  <a:schemeClr val="bg1"/>
                </a:solidFill>
              </a:rPr>
              <a:t>The science of climate change tells us that global warming is genuinely dangerous . It is also immediate, it is happening now. It's effects have been evident for many years and will become more severe in the coming decades.</a:t>
            </a:r>
          </a:p>
        </p:txBody>
      </p:sp>
    </p:spTree>
    <p:extLst>
      <p:ext uri="{BB962C8B-B14F-4D97-AF65-F5344CB8AC3E}">
        <p14:creationId xmlns:p14="http://schemas.microsoft.com/office/powerpoint/2010/main" val="9919040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Global Warming 101 - Definition, Facts, Causes and Effects of Global Warming  | NRDC">
            <a:extLst>
              <a:ext uri="{FF2B5EF4-FFF2-40B4-BE49-F238E27FC236}">
                <a16:creationId xmlns:a16="http://schemas.microsoft.com/office/drawing/2014/main" id="{3FD4B753-4183-B538-AA5F-C4C0D030D8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99796" y="-1776"/>
            <a:ext cx="10615127" cy="68597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B3C548FA-7663-57D3-20A6-730EF1EEB3E2}"/>
              </a:ext>
            </a:extLst>
          </p:cNvPr>
          <p:cNvSpPr txBox="1"/>
          <p:nvPr/>
        </p:nvSpPr>
        <p:spPr>
          <a:xfrm>
            <a:off x="949391" y="193224"/>
            <a:ext cx="6097554" cy="630942"/>
          </a:xfrm>
          <a:prstGeom prst="rect">
            <a:avLst/>
          </a:prstGeom>
          <a:noFill/>
        </p:spPr>
        <p:txBody>
          <a:bodyPr wrap="square">
            <a:spAutoFit/>
          </a:bodyPr>
          <a:lstStyle/>
          <a:p>
            <a:r>
              <a:rPr lang="en-IN" sz="3500" b="1" u="sng" dirty="0">
                <a:solidFill>
                  <a:schemeClr val="bg1"/>
                </a:solidFill>
              </a:rPr>
              <a:t>WHAT IS GLOBAL WARMING?</a:t>
            </a:r>
          </a:p>
        </p:txBody>
      </p:sp>
      <p:sp>
        <p:nvSpPr>
          <p:cNvPr id="7" name="TextBox 6">
            <a:extLst>
              <a:ext uri="{FF2B5EF4-FFF2-40B4-BE49-F238E27FC236}">
                <a16:creationId xmlns:a16="http://schemas.microsoft.com/office/drawing/2014/main" id="{45DFAEDB-77C2-C24E-6640-2DB4C3E37240}"/>
              </a:ext>
            </a:extLst>
          </p:cNvPr>
          <p:cNvSpPr txBox="1"/>
          <p:nvPr/>
        </p:nvSpPr>
        <p:spPr>
          <a:xfrm>
            <a:off x="1294623" y="1221052"/>
            <a:ext cx="6097554" cy="861774"/>
          </a:xfrm>
          <a:prstGeom prst="rect">
            <a:avLst/>
          </a:prstGeom>
          <a:noFill/>
        </p:spPr>
        <p:txBody>
          <a:bodyPr wrap="square">
            <a:spAutoFit/>
          </a:bodyPr>
          <a:lstStyle/>
          <a:p>
            <a:r>
              <a:rPr lang="en-IN" sz="2500" i="1" dirty="0">
                <a:solidFill>
                  <a:schemeClr val="bg1"/>
                </a:solidFill>
              </a:rPr>
              <a:t>* Global warming as we know is an increase in the temperature of Earth's atmosphere.</a:t>
            </a:r>
          </a:p>
        </p:txBody>
      </p:sp>
      <p:sp>
        <p:nvSpPr>
          <p:cNvPr id="9" name="TextBox 8">
            <a:extLst>
              <a:ext uri="{FF2B5EF4-FFF2-40B4-BE49-F238E27FC236}">
                <a16:creationId xmlns:a16="http://schemas.microsoft.com/office/drawing/2014/main" id="{EB8D634F-8285-AA27-4C25-A263616C6115}"/>
              </a:ext>
            </a:extLst>
          </p:cNvPr>
          <p:cNvSpPr txBox="1"/>
          <p:nvPr/>
        </p:nvSpPr>
        <p:spPr>
          <a:xfrm>
            <a:off x="1369268" y="2331394"/>
            <a:ext cx="6097554" cy="861774"/>
          </a:xfrm>
          <a:prstGeom prst="rect">
            <a:avLst/>
          </a:prstGeom>
          <a:noFill/>
        </p:spPr>
        <p:txBody>
          <a:bodyPr wrap="square">
            <a:spAutoFit/>
          </a:bodyPr>
          <a:lstStyle/>
          <a:p>
            <a:r>
              <a:rPr lang="en-IN" sz="2500" dirty="0">
                <a:solidFill>
                  <a:schemeClr val="bg1"/>
                </a:solidFill>
              </a:rPr>
              <a:t>* </a:t>
            </a:r>
            <a:r>
              <a:rPr lang="en-IN" sz="2500" i="1" dirty="0">
                <a:solidFill>
                  <a:schemeClr val="bg1"/>
                </a:solidFill>
              </a:rPr>
              <a:t>Scientists have spent decades figuring out what is causing Global Warming.</a:t>
            </a:r>
          </a:p>
        </p:txBody>
      </p:sp>
      <p:sp>
        <p:nvSpPr>
          <p:cNvPr id="11" name="TextBox 10">
            <a:extLst>
              <a:ext uri="{FF2B5EF4-FFF2-40B4-BE49-F238E27FC236}">
                <a16:creationId xmlns:a16="http://schemas.microsoft.com/office/drawing/2014/main" id="{2D02478B-7E53-BA94-7D01-EF795280B3E8}"/>
              </a:ext>
            </a:extLst>
          </p:cNvPr>
          <p:cNvSpPr txBox="1"/>
          <p:nvPr/>
        </p:nvSpPr>
        <p:spPr>
          <a:xfrm>
            <a:off x="1369268" y="3485594"/>
            <a:ext cx="6097554" cy="1631216"/>
          </a:xfrm>
          <a:prstGeom prst="rect">
            <a:avLst/>
          </a:prstGeom>
          <a:noFill/>
        </p:spPr>
        <p:txBody>
          <a:bodyPr wrap="square">
            <a:spAutoFit/>
          </a:bodyPr>
          <a:lstStyle/>
          <a:p>
            <a:r>
              <a:rPr lang="en-IN" sz="2500" dirty="0">
                <a:solidFill>
                  <a:schemeClr val="bg1"/>
                </a:solidFill>
              </a:rPr>
              <a:t>* </a:t>
            </a:r>
            <a:r>
              <a:rPr lang="en-US" sz="2500" b="0" i="1" dirty="0">
                <a:solidFill>
                  <a:srgbClr val="F8F8F2"/>
                </a:solidFill>
                <a:effectLst/>
                <a:latin typeface="Consolas" panose="020B0609020204030204" pitchFamily="49" charset="0"/>
              </a:rPr>
              <a:t>Global warming is an aspect of climate change, referring to the long-term rise of the planet's temperature.</a:t>
            </a:r>
            <a:endParaRPr lang="en-IN" sz="2500" i="1" dirty="0">
              <a:solidFill>
                <a:schemeClr val="bg1"/>
              </a:solidFill>
            </a:endParaRPr>
          </a:p>
        </p:txBody>
      </p:sp>
      <p:sp>
        <p:nvSpPr>
          <p:cNvPr id="2" name="Rectangle 1">
            <a:extLst>
              <a:ext uri="{FF2B5EF4-FFF2-40B4-BE49-F238E27FC236}">
                <a16:creationId xmlns:a16="http://schemas.microsoft.com/office/drawing/2014/main" id="{412970CC-02EF-50A8-8BEF-6F975D15532E}"/>
              </a:ext>
            </a:extLst>
          </p:cNvPr>
          <p:cNvSpPr/>
          <p:nvPr/>
        </p:nvSpPr>
        <p:spPr>
          <a:xfrm>
            <a:off x="0" y="0"/>
            <a:ext cx="699796"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EA3F8243-62D8-89B1-09E2-78F5ADD32DFC}"/>
              </a:ext>
            </a:extLst>
          </p:cNvPr>
          <p:cNvSpPr/>
          <p:nvPr/>
        </p:nvSpPr>
        <p:spPr>
          <a:xfrm>
            <a:off x="11314923" y="-1776"/>
            <a:ext cx="877077" cy="68597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85432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an and woman standing cracked sea ice under gray sky">
            <a:extLst>
              <a:ext uri="{FF2B5EF4-FFF2-40B4-BE49-F238E27FC236}">
                <a16:creationId xmlns:a16="http://schemas.microsoft.com/office/drawing/2014/main" id="{19AD413E-2139-1BBD-2536-AB9387A315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748" y="0"/>
            <a:ext cx="10618839" cy="686545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C2EB8CB-082B-84F8-A055-4FA697D9084C}"/>
              </a:ext>
            </a:extLst>
          </p:cNvPr>
          <p:cNvSpPr/>
          <p:nvPr/>
        </p:nvSpPr>
        <p:spPr>
          <a:xfrm>
            <a:off x="0" y="0"/>
            <a:ext cx="776748" cy="68654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C34D281-A7EA-2DA7-E621-CD00008B92ED}"/>
              </a:ext>
            </a:extLst>
          </p:cNvPr>
          <p:cNvSpPr/>
          <p:nvPr/>
        </p:nvSpPr>
        <p:spPr>
          <a:xfrm>
            <a:off x="11395587" y="0"/>
            <a:ext cx="77674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EDE6517B-FB09-C49B-2CF6-7000D65DCA7F}"/>
              </a:ext>
            </a:extLst>
          </p:cNvPr>
          <p:cNvSpPr txBox="1"/>
          <p:nvPr/>
        </p:nvSpPr>
        <p:spPr>
          <a:xfrm>
            <a:off x="280219" y="483929"/>
            <a:ext cx="6096000" cy="477054"/>
          </a:xfrm>
          <a:prstGeom prst="rect">
            <a:avLst/>
          </a:prstGeom>
          <a:noFill/>
        </p:spPr>
        <p:txBody>
          <a:bodyPr wrap="square">
            <a:spAutoFit/>
          </a:bodyPr>
          <a:lstStyle/>
          <a:p>
            <a:pPr algn="ctr"/>
            <a:r>
              <a:rPr lang="en-IN" sz="2500" b="1" i="0" u="sng" dirty="0">
                <a:solidFill>
                  <a:schemeClr val="bg1"/>
                </a:solidFill>
                <a:effectLst/>
                <a:latin typeface="Leelawadee" panose="020B0502040204020203" pitchFamily="34" charset="-34"/>
                <a:cs typeface="Leelawadee" panose="020B0502040204020203" pitchFamily="34" charset="-34"/>
              </a:rPr>
              <a:t>What causes global warming?</a:t>
            </a:r>
          </a:p>
        </p:txBody>
      </p:sp>
      <p:sp>
        <p:nvSpPr>
          <p:cNvPr id="9" name="TextBox 8">
            <a:extLst>
              <a:ext uri="{FF2B5EF4-FFF2-40B4-BE49-F238E27FC236}">
                <a16:creationId xmlns:a16="http://schemas.microsoft.com/office/drawing/2014/main" id="{21DA7CF2-A4C7-120F-984C-0B717E8DE4C9}"/>
              </a:ext>
            </a:extLst>
          </p:cNvPr>
          <p:cNvSpPr txBox="1"/>
          <p:nvPr/>
        </p:nvSpPr>
        <p:spPr>
          <a:xfrm>
            <a:off x="1076632" y="1444912"/>
            <a:ext cx="6096000" cy="3693319"/>
          </a:xfrm>
          <a:prstGeom prst="rect">
            <a:avLst/>
          </a:prstGeom>
          <a:noFill/>
        </p:spPr>
        <p:txBody>
          <a:bodyPr wrap="square">
            <a:spAutoFit/>
          </a:bodyPr>
          <a:lstStyle/>
          <a:p>
            <a:r>
              <a:rPr lang="en-US" b="0" i="0" dirty="0">
                <a:solidFill>
                  <a:schemeClr val="bg1"/>
                </a:solidFill>
                <a:effectLst/>
                <a:highlight>
                  <a:srgbClr val="808080"/>
                </a:highlight>
                <a:latin typeface="Helveticaneueltstd roman"/>
              </a:rPr>
              <a:t>Global warming occurs when carbon dioxide (CO</a:t>
            </a:r>
            <a:r>
              <a:rPr lang="en-US" b="0" i="0" baseline="-25000" dirty="0">
                <a:solidFill>
                  <a:schemeClr val="bg1"/>
                </a:solidFill>
                <a:effectLst/>
                <a:highlight>
                  <a:srgbClr val="808080"/>
                </a:highlight>
                <a:latin typeface="Helveticaneueltstd roman"/>
              </a:rPr>
              <a:t>2</a:t>
            </a:r>
            <a:r>
              <a:rPr lang="en-US" b="0" i="0" dirty="0">
                <a:solidFill>
                  <a:schemeClr val="bg1"/>
                </a:solidFill>
                <a:effectLst/>
                <a:highlight>
                  <a:srgbClr val="808080"/>
                </a:highlight>
                <a:latin typeface="Helveticaneueltstd roman"/>
              </a:rPr>
              <a:t>) and other air pollutants collect in the atmosphere and absorb sunlight and solar radiation that have bounced off the earth’s surface. </a:t>
            </a:r>
          </a:p>
          <a:p>
            <a:r>
              <a:rPr lang="en-US" b="0" i="0" dirty="0">
                <a:solidFill>
                  <a:schemeClr val="bg1"/>
                </a:solidFill>
                <a:effectLst/>
                <a:highlight>
                  <a:srgbClr val="808080"/>
                </a:highlight>
                <a:latin typeface="Helveticaneueltstd roman"/>
              </a:rPr>
              <a:t>Normally this radiation would escape into space, but these pollutants, which can last for years to centuries in the atmosphere, trap the heat and cause the planet to get hotter.</a:t>
            </a:r>
          </a:p>
          <a:p>
            <a:endParaRPr lang="en-US" b="0" i="0" dirty="0">
              <a:solidFill>
                <a:schemeClr val="bg1"/>
              </a:solidFill>
              <a:effectLst/>
              <a:latin typeface="Helveticaneueltstd roman"/>
            </a:endParaRPr>
          </a:p>
          <a:p>
            <a:r>
              <a:rPr lang="en-US" b="0" i="0" dirty="0">
                <a:solidFill>
                  <a:schemeClr val="bg1"/>
                </a:solidFill>
                <a:effectLst/>
                <a:latin typeface="Helveticaneueltstd roman"/>
              </a:rPr>
              <a:t> </a:t>
            </a:r>
            <a:r>
              <a:rPr lang="en-US" b="0" i="0" dirty="0">
                <a:solidFill>
                  <a:schemeClr val="bg1"/>
                </a:solidFill>
                <a:effectLst/>
                <a:highlight>
                  <a:srgbClr val="808080"/>
                </a:highlight>
                <a:latin typeface="Helveticaneueltstd roman"/>
              </a:rPr>
              <a:t>These heat-trapping pollutants—specifically carbon dioxide, methane, nitrous oxide, water vapor, and synthetic fluorinated gases—are known as greenhouse gases, and their impact is called the greenhouse effect.</a:t>
            </a:r>
            <a:endParaRPr lang="en-IN" dirty="0">
              <a:solidFill>
                <a:schemeClr val="bg1"/>
              </a:solidFill>
              <a:highlight>
                <a:srgbClr val="808080"/>
              </a:highlight>
            </a:endParaRPr>
          </a:p>
        </p:txBody>
      </p:sp>
      <p:sp>
        <p:nvSpPr>
          <p:cNvPr id="11" name="TextBox 10">
            <a:extLst>
              <a:ext uri="{FF2B5EF4-FFF2-40B4-BE49-F238E27FC236}">
                <a16:creationId xmlns:a16="http://schemas.microsoft.com/office/drawing/2014/main" id="{BCF53BEC-5501-8CAA-9C0F-EF5AB1CB3CD2}"/>
              </a:ext>
            </a:extLst>
          </p:cNvPr>
          <p:cNvSpPr txBox="1"/>
          <p:nvPr/>
        </p:nvSpPr>
        <p:spPr>
          <a:xfrm>
            <a:off x="1224115" y="5876103"/>
            <a:ext cx="6096000" cy="646331"/>
          </a:xfrm>
          <a:prstGeom prst="rect">
            <a:avLst/>
          </a:prstGeom>
          <a:noFill/>
        </p:spPr>
        <p:txBody>
          <a:bodyPr wrap="square">
            <a:spAutoFit/>
          </a:bodyPr>
          <a:lstStyle/>
          <a:p>
            <a:r>
              <a:rPr lang="en-IN" b="1" dirty="0">
                <a:solidFill>
                  <a:schemeClr val="bg1"/>
                </a:solidFill>
              </a:rPr>
              <a:t>Examples of Greenhouse gases : Carbon Dioxide, Methane, Nitrous oxide(N20), etc..</a:t>
            </a:r>
          </a:p>
        </p:txBody>
      </p:sp>
    </p:spTree>
    <p:extLst>
      <p:ext uri="{BB962C8B-B14F-4D97-AF65-F5344CB8AC3E}">
        <p14:creationId xmlns:p14="http://schemas.microsoft.com/office/powerpoint/2010/main" val="1992033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greenhouse effect caused by natural and human activities">
            <a:extLst>
              <a:ext uri="{FF2B5EF4-FFF2-40B4-BE49-F238E27FC236}">
                <a16:creationId xmlns:a16="http://schemas.microsoft.com/office/drawing/2014/main" id="{C8857F00-D115-2721-1605-AA367722DF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888" y="134216"/>
            <a:ext cx="9294034" cy="6589567"/>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86F70285-90CA-322E-3B2C-AA7140DC5F79}"/>
              </a:ext>
            </a:extLst>
          </p:cNvPr>
          <p:cNvSpPr/>
          <p:nvPr/>
        </p:nvSpPr>
        <p:spPr>
          <a:xfrm>
            <a:off x="0" y="0"/>
            <a:ext cx="125888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E4BC8F62-33D4-1ECB-8FF2-10EAA73C7EE1}"/>
              </a:ext>
            </a:extLst>
          </p:cNvPr>
          <p:cNvSpPr/>
          <p:nvPr/>
        </p:nvSpPr>
        <p:spPr>
          <a:xfrm>
            <a:off x="1258888" y="0"/>
            <a:ext cx="10933112" cy="13421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D6289B3C-1DE2-E18D-B021-880DCE69A7E9}"/>
              </a:ext>
            </a:extLst>
          </p:cNvPr>
          <p:cNvSpPr/>
          <p:nvPr/>
        </p:nvSpPr>
        <p:spPr>
          <a:xfrm>
            <a:off x="10552922" y="0"/>
            <a:ext cx="163907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C2FEC4B9-7D1A-BCE2-7DDC-9BCE150B4C69}"/>
              </a:ext>
            </a:extLst>
          </p:cNvPr>
          <p:cNvSpPr/>
          <p:nvPr/>
        </p:nvSpPr>
        <p:spPr>
          <a:xfrm>
            <a:off x="1258888" y="6723783"/>
            <a:ext cx="9294034" cy="1342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5705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8575209E-C21C-B1A0-C21B-F8A0504152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pic>
        <p:nvPicPr>
          <p:cNvPr id="14" name="Picture 13">
            <a:extLst>
              <a:ext uri="{FF2B5EF4-FFF2-40B4-BE49-F238E27FC236}">
                <a16:creationId xmlns:a16="http://schemas.microsoft.com/office/drawing/2014/main" id="{9B4D26A5-348B-6938-F126-C7F1E0580C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4968" y="116758"/>
            <a:ext cx="11643577" cy="6549512"/>
          </a:xfrm>
          <a:prstGeom prst="rect">
            <a:avLst/>
          </a:prstGeom>
        </p:spPr>
      </p:pic>
      <p:pic>
        <p:nvPicPr>
          <p:cNvPr id="16" name="Picture 15">
            <a:extLst>
              <a:ext uri="{FF2B5EF4-FFF2-40B4-BE49-F238E27FC236}">
                <a16:creationId xmlns:a16="http://schemas.microsoft.com/office/drawing/2014/main" id="{E0E68EBE-9276-4660-15A7-BB937B54948F}"/>
              </a:ext>
            </a:extLst>
          </p:cNvPr>
          <p:cNvPicPr>
            <a:picLocks noChangeAspect="1"/>
          </p:cNvPicPr>
          <p:nvPr/>
        </p:nvPicPr>
        <p:blipFill>
          <a:blip r:embed="rId4"/>
          <a:stretch>
            <a:fillRect/>
          </a:stretch>
        </p:blipFill>
        <p:spPr>
          <a:xfrm>
            <a:off x="5879690" y="3111218"/>
            <a:ext cx="5810865" cy="3404804"/>
          </a:xfrm>
          <a:prstGeom prst="rect">
            <a:avLst/>
          </a:prstGeom>
        </p:spPr>
      </p:pic>
      <p:sp>
        <p:nvSpPr>
          <p:cNvPr id="18" name="TextBox 17">
            <a:extLst>
              <a:ext uri="{FF2B5EF4-FFF2-40B4-BE49-F238E27FC236}">
                <a16:creationId xmlns:a16="http://schemas.microsoft.com/office/drawing/2014/main" id="{542F0194-4EF3-CA2B-B2A3-38FEEE270222}"/>
              </a:ext>
            </a:extLst>
          </p:cNvPr>
          <p:cNvSpPr txBox="1"/>
          <p:nvPr/>
        </p:nvSpPr>
        <p:spPr>
          <a:xfrm>
            <a:off x="727587" y="662709"/>
            <a:ext cx="6096000" cy="630942"/>
          </a:xfrm>
          <a:prstGeom prst="rect">
            <a:avLst/>
          </a:prstGeom>
          <a:noFill/>
        </p:spPr>
        <p:txBody>
          <a:bodyPr wrap="square">
            <a:spAutoFit/>
          </a:bodyPr>
          <a:lstStyle/>
          <a:p>
            <a:r>
              <a:rPr lang="en-IN" sz="3500" dirty="0"/>
              <a:t>What is Climate Change?</a:t>
            </a:r>
          </a:p>
        </p:txBody>
      </p:sp>
      <p:sp>
        <p:nvSpPr>
          <p:cNvPr id="20" name="TextBox 19">
            <a:extLst>
              <a:ext uri="{FF2B5EF4-FFF2-40B4-BE49-F238E27FC236}">
                <a16:creationId xmlns:a16="http://schemas.microsoft.com/office/drawing/2014/main" id="{6F35D76A-9589-8F35-1BD1-E66DC5DCD54D}"/>
              </a:ext>
            </a:extLst>
          </p:cNvPr>
          <p:cNvSpPr txBox="1"/>
          <p:nvPr/>
        </p:nvSpPr>
        <p:spPr>
          <a:xfrm>
            <a:off x="727587" y="1428538"/>
            <a:ext cx="9202994" cy="369332"/>
          </a:xfrm>
          <a:prstGeom prst="rect">
            <a:avLst/>
          </a:prstGeom>
          <a:noFill/>
        </p:spPr>
        <p:txBody>
          <a:bodyPr wrap="square">
            <a:spAutoFit/>
          </a:bodyPr>
          <a:lstStyle/>
          <a:p>
            <a:r>
              <a:rPr lang="en-IN" dirty="0"/>
              <a:t>Climate change refers to long-term shifts in temperatures and weather patterns.</a:t>
            </a:r>
          </a:p>
        </p:txBody>
      </p:sp>
      <p:sp>
        <p:nvSpPr>
          <p:cNvPr id="24" name="TextBox 23">
            <a:extLst>
              <a:ext uri="{FF2B5EF4-FFF2-40B4-BE49-F238E27FC236}">
                <a16:creationId xmlns:a16="http://schemas.microsoft.com/office/drawing/2014/main" id="{EEACDB21-EEA7-F072-C7AD-FB7DFC14BB72}"/>
              </a:ext>
            </a:extLst>
          </p:cNvPr>
          <p:cNvSpPr txBox="1"/>
          <p:nvPr/>
        </p:nvSpPr>
        <p:spPr>
          <a:xfrm>
            <a:off x="607416" y="2652729"/>
            <a:ext cx="6096000" cy="400110"/>
          </a:xfrm>
          <a:prstGeom prst="rect">
            <a:avLst/>
          </a:prstGeom>
          <a:noFill/>
        </p:spPr>
        <p:txBody>
          <a:bodyPr wrap="square">
            <a:spAutoFit/>
          </a:bodyPr>
          <a:lstStyle/>
          <a:p>
            <a:r>
              <a:rPr lang="en-IN" sz="2000" b="1" dirty="0"/>
              <a:t>Affect of Global warming on Climate Change : </a:t>
            </a:r>
          </a:p>
        </p:txBody>
      </p:sp>
      <p:sp>
        <p:nvSpPr>
          <p:cNvPr id="26" name="TextBox 25">
            <a:extLst>
              <a:ext uri="{FF2B5EF4-FFF2-40B4-BE49-F238E27FC236}">
                <a16:creationId xmlns:a16="http://schemas.microsoft.com/office/drawing/2014/main" id="{9E7599C1-693C-92AD-1B92-73A3D7E92B26}"/>
              </a:ext>
            </a:extLst>
          </p:cNvPr>
          <p:cNvSpPr txBox="1"/>
          <p:nvPr/>
        </p:nvSpPr>
        <p:spPr>
          <a:xfrm>
            <a:off x="607416" y="3182159"/>
            <a:ext cx="5124790" cy="1200329"/>
          </a:xfrm>
          <a:prstGeom prst="rect">
            <a:avLst/>
          </a:prstGeom>
          <a:noFill/>
        </p:spPr>
        <p:txBody>
          <a:bodyPr wrap="square">
            <a:spAutoFit/>
          </a:bodyPr>
          <a:lstStyle/>
          <a:p>
            <a:r>
              <a:rPr lang="en-IN" dirty="0"/>
              <a:t>As the earth's atmosphere heats up, it collects, retains, and drops more water, changing weather patterns and making wet areas wetter and dry areas drier.</a:t>
            </a:r>
          </a:p>
        </p:txBody>
      </p:sp>
    </p:spTree>
    <p:extLst>
      <p:ext uri="{BB962C8B-B14F-4D97-AF65-F5344CB8AC3E}">
        <p14:creationId xmlns:p14="http://schemas.microsoft.com/office/powerpoint/2010/main" val="11198117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A89E1-29B2-BDBD-97AF-C1942876AFF0}"/>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01A76D00-3A5E-C86C-AE8A-EBDE93870E0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
        <p:nvSpPr>
          <p:cNvPr id="7" name="TextBox 6">
            <a:extLst>
              <a:ext uri="{FF2B5EF4-FFF2-40B4-BE49-F238E27FC236}">
                <a16:creationId xmlns:a16="http://schemas.microsoft.com/office/drawing/2014/main" id="{351B718F-7DE2-1AAE-61EC-22395C14DC91}"/>
              </a:ext>
            </a:extLst>
          </p:cNvPr>
          <p:cNvSpPr txBox="1"/>
          <p:nvPr/>
        </p:nvSpPr>
        <p:spPr>
          <a:xfrm>
            <a:off x="286917" y="243076"/>
            <a:ext cx="10331320" cy="784830"/>
          </a:xfrm>
          <a:prstGeom prst="rect">
            <a:avLst/>
          </a:prstGeom>
          <a:noFill/>
        </p:spPr>
        <p:txBody>
          <a:bodyPr wrap="square">
            <a:spAutoFit/>
          </a:bodyPr>
          <a:lstStyle/>
          <a:p>
            <a:r>
              <a:rPr lang="en-IN" sz="4500" u="sng" dirty="0">
                <a:solidFill>
                  <a:schemeClr val="bg1"/>
                </a:solidFill>
              </a:rPr>
              <a:t>Factors Responsible For Global Warming : </a:t>
            </a:r>
          </a:p>
        </p:txBody>
      </p:sp>
      <p:sp>
        <p:nvSpPr>
          <p:cNvPr id="9" name="TextBox 8">
            <a:extLst>
              <a:ext uri="{FF2B5EF4-FFF2-40B4-BE49-F238E27FC236}">
                <a16:creationId xmlns:a16="http://schemas.microsoft.com/office/drawing/2014/main" id="{47501DC4-25C3-D817-9267-CB0327DBE144}"/>
              </a:ext>
            </a:extLst>
          </p:cNvPr>
          <p:cNvSpPr txBox="1"/>
          <p:nvPr/>
        </p:nvSpPr>
        <p:spPr>
          <a:xfrm>
            <a:off x="454867" y="1393031"/>
            <a:ext cx="6172200" cy="769441"/>
          </a:xfrm>
          <a:prstGeom prst="rect">
            <a:avLst/>
          </a:prstGeom>
          <a:noFill/>
        </p:spPr>
        <p:txBody>
          <a:bodyPr wrap="square">
            <a:spAutoFit/>
          </a:bodyPr>
          <a:lstStyle/>
          <a:p>
            <a:r>
              <a:rPr lang="en-IN" sz="2200" dirty="0">
                <a:solidFill>
                  <a:schemeClr val="bg1"/>
                </a:solidFill>
              </a:rPr>
              <a:t>There are many factors responsible for Global Warming. Some of the factors are : </a:t>
            </a:r>
          </a:p>
        </p:txBody>
      </p:sp>
      <p:sp>
        <p:nvSpPr>
          <p:cNvPr id="13" name="TextBox 12">
            <a:extLst>
              <a:ext uri="{FF2B5EF4-FFF2-40B4-BE49-F238E27FC236}">
                <a16:creationId xmlns:a16="http://schemas.microsoft.com/office/drawing/2014/main" id="{7ED34850-D5C7-6C65-8752-0B716D04DD03}"/>
              </a:ext>
            </a:extLst>
          </p:cNvPr>
          <p:cNvSpPr txBox="1"/>
          <p:nvPr/>
        </p:nvSpPr>
        <p:spPr>
          <a:xfrm>
            <a:off x="838200" y="2465625"/>
            <a:ext cx="6172200" cy="2123658"/>
          </a:xfrm>
          <a:prstGeom prst="rect">
            <a:avLst/>
          </a:prstGeom>
          <a:noFill/>
        </p:spPr>
        <p:txBody>
          <a:bodyPr wrap="square">
            <a:spAutoFit/>
          </a:bodyPr>
          <a:lstStyle/>
          <a:p>
            <a:r>
              <a:rPr lang="en-IN" sz="2200" dirty="0">
                <a:solidFill>
                  <a:schemeClr val="bg1"/>
                </a:solidFill>
              </a:rPr>
              <a:t>1 : Urbanization.</a:t>
            </a:r>
          </a:p>
          <a:p>
            <a:r>
              <a:rPr lang="en-IN" sz="2200" dirty="0">
                <a:solidFill>
                  <a:schemeClr val="bg1"/>
                </a:solidFill>
              </a:rPr>
              <a:t>2 : </a:t>
            </a:r>
            <a:r>
              <a:rPr lang="en-IN" sz="2200" dirty="0" err="1">
                <a:solidFill>
                  <a:schemeClr val="bg1"/>
                </a:solidFill>
              </a:rPr>
              <a:t>Chloro</a:t>
            </a:r>
            <a:r>
              <a:rPr lang="en-IN" sz="2200" dirty="0">
                <a:solidFill>
                  <a:schemeClr val="bg1"/>
                </a:solidFill>
              </a:rPr>
              <a:t> </a:t>
            </a:r>
            <a:r>
              <a:rPr lang="en-IN" sz="2200" dirty="0" err="1">
                <a:solidFill>
                  <a:schemeClr val="bg1"/>
                </a:solidFill>
              </a:rPr>
              <a:t>Fluoro</a:t>
            </a:r>
            <a:r>
              <a:rPr lang="en-IN" sz="2200" dirty="0">
                <a:solidFill>
                  <a:schemeClr val="bg1"/>
                </a:solidFill>
              </a:rPr>
              <a:t> Carbons.</a:t>
            </a:r>
          </a:p>
          <a:p>
            <a:r>
              <a:rPr lang="en-IN" sz="2200" dirty="0">
                <a:solidFill>
                  <a:schemeClr val="bg1"/>
                </a:solidFill>
              </a:rPr>
              <a:t>3 : Deforestation.</a:t>
            </a:r>
          </a:p>
          <a:p>
            <a:r>
              <a:rPr lang="en-IN" sz="2200" dirty="0">
                <a:solidFill>
                  <a:schemeClr val="bg1"/>
                </a:solidFill>
              </a:rPr>
              <a:t>4 : Pollution.</a:t>
            </a:r>
          </a:p>
          <a:p>
            <a:r>
              <a:rPr lang="en-IN" sz="2200" dirty="0">
                <a:solidFill>
                  <a:schemeClr val="bg1"/>
                </a:solidFill>
              </a:rPr>
              <a:t>5 : Over exploitation of resources.</a:t>
            </a:r>
          </a:p>
          <a:p>
            <a:endParaRPr lang="en-IN" sz="2200" dirty="0">
              <a:solidFill>
                <a:schemeClr val="bg1"/>
              </a:solidFill>
            </a:endParaRPr>
          </a:p>
        </p:txBody>
      </p:sp>
    </p:spTree>
    <p:extLst>
      <p:ext uri="{BB962C8B-B14F-4D97-AF65-F5344CB8AC3E}">
        <p14:creationId xmlns:p14="http://schemas.microsoft.com/office/powerpoint/2010/main" val="7901256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Graph of global mean temperature from 1880 to 2009.">
            <a:extLst>
              <a:ext uri="{FF2B5EF4-FFF2-40B4-BE49-F238E27FC236}">
                <a16:creationId xmlns:a16="http://schemas.microsoft.com/office/drawing/2014/main" id="{9CB986FC-A13B-7433-70A3-A92D85AE1F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0650" y="1582686"/>
            <a:ext cx="8733121" cy="405119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833875-CC98-4FD8-FF9F-48E69C928503}"/>
              </a:ext>
            </a:extLst>
          </p:cNvPr>
          <p:cNvSpPr txBox="1"/>
          <p:nvPr/>
        </p:nvSpPr>
        <p:spPr>
          <a:xfrm>
            <a:off x="1199535" y="424935"/>
            <a:ext cx="6096000" cy="477054"/>
          </a:xfrm>
          <a:prstGeom prst="rect">
            <a:avLst/>
          </a:prstGeom>
          <a:noFill/>
        </p:spPr>
        <p:txBody>
          <a:bodyPr wrap="square">
            <a:spAutoFit/>
          </a:bodyPr>
          <a:lstStyle/>
          <a:p>
            <a:r>
              <a:rPr lang="en-IN" sz="2500" b="1" u="sng" dirty="0">
                <a:solidFill>
                  <a:srgbClr val="FF0000"/>
                </a:solidFill>
              </a:rPr>
              <a:t>Stats overtime : </a:t>
            </a:r>
          </a:p>
        </p:txBody>
      </p:sp>
    </p:spTree>
    <p:extLst>
      <p:ext uri="{BB962C8B-B14F-4D97-AF65-F5344CB8AC3E}">
        <p14:creationId xmlns:p14="http://schemas.microsoft.com/office/powerpoint/2010/main" val="1309355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10 Things You Can Do to Help Save the Earth - EcoWatch">
            <a:extLst>
              <a:ext uri="{FF2B5EF4-FFF2-40B4-BE49-F238E27FC236}">
                <a16:creationId xmlns:a16="http://schemas.microsoft.com/office/drawing/2014/main" id="{C4F36634-EC3A-5540-7488-840D547EB5D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69338"/>
            <a:ext cx="11430000" cy="64293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25D46EE5-598F-B9E3-DA24-6D6F7751BC3E}"/>
              </a:ext>
            </a:extLst>
          </p:cNvPr>
          <p:cNvSpPr txBox="1"/>
          <p:nvPr/>
        </p:nvSpPr>
        <p:spPr>
          <a:xfrm>
            <a:off x="688258" y="513424"/>
            <a:ext cx="6096000" cy="553998"/>
          </a:xfrm>
          <a:prstGeom prst="rect">
            <a:avLst/>
          </a:prstGeom>
          <a:noFill/>
        </p:spPr>
        <p:txBody>
          <a:bodyPr wrap="square">
            <a:spAutoFit/>
          </a:bodyPr>
          <a:lstStyle/>
          <a:p>
            <a:r>
              <a:rPr lang="en-IN" sz="3000" dirty="0">
                <a:solidFill>
                  <a:schemeClr val="bg1"/>
                </a:solidFill>
                <a:highlight>
                  <a:srgbClr val="00FF00"/>
                </a:highlight>
              </a:rPr>
              <a:t> </a:t>
            </a:r>
            <a:r>
              <a:rPr lang="en-IN" sz="3000" dirty="0">
                <a:solidFill>
                  <a:schemeClr val="bg1"/>
                </a:solidFill>
              </a:rPr>
              <a:t>Solutions to Global Warming :    </a:t>
            </a:r>
          </a:p>
        </p:txBody>
      </p:sp>
      <p:sp>
        <p:nvSpPr>
          <p:cNvPr id="7" name="TextBox 6">
            <a:extLst>
              <a:ext uri="{FF2B5EF4-FFF2-40B4-BE49-F238E27FC236}">
                <a16:creationId xmlns:a16="http://schemas.microsoft.com/office/drawing/2014/main" id="{4333D9EF-31B4-D8A3-36E0-7BFC325DFA37}"/>
              </a:ext>
            </a:extLst>
          </p:cNvPr>
          <p:cNvSpPr txBox="1"/>
          <p:nvPr/>
        </p:nvSpPr>
        <p:spPr>
          <a:xfrm>
            <a:off x="511795" y="3943919"/>
            <a:ext cx="6096000" cy="2400657"/>
          </a:xfrm>
          <a:prstGeom prst="rect">
            <a:avLst/>
          </a:prstGeom>
          <a:noFill/>
        </p:spPr>
        <p:txBody>
          <a:bodyPr wrap="square">
            <a:spAutoFit/>
          </a:bodyPr>
          <a:lstStyle/>
          <a:p>
            <a:pPr marL="342900" indent="-342900">
              <a:buFont typeface="Arial" panose="020B0604020202020204" pitchFamily="34" charset="0"/>
              <a:buChar char="•"/>
            </a:pPr>
            <a:r>
              <a:rPr lang="en-IN" sz="2500" dirty="0">
                <a:solidFill>
                  <a:srgbClr val="00FF00"/>
                </a:solidFill>
              </a:rPr>
              <a:t>Set limits on global warming pollutants.</a:t>
            </a:r>
          </a:p>
          <a:p>
            <a:pPr marL="342900" indent="-342900">
              <a:buFont typeface="Arial" panose="020B0604020202020204" pitchFamily="34" charset="0"/>
              <a:buChar char="•"/>
            </a:pPr>
            <a:endParaRPr lang="en-IN" sz="2500" dirty="0">
              <a:solidFill>
                <a:srgbClr val="00FF00"/>
              </a:solidFill>
            </a:endParaRPr>
          </a:p>
          <a:p>
            <a:pPr marL="342900" indent="-342900">
              <a:buFont typeface="Arial" panose="020B0604020202020204" pitchFamily="34" charset="0"/>
              <a:buChar char="•"/>
            </a:pPr>
            <a:r>
              <a:rPr lang="en-IN" sz="2500" dirty="0">
                <a:solidFill>
                  <a:srgbClr val="00FF00"/>
                </a:solidFill>
              </a:rPr>
              <a:t>Invest in green jobs and energy.</a:t>
            </a:r>
          </a:p>
          <a:p>
            <a:pPr marL="342900" indent="-342900">
              <a:buFont typeface="Arial" panose="020B0604020202020204" pitchFamily="34" charset="0"/>
              <a:buChar char="•"/>
            </a:pPr>
            <a:endParaRPr lang="en-IN" sz="2500" dirty="0">
              <a:solidFill>
                <a:srgbClr val="00FF00"/>
              </a:solidFill>
            </a:endParaRPr>
          </a:p>
          <a:p>
            <a:r>
              <a:rPr lang="en-IN" sz="2500" dirty="0">
                <a:solidFill>
                  <a:srgbClr val="00FF00"/>
                </a:solidFill>
              </a:rPr>
              <a:t>* Build better communities and transportation networks.</a:t>
            </a:r>
          </a:p>
        </p:txBody>
      </p:sp>
    </p:spTree>
    <p:extLst>
      <p:ext uri="{BB962C8B-B14F-4D97-AF65-F5344CB8AC3E}">
        <p14:creationId xmlns:p14="http://schemas.microsoft.com/office/powerpoint/2010/main" val="3726729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241</TotalTime>
  <Words>413</Words>
  <Application>Microsoft Office PowerPoint</Application>
  <PresentationFormat>Widescreen</PresentationFormat>
  <Paragraphs>37</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Agency FB</vt:lpstr>
      <vt:lpstr>Arial</vt:lpstr>
      <vt:lpstr>Calibri</vt:lpstr>
      <vt:lpstr>Calibri Light</vt:lpstr>
      <vt:lpstr>Consolas</vt:lpstr>
      <vt:lpstr>Helveticaneueltstd roman</vt:lpstr>
      <vt:lpstr>Leelawadee</vt:lpstr>
      <vt:lpstr>Office Theme</vt:lpstr>
      <vt:lpstr>GLOBAL WARMING</vt:lpstr>
      <vt:lpstr>zl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WARMING</dc:title>
  <dc:creator>vnabhiramnagam@outlook.com</dc:creator>
  <cp:lastModifiedBy>vnabhiramnagam@outlook.com</cp:lastModifiedBy>
  <cp:revision>3</cp:revision>
  <dcterms:created xsi:type="dcterms:W3CDTF">2022-09-14T15:06:26Z</dcterms:created>
  <dcterms:modified xsi:type="dcterms:W3CDTF">2022-09-19T08:15:04Z</dcterms:modified>
</cp:coreProperties>
</file>