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04144433-15B1-442A-8F18-BD8CDEAFFEB3}" type="datetimeFigureOut">
              <a:rPr lang="en-IN" smtClean="0"/>
              <a:t>29-02-2024</a:t>
            </a:fld>
            <a:endParaRPr lang="en-IN"/>
          </a:p>
        </p:txBody>
      </p:sp>
      <p:sp>
        <p:nvSpPr>
          <p:cNvPr id="20" name="Footer Placeholder 19"/>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A17B827F-5200-429F-96DC-AEF48B129322}"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4144433-15B1-442A-8F18-BD8CDEAFFEB3}"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7B827F-5200-429F-96DC-AEF48B12932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4144433-15B1-442A-8F18-BD8CDEAFFEB3}"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7B827F-5200-429F-96DC-AEF48B12932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4144433-15B1-442A-8F18-BD8CDEAFFEB3}"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7B827F-5200-429F-96DC-AEF48B12932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4144433-15B1-442A-8F18-BD8CDEAFFEB3}"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7B827F-5200-429F-96DC-AEF48B129322}"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144433-15B1-442A-8F18-BD8CDEAFFEB3}"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7B827F-5200-429F-96DC-AEF48B12932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4144433-15B1-442A-8F18-BD8CDEAFFEB3}" type="datetimeFigureOut">
              <a:rPr lang="en-IN" smtClean="0"/>
              <a:t>29-02-2024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7B827F-5200-429F-96DC-AEF48B12932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04144433-15B1-442A-8F18-BD8CDEAFFEB3}" type="datetimeFigureOut">
              <a:rPr lang="en-IN" smtClean="0"/>
              <a:t>29-02-2024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7B827F-5200-429F-96DC-AEF48B12932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04144433-15B1-442A-8F18-BD8CDEAFFEB3}" type="datetimeFigureOut">
              <a:rPr lang="en-IN" smtClean="0"/>
              <a:t>29-02-2024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7B827F-5200-429F-96DC-AEF48B129322}"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144433-15B1-442A-8F18-BD8CDEAFFEB3}"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7B827F-5200-429F-96DC-AEF48B12932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04144433-15B1-442A-8F18-BD8CDEAFFEB3}"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7B827F-5200-429F-96DC-AEF48B129322}"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4144433-15B1-442A-8F18-BD8CDEAFFEB3}" type="datetimeFigureOut">
              <a:rPr lang="en-IN" smtClean="0"/>
              <a:t>29-02-2024</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17B827F-5200-429F-96DC-AEF48B129322}"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640" y="548680"/>
            <a:ext cx="7406640" cy="1472184"/>
          </a:xfrm>
        </p:spPr>
        <p:txBody>
          <a:bodyPr>
            <a:normAutofit/>
          </a:bodyPr>
          <a:lstStyle/>
          <a:p>
            <a:r>
              <a:rPr lang="en-US" sz="4400" dirty="0"/>
              <a:t>NETWORK PERFORMANCE ANALYSIS</a:t>
            </a:r>
            <a:endParaRPr lang="en-IN" sz="4400" dirty="0"/>
          </a:p>
        </p:txBody>
      </p:sp>
      <p:sp>
        <p:nvSpPr>
          <p:cNvPr id="3" name="Subtitle 2"/>
          <p:cNvSpPr>
            <a:spLocks noGrp="1"/>
          </p:cNvSpPr>
          <p:nvPr>
            <p:ph type="subTitle" idx="1"/>
          </p:nvPr>
        </p:nvSpPr>
        <p:spPr>
          <a:xfrm>
            <a:off x="5724128" y="4365104"/>
            <a:ext cx="5400600" cy="1752600"/>
          </a:xfrm>
        </p:spPr>
        <p:txBody>
          <a:bodyPr>
            <a:noAutofit/>
          </a:bodyPr>
          <a:lstStyle/>
          <a:p>
            <a:r>
              <a:rPr lang="en-US" sz="2400" dirty="0"/>
              <a:t>Batch-2</a:t>
            </a:r>
          </a:p>
          <a:p>
            <a:r>
              <a:rPr lang="en-US" sz="2400" dirty="0"/>
              <a:t>Reg.No:211FA04064</a:t>
            </a:r>
          </a:p>
          <a:p>
            <a:r>
              <a:rPr lang="en-US" sz="2400" dirty="0"/>
              <a:t>	  211FA04139</a:t>
            </a:r>
          </a:p>
          <a:p>
            <a:r>
              <a:rPr lang="en-US" sz="2400" dirty="0"/>
              <a:t>	  211FA04426</a:t>
            </a:r>
          </a:p>
          <a:p>
            <a:r>
              <a:rPr lang="en-US" sz="2400" dirty="0"/>
              <a:t>	  211FA04563</a:t>
            </a:r>
            <a:endParaRPr lang="en-IN" sz="2400" dirty="0"/>
          </a:p>
        </p:txBody>
      </p:sp>
    </p:spTree>
    <p:extLst>
      <p:ext uri="{BB962C8B-B14F-4D97-AF65-F5344CB8AC3E}">
        <p14:creationId xmlns:p14="http://schemas.microsoft.com/office/powerpoint/2010/main" val="95585584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116632"/>
            <a:ext cx="8172400" cy="5760640"/>
          </a:xfrm>
        </p:spPr>
        <p:txBody>
          <a:bodyPr>
            <a:noAutofit/>
          </a:bodyPr>
          <a:lstStyle/>
          <a:p>
            <a:pPr marL="82296" indent="0">
              <a:buNone/>
            </a:pPr>
            <a:r>
              <a:rPr lang="en-IN" sz="2400" dirty="0"/>
              <a:t>C) </a:t>
            </a:r>
          </a:p>
          <a:p>
            <a:pPr marL="82296" indent="0">
              <a:buNone/>
            </a:pPr>
            <a:r>
              <a:rPr lang="en-IN" sz="2400" dirty="0"/>
              <a:t>File Transfer Over Three Links:</a:t>
            </a:r>
          </a:p>
          <a:p>
            <a:pPr marL="82296" lvl="0" indent="0">
              <a:buNone/>
            </a:pPr>
            <a:r>
              <a:rPr lang="en-IN" sz="2400" dirty="0"/>
              <a:t>Throughput Calculation:-</a:t>
            </a:r>
          </a:p>
          <a:p>
            <a:pPr marL="82296" indent="0">
              <a:buNone/>
            </a:pPr>
            <a:r>
              <a:rPr lang="en-IN" sz="2400" dirty="0"/>
              <a:t>Assuming no other traffic, the throughput is limited by the link with the lowest rate.-</a:t>
            </a:r>
          </a:p>
          <a:p>
            <a:pPr marL="82296" indent="0">
              <a:buNone/>
            </a:pPr>
            <a:r>
              <a:rPr lang="en-IN" sz="2400" dirty="0"/>
              <a:t>Throughput (T) = Minimum(R1, R2, R3) = 500kbps</a:t>
            </a:r>
          </a:p>
          <a:p>
            <a:pPr marL="82296" indent="0">
              <a:buNone/>
            </a:pPr>
            <a:r>
              <a:rPr lang="en-IN" sz="2400" dirty="0"/>
              <a:t>ii. File Transfer Time Calculation:-</a:t>
            </a:r>
          </a:p>
          <a:p>
            <a:pPr marL="82296" indent="0">
              <a:buNone/>
            </a:pPr>
            <a:r>
              <a:rPr lang="en-IN" sz="2400" dirty="0"/>
              <a:t>- File Size = 4 million bytes.</a:t>
            </a:r>
          </a:p>
          <a:p>
            <a:pPr marL="82296" indent="0">
              <a:buNone/>
            </a:pPr>
            <a:r>
              <a:rPr lang="en-IN" sz="2400" dirty="0"/>
              <a:t>- File Transfer Time (T transfer ) = File Size / Throughput.</a:t>
            </a:r>
          </a:p>
          <a:p>
            <a:pPr marL="82296" indent="0">
              <a:buNone/>
            </a:pPr>
            <a:r>
              <a:rPr lang="en-IN" sz="2400" dirty="0"/>
              <a:t>- transfer=4 MB×8 bits/byte/500 kbps</a:t>
            </a:r>
          </a:p>
          <a:p>
            <a:pPr marL="82296" indent="0">
              <a:buNone/>
            </a:pPr>
            <a:r>
              <a:rPr lang="en-IN" sz="2400" dirty="0"/>
              <a:t>- T transfer≈64 seconds.</a:t>
            </a:r>
          </a:p>
        </p:txBody>
      </p:sp>
    </p:spTree>
    <p:extLst>
      <p:ext uri="{BB962C8B-B14F-4D97-AF65-F5344CB8AC3E}">
        <p14:creationId xmlns:p14="http://schemas.microsoft.com/office/powerpoint/2010/main" val="130779901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99392"/>
            <a:ext cx="7498080" cy="1143000"/>
          </a:xfrm>
        </p:spPr>
        <p:txBody>
          <a:bodyPr/>
          <a:lstStyle/>
          <a:p>
            <a:r>
              <a:rPr lang="en-US" dirty="0"/>
              <a:t>EXTENSION:</a:t>
            </a:r>
            <a:endParaRPr lang="en-IN" dirty="0"/>
          </a:p>
        </p:txBody>
      </p:sp>
      <p:sp>
        <p:nvSpPr>
          <p:cNvPr id="3" name="Content Placeholder 2"/>
          <p:cNvSpPr>
            <a:spLocks noGrp="1"/>
          </p:cNvSpPr>
          <p:nvPr>
            <p:ph idx="1"/>
          </p:nvPr>
        </p:nvSpPr>
        <p:spPr>
          <a:xfrm>
            <a:off x="1043608" y="908720"/>
            <a:ext cx="4248472" cy="5832648"/>
          </a:xfrm>
        </p:spPr>
        <p:txBody>
          <a:bodyPr>
            <a:noAutofit/>
          </a:bodyPr>
          <a:lstStyle/>
          <a:p>
            <a:pPr marL="82296" indent="0">
              <a:buNone/>
            </a:pPr>
            <a:r>
              <a:rPr lang="en-IN" sz="1200" b="1" dirty="0"/>
              <a:t>CLIENTSERVER:-</a:t>
            </a:r>
            <a:endParaRPr lang="en-IN" sz="1200" dirty="0"/>
          </a:p>
          <a:p>
            <a:pPr marL="82296" indent="0">
              <a:buNone/>
            </a:pPr>
            <a:r>
              <a:rPr lang="en-IN" sz="1200" dirty="0"/>
              <a:t>package Networking;</a:t>
            </a:r>
          </a:p>
          <a:p>
            <a:pPr marL="82296" indent="0">
              <a:buNone/>
            </a:pPr>
            <a:r>
              <a:rPr lang="en-IN" sz="1200" dirty="0"/>
              <a:t>import java.io.*;</a:t>
            </a:r>
          </a:p>
          <a:p>
            <a:pPr marL="82296" indent="0">
              <a:buNone/>
            </a:pPr>
            <a:r>
              <a:rPr lang="en-IN" sz="1200" dirty="0"/>
              <a:t>import </a:t>
            </a:r>
            <a:r>
              <a:rPr lang="en-IN" sz="1200" dirty="0" err="1"/>
              <a:t>java.net.Socket</a:t>
            </a:r>
            <a:r>
              <a:rPr lang="en-IN" sz="1200" dirty="0"/>
              <a:t>;</a:t>
            </a:r>
          </a:p>
          <a:p>
            <a:pPr marL="82296" indent="0">
              <a:buNone/>
            </a:pPr>
            <a:r>
              <a:rPr lang="en-IN" sz="1200" dirty="0"/>
              <a:t>import </a:t>
            </a:r>
            <a:r>
              <a:rPr lang="en-IN" sz="1200" dirty="0" err="1"/>
              <a:t>java.util.Scanner</a:t>
            </a:r>
            <a:r>
              <a:rPr lang="en-IN" sz="1200" dirty="0"/>
              <a:t>;</a:t>
            </a:r>
          </a:p>
          <a:p>
            <a:pPr marL="82296" indent="0">
              <a:buNone/>
            </a:pPr>
            <a:r>
              <a:rPr lang="en-IN" sz="1200" dirty="0"/>
              <a:t>import </a:t>
            </a:r>
            <a:r>
              <a:rPr lang="en-IN" sz="1200" dirty="0" err="1"/>
              <a:t>java.net.DatagramPacket</a:t>
            </a:r>
            <a:r>
              <a:rPr lang="en-IN" sz="1200" dirty="0"/>
              <a:t>;</a:t>
            </a:r>
          </a:p>
          <a:p>
            <a:pPr marL="82296" indent="0">
              <a:buNone/>
            </a:pPr>
            <a:r>
              <a:rPr lang="en-IN" sz="1200" dirty="0"/>
              <a:t>import </a:t>
            </a:r>
            <a:r>
              <a:rPr lang="en-IN" sz="1200" dirty="0" err="1"/>
              <a:t>java.net.DatagramSocket</a:t>
            </a:r>
            <a:r>
              <a:rPr lang="en-IN" sz="1200" dirty="0"/>
              <a:t>;</a:t>
            </a:r>
          </a:p>
          <a:p>
            <a:pPr marL="82296" indent="0">
              <a:buNone/>
            </a:pPr>
            <a:r>
              <a:rPr lang="en-IN" sz="1200" dirty="0"/>
              <a:t>public class </a:t>
            </a:r>
            <a:r>
              <a:rPr lang="en-IN" sz="1200" dirty="0" err="1"/>
              <a:t>ClientServer</a:t>
            </a:r>
            <a:r>
              <a:rPr lang="en-IN" sz="1200" dirty="0"/>
              <a:t> {</a:t>
            </a:r>
          </a:p>
          <a:p>
            <a:pPr marL="82296" indent="0">
              <a:buNone/>
            </a:pPr>
            <a:r>
              <a:rPr lang="en-IN" sz="1200" dirty="0"/>
              <a:t>    public static void main(String[] </a:t>
            </a:r>
            <a:r>
              <a:rPr lang="en-IN" sz="1200" dirty="0" err="1"/>
              <a:t>args</a:t>
            </a:r>
            <a:r>
              <a:rPr lang="en-IN" sz="1200" dirty="0"/>
              <a:t>) {</a:t>
            </a:r>
          </a:p>
          <a:p>
            <a:pPr marL="82296" indent="0">
              <a:buNone/>
            </a:pPr>
            <a:r>
              <a:rPr lang="en-IN" sz="1200" dirty="0"/>
              <a:t>        try {</a:t>
            </a:r>
          </a:p>
          <a:p>
            <a:pPr marL="82296" indent="0">
              <a:buNone/>
            </a:pPr>
            <a:r>
              <a:rPr lang="en-IN" sz="1200" dirty="0"/>
              <a:t>            </a:t>
            </a:r>
            <a:r>
              <a:rPr lang="en-IN" sz="1200" dirty="0" err="1"/>
              <a:t>DatagramSocket</a:t>
            </a:r>
            <a:r>
              <a:rPr lang="en-IN" sz="1200" dirty="0"/>
              <a:t> </a:t>
            </a:r>
            <a:r>
              <a:rPr lang="en-IN" sz="1200" dirty="0" err="1"/>
              <a:t>datagramSocket</a:t>
            </a:r>
            <a:r>
              <a:rPr lang="en-IN" sz="1200" dirty="0"/>
              <a:t> = new </a:t>
            </a:r>
            <a:r>
              <a:rPr lang="en-IN" sz="1200" dirty="0" err="1"/>
              <a:t>DatagramSocket</a:t>
            </a:r>
            <a:r>
              <a:rPr lang="en-IN" sz="1200" dirty="0"/>
              <a:t>(8888);</a:t>
            </a:r>
          </a:p>
          <a:p>
            <a:pPr marL="82296" indent="0">
              <a:buNone/>
            </a:pPr>
            <a:r>
              <a:rPr lang="en-IN" sz="1200" dirty="0"/>
              <a:t>            byte[] </a:t>
            </a:r>
            <a:r>
              <a:rPr lang="en-IN" sz="1200" dirty="0" err="1"/>
              <a:t>datagramBuffer</a:t>
            </a:r>
            <a:r>
              <a:rPr lang="en-IN" sz="1200" dirty="0"/>
              <a:t> = new byte[1024];</a:t>
            </a:r>
          </a:p>
          <a:p>
            <a:pPr marL="82296" indent="0">
              <a:buNone/>
            </a:pPr>
            <a:r>
              <a:rPr lang="en-IN" sz="1200" dirty="0"/>
              <a:t>            </a:t>
            </a:r>
            <a:r>
              <a:rPr lang="en-IN" sz="1200" dirty="0" err="1"/>
              <a:t>DatagramPacket</a:t>
            </a:r>
            <a:r>
              <a:rPr lang="en-IN" sz="1200" dirty="0"/>
              <a:t> packet = new </a:t>
            </a:r>
            <a:r>
              <a:rPr lang="en-IN" sz="1200" dirty="0" err="1"/>
              <a:t>DatagramPacket</a:t>
            </a:r>
            <a:r>
              <a:rPr lang="en-IN" sz="1200" dirty="0"/>
              <a:t>(</a:t>
            </a:r>
            <a:r>
              <a:rPr lang="en-IN" sz="1200" dirty="0" err="1"/>
              <a:t>datagramBuffer</a:t>
            </a:r>
            <a:r>
              <a:rPr lang="en-IN" sz="1200" dirty="0"/>
              <a:t>, </a:t>
            </a:r>
            <a:r>
              <a:rPr lang="en-IN" sz="1200" dirty="0" err="1"/>
              <a:t>datagramBuffer.length</a:t>
            </a:r>
            <a:r>
              <a:rPr lang="en-IN" sz="1200" dirty="0"/>
              <a:t>);</a:t>
            </a:r>
          </a:p>
          <a:p>
            <a:pPr marL="82296" indent="0">
              <a:buNone/>
            </a:pPr>
            <a:r>
              <a:rPr lang="en-IN" sz="1200" dirty="0"/>
              <a:t>            </a:t>
            </a:r>
            <a:r>
              <a:rPr lang="en-IN" sz="1200" dirty="0" err="1"/>
              <a:t>datagramSocket.receive</a:t>
            </a:r>
            <a:r>
              <a:rPr lang="en-IN" sz="1200" dirty="0"/>
              <a:t>(packet);</a:t>
            </a:r>
          </a:p>
          <a:p>
            <a:pPr marL="82296" indent="0">
              <a:buNone/>
            </a:pPr>
            <a:r>
              <a:rPr lang="en-IN" sz="1200" dirty="0"/>
              <a:t>            String </a:t>
            </a:r>
            <a:r>
              <a:rPr lang="en-IN" sz="1200" dirty="0" err="1"/>
              <a:t>broadcastMessage</a:t>
            </a:r>
            <a:r>
              <a:rPr lang="en-IN" sz="1200" dirty="0"/>
              <a:t> = new String(</a:t>
            </a:r>
            <a:r>
              <a:rPr lang="en-IN" sz="1200" dirty="0" err="1"/>
              <a:t>packet.getData</a:t>
            </a:r>
            <a:r>
              <a:rPr lang="en-IN" sz="1200" dirty="0"/>
              <a:t>(), 0, </a:t>
            </a:r>
            <a:r>
              <a:rPr lang="en-IN" sz="1200" dirty="0" err="1"/>
              <a:t>packet.getLength</a:t>
            </a:r>
            <a:r>
              <a:rPr lang="en-IN" sz="1200" dirty="0"/>
              <a:t>());</a:t>
            </a:r>
          </a:p>
          <a:p>
            <a:pPr marL="82296" indent="0">
              <a:buNone/>
            </a:pPr>
            <a:r>
              <a:rPr lang="en-IN" sz="1200" dirty="0"/>
              <a:t>            </a:t>
            </a:r>
            <a:r>
              <a:rPr lang="en-IN" sz="1200" dirty="0" err="1"/>
              <a:t>System.out.println</a:t>
            </a:r>
            <a:r>
              <a:rPr lang="en-IN" sz="1200" dirty="0"/>
              <a:t>("Received message: " + </a:t>
            </a:r>
            <a:r>
              <a:rPr lang="en-IN" sz="1200" dirty="0" err="1"/>
              <a:t>broadcastMessage</a:t>
            </a:r>
            <a:r>
              <a:rPr lang="en-IN" sz="1200" dirty="0"/>
              <a:t>);</a:t>
            </a:r>
          </a:p>
          <a:p>
            <a:pPr marL="82296" indent="0">
              <a:buNone/>
            </a:pPr>
            <a:r>
              <a:rPr lang="en-IN" sz="1200" dirty="0"/>
              <a:t>            if (</a:t>
            </a:r>
            <a:r>
              <a:rPr lang="en-IN" sz="1200" dirty="0" err="1"/>
              <a:t>broadcastMessage.equals</a:t>
            </a:r>
            <a:r>
              <a:rPr lang="en-IN" sz="1200" dirty="0"/>
              <a:t>("SERVER_IP_BROADCAST"))</a:t>
            </a:r>
          </a:p>
          <a:p>
            <a:pPr marL="82296" indent="0">
              <a:buNone/>
            </a:pPr>
            <a:r>
              <a:rPr lang="en-IN" sz="1200" dirty="0"/>
              <a:t>")) {</a:t>
            </a:r>
          </a:p>
          <a:p>
            <a:pPr marL="82296" indent="0">
              <a:buNone/>
            </a:pPr>
            <a:r>
              <a:rPr lang="en-IN" sz="1200" dirty="0"/>
              <a:t>                String </a:t>
            </a:r>
            <a:r>
              <a:rPr lang="en-IN" sz="1200" dirty="0" err="1"/>
              <a:t>serverIP</a:t>
            </a:r>
            <a:r>
              <a:rPr lang="en-IN" sz="1200" dirty="0"/>
              <a:t> = </a:t>
            </a:r>
            <a:r>
              <a:rPr lang="en-IN" sz="1200" dirty="0" err="1"/>
              <a:t>packet.getAddress</a:t>
            </a:r>
            <a:r>
              <a:rPr lang="en-IN" sz="1200" dirty="0"/>
              <a:t>().</a:t>
            </a:r>
            <a:r>
              <a:rPr lang="en-IN" sz="1200" dirty="0" err="1"/>
              <a:t>getHostAddress</a:t>
            </a:r>
            <a:r>
              <a:rPr lang="en-IN" sz="1200" dirty="0"/>
              <a:t>();</a:t>
            </a:r>
          </a:p>
        </p:txBody>
      </p:sp>
      <p:sp>
        <p:nvSpPr>
          <p:cNvPr id="4" name="TextBox 3"/>
          <p:cNvSpPr txBox="1"/>
          <p:nvPr/>
        </p:nvSpPr>
        <p:spPr>
          <a:xfrm>
            <a:off x="5292080" y="260648"/>
            <a:ext cx="3851920" cy="6740307"/>
          </a:xfrm>
          <a:prstGeom prst="rect">
            <a:avLst/>
          </a:prstGeom>
          <a:noFill/>
        </p:spPr>
        <p:txBody>
          <a:bodyPr wrap="square" rtlCol="0">
            <a:spAutoFit/>
          </a:bodyPr>
          <a:lstStyle/>
          <a:p>
            <a:r>
              <a:rPr lang="en-IN" sz="1200" dirty="0" err="1"/>
              <a:t>System.out.println</a:t>
            </a:r>
            <a:r>
              <a:rPr lang="en-IN" sz="1200" dirty="0"/>
              <a:t>("Server IP is: " + </a:t>
            </a:r>
            <a:r>
              <a:rPr lang="en-IN" sz="1200" dirty="0" err="1"/>
              <a:t>serverIP</a:t>
            </a:r>
            <a:r>
              <a:rPr lang="en-IN" sz="1200" dirty="0"/>
              <a:t>); Scanner </a:t>
            </a:r>
            <a:r>
              <a:rPr lang="en-IN" sz="1200" dirty="0" err="1"/>
              <a:t>scanner</a:t>
            </a:r>
            <a:r>
              <a:rPr lang="en-IN" sz="1200" dirty="0"/>
              <a:t> = new Scanner(System.in);</a:t>
            </a:r>
          </a:p>
          <a:p>
            <a:r>
              <a:rPr lang="en-IN" sz="1200" dirty="0"/>
              <a:t>                while (true) {</a:t>
            </a:r>
          </a:p>
          <a:p>
            <a:r>
              <a:rPr lang="en-IN" sz="1200" dirty="0"/>
              <a:t>                    Socket </a:t>
            </a:r>
            <a:r>
              <a:rPr lang="en-IN" sz="1200" dirty="0" err="1"/>
              <a:t>socket</a:t>
            </a:r>
            <a:r>
              <a:rPr lang="en-IN" sz="1200" dirty="0"/>
              <a:t> = new Socket(</a:t>
            </a:r>
            <a:r>
              <a:rPr lang="en-IN" sz="1200" dirty="0" err="1"/>
              <a:t>serverIP</a:t>
            </a:r>
            <a:r>
              <a:rPr lang="en-IN" sz="1200" dirty="0"/>
              <a:t>, 900);</a:t>
            </a:r>
          </a:p>
          <a:p>
            <a:r>
              <a:rPr lang="en-IN" sz="1200" dirty="0"/>
              <a:t>try (socket; </a:t>
            </a:r>
            <a:r>
              <a:rPr lang="en-IN" sz="1200" dirty="0" err="1"/>
              <a:t>DataOutputStream</a:t>
            </a:r>
            <a:r>
              <a:rPr lang="en-IN" sz="1200" dirty="0"/>
              <a:t> </a:t>
            </a:r>
            <a:r>
              <a:rPr lang="en-IN" sz="1200" dirty="0" err="1"/>
              <a:t>dataOutputStream</a:t>
            </a:r>
            <a:r>
              <a:rPr lang="en-IN" sz="1200" dirty="0"/>
              <a:t> = new </a:t>
            </a:r>
            <a:r>
              <a:rPr lang="en-IN" sz="1200" dirty="0" err="1"/>
              <a:t>DataOutputStream</a:t>
            </a:r>
            <a:r>
              <a:rPr lang="en-IN" sz="1200" dirty="0"/>
              <a:t>(</a:t>
            </a:r>
            <a:r>
              <a:rPr lang="en-IN" sz="1200" dirty="0" err="1"/>
              <a:t>socket.getOutputStream</a:t>
            </a:r>
            <a:r>
              <a:rPr lang="en-IN" sz="1200" dirty="0"/>
              <a:t>())) { </a:t>
            </a:r>
          </a:p>
          <a:p>
            <a:r>
              <a:rPr lang="en-IN" sz="1200" dirty="0" err="1"/>
              <a:t>System.out.println</a:t>
            </a:r>
            <a:r>
              <a:rPr lang="en-IN" sz="1200" dirty="0"/>
              <a:t>("Enter the type of data you want to send (text/file):");</a:t>
            </a:r>
          </a:p>
          <a:p>
            <a:r>
              <a:rPr lang="en-IN" sz="1200" dirty="0"/>
              <a:t>                        String </a:t>
            </a:r>
            <a:r>
              <a:rPr lang="en-IN" sz="1200" dirty="0" err="1"/>
              <a:t>dataType</a:t>
            </a:r>
            <a:r>
              <a:rPr lang="en-IN" sz="1200" dirty="0"/>
              <a:t> = </a:t>
            </a:r>
            <a:r>
              <a:rPr lang="en-IN" sz="1200" dirty="0" err="1"/>
              <a:t>scanner.nextLine</a:t>
            </a:r>
            <a:r>
              <a:rPr lang="en-IN" sz="1200" dirty="0"/>
              <a:t>();</a:t>
            </a:r>
          </a:p>
          <a:p>
            <a:r>
              <a:rPr lang="en-IN" sz="1200" dirty="0"/>
              <a:t>                        </a:t>
            </a:r>
            <a:r>
              <a:rPr lang="en-IN" sz="1200" dirty="0" err="1"/>
              <a:t>dataOutputStream.writeUTF</a:t>
            </a:r>
            <a:r>
              <a:rPr lang="en-IN" sz="1200" dirty="0"/>
              <a:t>(</a:t>
            </a:r>
            <a:r>
              <a:rPr lang="en-IN" sz="1200" dirty="0" err="1"/>
              <a:t>dataType</a:t>
            </a:r>
            <a:r>
              <a:rPr lang="en-IN" sz="1200" dirty="0"/>
              <a:t>);</a:t>
            </a:r>
          </a:p>
          <a:p>
            <a:r>
              <a:rPr lang="en-IN" sz="1200" dirty="0"/>
              <a:t>                        switch (</a:t>
            </a:r>
            <a:r>
              <a:rPr lang="en-IN" sz="1200" dirty="0" err="1"/>
              <a:t>dataType</a:t>
            </a:r>
            <a:r>
              <a:rPr lang="en-IN" sz="1200" dirty="0"/>
              <a:t>) {</a:t>
            </a:r>
          </a:p>
          <a:p>
            <a:r>
              <a:rPr lang="en-IN" sz="1200" dirty="0"/>
              <a:t>                            case "text" -&gt; {</a:t>
            </a:r>
          </a:p>
          <a:p>
            <a:r>
              <a:rPr lang="en-IN" sz="1200" dirty="0"/>
              <a:t>                                </a:t>
            </a:r>
            <a:r>
              <a:rPr lang="en-IN" sz="1200" dirty="0" err="1"/>
              <a:t>System.out.println</a:t>
            </a:r>
            <a:r>
              <a:rPr lang="en-IN" sz="1200" dirty="0"/>
              <a:t>("Enter the text message:");</a:t>
            </a:r>
          </a:p>
          <a:p>
            <a:r>
              <a:rPr lang="en-IN" sz="1200" dirty="0"/>
              <a:t>                                String message = </a:t>
            </a:r>
            <a:r>
              <a:rPr lang="en-IN" sz="1200" dirty="0" err="1"/>
              <a:t>scanner.nextLine</a:t>
            </a:r>
            <a:r>
              <a:rPr lang="en-IN" sz="1200" dirty="0"/>
              <a:t>();</a:t>
            </a:r>
          </a:p>
          <a:p>
            <a:r>
              <a:rPr lang="en-IN" sz="1200" dirty="0"/>
              <a:t>                                </a:t>
            </a:r>
            <a:r>
              <a:rPr lang="en-IN" sz="1200" dirty="0" err="1"/>
              <a:t>dataOutputStream.writeUTF</a:t>
            </a:r>
            <a:r>
              <a:rPr lang="en-IN" sz="1200" dirty="0"/>
              <a:t>(message);</a:t>
            </a:r>
          </a:p>
          <a:p>
            <a:r>
              <a:rPr lang="en-IN" sz="1200" dirty="0"/>
              <a:t>                                double </a:t>
            </a:r>
            <a:r>
              <a:rPr lang="en-IN" sz="1200" dirty="0" err="1"/>
              <a:t>transmissionDelayText</a:t>
            </a:r>
            <a:r>
              <a:rPr lang="en-IN" sz="1200" dirty="0"/>
              <a:t> = </a:t>
            </a:r>
            <a:r>
              <a:rPr lang="en-IN" sz="1200" dirty="0" err="1"/>
              <a:t>calculateTransmissionDelay</a:t>
            </a:r>
            <a:r>
              <a:rPr lang="en-IN" sz="1200" dirty="0"/>
              <a:t>(</a:t>
            </a:r>
            <a:r>
              <a:rPr lang="en-IN" sz="1200" dirty="0" err="1"/>
              <a:t>message.getBytes</a:t>
            </a:r>
            <a:r>
              <a:rPr lang="en-IN" sz="1200" dirty="0"/>
              <a:t>().length, 300);</a:t>
            </a:r>
          </a:p>
          <a:p>
            <a:r>
              <a:rPr lang="en-IN" sz="1200" dirty="0"/>
              <a:t>                                </a:t>
            </a:r>
            <a:r>
              <a:rPr lang="en-IN" sz="1200" dirty="0" err="1"/>
              <a:t>System.out.println</a:t>
            </a:r>
            <a:r>
              <a:rPr lang="en-IN" sz="1200" dirty="0"/>
              <a:t>("Transmission Delay for text: " + </a:t>
            </a:r>
            <a:r>
              <a:rPr lang="en-IN" sz="1200" dirty="0" err="1"/>
              <a:t>transmissionDelayText</a:t>
            </a:r>
            <a:r>
              <a:rPr lang="en-IN" sz="1200" dirty="0"/>
              <a:t> + " seconds");</a:t>
            </a:r>
          </a:p>
          <a:p>
            <a:r>
              <a:rPr lang="en-IN" sz="1200" dirty="0"/>
              <a:t>                            }</a:t>
            </a:r>
          </a:p>
          <a:p>
            <a:r>
              <a:rPr lang="en-IN" sz="1200" dirty="0"/>
              <a:t>                            case "file" -&gt; {</a:t>
            </a:r>
          </a:p>
          <a:p>
            <a:r>
              <a:rPr lang="en-IN" sz="1200" dirty="0"/>
              <a:t>                                </a:t>
            </a:r>
            <a:r>
              <a:rPr lang="en-IN" sz="1200" dirty="0" err="1"/>
              <a:t>System.out.println</a:t>
            </a:r>
            <a:r>
              <a:rPr lang="en-IN" sz="1200" dirty="0"/>
              <a:t>("Enter the file path:");</a:t>
            </a:r>
          </a:p>
          <a:p>
            <a:r>
              <a:rPr lang="en-IN" sz="1200" dirty="0"/>
              <a:t>                                String </a:t>
            </a:r>
            <a:r>
              <a:rPr lang="en-IN" sz="1200" dirty="0" err="1"/>
              <a:t>filePath</a:t>
            </a:r>
            <a:r>
              <a:rPr lang="en-IN" sz="1200" dirty="0"/>
              <a:t> = </a:t>
            </a:r>
            <a:r>
              <a:rPr lang="en-IN" sz="1200" dirty="0" err="1"/>
              <a:t>scanner.nextLine</a:t>
            </a:r>
            <a:r>
              <a:rPr lang="en-IN" sz="1200" dirty="0"/>
              <a:t>();</a:t>
            </a:r>
          </a:p>
          <a:p>
            <a:r>
              <a:rPr lang="en-IN" sz="1200" dirty="0"/>
              <a:t>                                File </a:t>
            </a:r>
            <a:r>
              <a:rPr lang="en-IN" sz="1200" dirty="0" err="1"/>
              <a:t>file</a:t>
            </a:r>
            <a:r>
              <a:rPr lang="en-IN" sz="1200" dirty="0"/>
              <a:t> = new File(</a:t>
            </a:r>
            <a:r>
              <a:rPr lang="en-IN" sz="1200" dirty="0" err="1"/>
              <a:t>filePath</a:t>
            </a:r>
            <a:r>
              <a:rPr lang="en-IN" sz="1200" dirty="0"/>
              <a:t>);</a:t>
            </a:r>
          </a:p>
          <a:p>
            <a:r>
              <a:rPr lang="en-IN" sz="1200" dirty="0"/>
              <a:t>                                long </a:t>
            </a:r>
            <a:r>
              <a:rPr lang="en-IN" sz="1200" dirty="0" err="1"/>
              <a:t>fileSize</a:t>
            </a:r>
            <a:r>
              <a:rPr lang="en-IN" sz="1200" dirty="0"/>
              <a:t> = </a:t>
            </a:r>
            <a:r>
              <a:rPr lang="en-IN" sz="1200" dirty="0" err="1"/>
              <a:t>file.length</a:t>
            </a:r>
            <a:r>
              <a:rPr lang="en-IN" sz="1200" dirty="0"/>
              <a:t>(); </a:t>
            </a:r>
            <a:r>
              <a:rPr lang="en-IN" sz="1200" dirty="0" err="1"/>
              <a:t>dataOutputStream.writeLong</a:t>
            </a:r>
            <a:r>
              <a:rPr lang="en-IN" sz="1200" dirty="0"/>
              <a:t>(</a:t>
            </a:r>
            <a:r>
              <a:rPr lang="en-IN" sz="1200" dirty="0" err="1"/>
              <a:t>fileSize</a:t>
            </a:r>
            <a:r>
              <a:rPr lang="en-IN" sz="1200" dirty="0"/>
              <a:t>);</a:t>
            </a:r>
          </a:p>
          <a:p>
            <a:r>
              <a:rPr lang="en-IN" sz="1200" dirty="0"/>
              <a:t>                                </a:t>
            </a:r>
            <a:r>
              <a:rPr lang="en-IN" sz="1200" dirty="0" err="1"/>
              <a:t>FileInputStream</a:t>
            </a:r>
            <a:r>
              <a:rPr lang="en-IN" sz="1200" dirty="0"/>
              <a:t> </a:t>
            </a:r>
            <a:r>
              <a:rPr lang="en-IN" sz="1200" dirty="0" err="1"/>
              <a:t>fileInputStream</a:t>
            </a:r>
            <a:r>
              <a:rPr lang="en-IN" sz="1200" dirty="0"/>
              <a:t> = new </a:t>
            </a:r>
            <a:r>
              <a:rPr lang="en-IN" sz="1200" dirty="0" err="1"/>
              <a:t>FileInputStream</a:t>
            </a:r>
            <a:r>
              <a:rPr lang="en-IN" sz="1200" dirty="0"/>
              <a:t>(file);</a:t>
            </a:r>
          </a:p>
          <a:p>
            <a:r>
              <a:rPr lang="en-IN" sz="1200" dirty="0"/>
              <a:t>                                byte[] buffer = new byte[4 * 1024];</a:t>
            </a:r>
          </a:p>
          <a:p>
            <a:r>
              <a:rPr lang="en-IN" sz="1200" dirty="0"/>
              <a:t>                                </a:t>
            </a:r>
            <a:r>
              <a:rPr lang="en-IN" sz="1200" dirty="0" err="1"/>
              <a:t>int</a:t>
            </a:r>
            <a:r>
              <a:rPr lang="en-IN" sz="1200" dirty="0"/>
              <a:t> bytes;</a:t>
            </a:r>
          </a:p>
          <a:p>
            <a:r>
              <a:rPr lang="en-IN" sz="1200" dirty="0"/>
              <a:t>                                long </a:t>
            </a:r>
            <a:r>
              <a:rPr lang="en-IN" sz="1200" dirty="0" err="1"/>
              <a:t>totalBytesSent</a:t>
            </a:r>
            <a:r>
              <a:rPr lang="en-IN" sz="1200" dirty="0"/>
              <a:t> = 0;</a:t>
            </a:r>
          </a:p>
          <a:p>
            <a:endParaRPr lang="en-IN" sz="1200" dirty="0"/>
          </a:p>
        </p:txBody>
      </p:sp>
    </p:spTree>
    <p:extLst>
      <p:ext uri="{BB962C8B-B14F-4D97-AF65-F5344CB8AC3E}">
        <p14:creationId xmlns:p14="http://schemas.microsoft.com/office/powerpoint/2010/main" val="258347235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26020"/>
            <a:ext cx="4320480" cy="6884019"/>
          </a:xfrm>
        </p:spPr>
        <p:txBody>
          <a:bodyPr>
            <a:noAutofit/>
          </a:bodyPr>
          <a:lstStyle/>
          <a:p>
            <a:pPr marL="82296" indent="0">
              <a:buNone/>
            </a:pPr>
            <a:r>
              <a:rPr lang="en-US" sz="1200" dirty="0"/>
              <a:t>long </a:t>
            </a:r>
            <a:r>
              <a:rPr lang="en-US" sz="1200" dirty="0" err="1"/>
              <a:t>startTime</a:t>
            </a:r>
            <a:r>
              <a:rPr lang="en-US" sz="1200" dirty="0"/>
              <a:t> = </a:t>
            </a:r>
            <a:r>
              <a:rPr lang="en-US" sz="1200" dirty="0" err="1"/>
              <a:t>System.currentTimeMillis</a:t>
            </a:r>
            <a:r>
              <a:rPr lang="en-US" sz="1200" dirty="0"/>
              <a:t>();</a:t>
            </a:r>
            <a:endParaRPr lang="en-IN" sz="1200" dirty="0"/>
          </a:p>
          <a:p>
            <a:pPr marL="82296" indent="0">
              <a:buNone/>
            </a:pPr>
            <a:r>
              <a:rPr lang="en-IN" sz="1200" dirty="0"/>
              <a:t>                                </a:t>
            </a:r>
            <a:r>
              <a:rPr lang="en-IN" sz="1200" dirty="0" err="1"/>
              <a:t>Thread.sleep</a:t>
            </a:r>
            <a:r>
              <a:rPr lang="en-IN" sz="1200" dirty="0"/>
              <a:t>(1);</a:t>
            </a:r>
          </a:p>
          <a:p>
            <a:pPr marL="82296" indent="0">
              <a:buNone/>
            </a:pPr>
            <a:r>
              <a:rPr lang="en-IN" sz="1200" dirty="0"/>
              <a:t>                                double speed = 0;</a:t>
            </a:r>
          </a:p>
          <a:p>
            <a:pPr marL="82296" indent="0">
              <a:buNone/>
            </a:pPr>
            <a:r>
              <a:rPr lang="en-IN" sz="1200" dirty="0"/>
              <a:t>                                while ((bytes = </a:t>
            </a:r>
            <a:r>
              <a:rPr lang="en-IN" sz="1200" dirty="0" err="1"/>
              <a:t>fileInputStream.read</a:t>
            </a:r>
            <a:r>
              <a:rPr lang="en-IN" sz="1200" dirty="0"/>
              <a:t>(buffer)) != -1) {</a:t>
            </a:r>
          </a:p>
          <a:p>
            <a:pPr marL="82296" indent="0">
              <a:buNone/>
            </a:pPr>
            <a:r>
              <a:rPr lang="en-IN" sz="1200" dirty="0"/>
              <a:t>                                    </a:t>
            </a:r>
            <a:r>
              <a:rPr lang="en-IN" sz="1200" dirty="0" err="1"/>
              <a:t>dataOutputStream.write</a:t>
            </a:r>
            <a:r>
              <a:rPr lang="en-IN" sz="1200" dirty="0"/>
              <a:t>(buffer, 0, bytes);</a:t>
            </a:r>
          </a:p>
          <a:p>
            <a:pPr marL="82296" indent="0">
              <a:buNone/>
            </a:pPr>
            <a:r>
              <a:rPr lang="en-IN" sz="1200" dirty="0"/>
              <a:t>                                    </a:t>
            </a:r>
            <a:r>
              <a:rPr lang="en-IN" sz="1200" dirty="0" err="1"/>
              <a:t>totalBytesSent</a:t>
            </a:r>
            <a:r>
              <a:rPr lang="en-IN" sz="1200" dirty="0"/>
              <a:t> += bytes;</a:t>
            </a:r>
          </a:p>
          <a:p>
            <a:pPr marL="82296" indent="0">
              <a:buNone/>
            </a:pPr>
            <a:r>
              <a:rPr lang="en-IN" sz="1200" dirty="0"/>
              <a:t>                                    long </a:t>
            </a:r>
            <a:r>
              <a:rPr lang="en-IN" sz="1200" dirty="0" err="1"/>
              <a:t>currentTime</a:t>
            </a:r>
            <a:r>
              <a:rPr lang="en-IN" sz="1200" dirty="0"/>
              <a:t> = </a:t>
            </a:r>
            <a:r>
              <a:rPr lang="en-IN" sz="1200" dirty="0" err="1"/>
              <a:t>System.currentTimeMillis</a:t>
            </a:r>
            <a:r>
              <a:rPr lang="en-IN" sz="1200" dirty="0"/>
              <a:t>();</a:t>
            </a:r>
          </a:p>
          <a:p>
            <a:pPr marL="82296" indent="0">
              <a:buNone/>
            </a:pPr>
            <a:r>
              <a:rPr lang="en-IN" sz="1200" dirty="0"/>
              <a:t>                                    speed = (double) </a:t>
            </a:r>
            <a:r>
              <a:rPr lang="en-IN" sz="1200" dirty="0" err="1"/>
              <a:t>totalBytesSent</a:t>
            </a:r>
            <a:r>
              <a:rPr lang="en-IN" sz="1200" dirty="0"/>
              <a:t> / ((</a:t>
            </a:r>
            <a:r>
              <a:rPr lang="en-IN" sz="1200" dirty="0" err="1"/>
              <a:t>currentTime</a:t>
            </a:r>
            <a:r>
              <a:rPr lang="en-IN" sz="1200" dirty="0"/>
              <a:t> - </a:t>
            </a:r>
            <a:r>
              <a:rPr lang="en-IN" sz="1200" dirty="0" err="1"/>
              <a:t>startTime</a:t>
            </a:r>
            <a:r>
              <a:rPr lang="en-IN" sz="1200" dirty="0"/>
              <a:t>) / 1000.0);</a:t>
            </a:r>
          </a:p>
          <a:p>
            <a:pPr marL="82296" indent="0">
              <a:buNone/>
            </a:pPr>
            <a:r>
              <a:rPr lang="en-IN" sz="1200" dirty="0"/>
              <a:t>                                    </a:t>
            </a:r>
            <a:r>
              <a:rPr lang="en-IN" sz="1200" dirty="0" err="1"/>
              <a:t>System.out.print</a:t>
            </a:r>
            <a:r>
              <a:rPr lang="en-IN" sz="1200" dirty="0"/>
              <a:t>("-");</a:t>
            </a:r>
          </a:p>
          <a:p>
            <a:pPr marL="82296" indent="0">
              <a:buNone/>
            </a:pPr>
            <a:r>
              <a:rPr lang="en-IN" sz="1200" dirty="0"/>
              <a:t>                                    double </a:t>
            </a:r>
            <a:r>
              <a:rPr lang="en-IN" sz="1200" dirty="0" err="1"/>
              <a:t>transmissionDelayChunk</a:t>
            </a:r>
            <a:r>
              <a:rPr lang="en-IN" sz="1200" dirty="0"/>
              <a:t> = </a:t>
            </a:r>
            <a:r>
              <a:rPr lang="en-IN" sz="1200" dirty="0" err="1"/>
              <a:t>calculateTransmissionDelay</a:t>
            </a:r>
            <a:r>
              <a:rPr lang="en-IN" sz="1200" dirty="0"/>
              <a:t>(bytes, 300);</a:t>
            </a:r>
          </a:p>
          <a:p>
            <a:pPr marL="82296" indent="0">
              <a:buNone/>
            </a:pPr>
            <a:r>
              <a:rPr lang="en-IN" sz="1200" dirty="0"/>
              <a:t>                                    </a:t>
            </a:r>
            <a:r>
              <a:rPr lang="en-IN" sz="1200" dirty="0" err="1"/>
              <a:t>System.out.println</a:t>
            </a:r>
            <a:r>
              <a:rPr lang="en-IN" sz="1200" dirty="0"/>
              <a:t>("Transmission Delay for this chunk: " + </a:t>
            </a:r>
            <a:r>
              <a:rPr lang="en-IN" sz="1200" dirty="0" err="1"/>
              <a:t>transmissionDelayChunk</a:t>
            </a:r>
            <a:r>
              <a:rPr lang="en-IN" sz="1200" dirty="0"/>
              <a:t> + " seconds");</a:t>
            </a:r>
          </a:p>
          <a:p>
            <a:pPr marL="82296" indent="0">
              <a:buNone/>
            </a:pPr>
            <a:r>
              <a:rPr lang="en-IN" sz="1200" dirty="0"/>
              <a:t>                                }</a:t>
            </a:r>
          </a:p>
          <a:p>
            <a:pPr marL="82296" indent="0">
              <a:buNone/>
            </a:pPr>
            <a:r>
              <a:rPr lang="en-IN" sz="1200" dirty="0"/>
              <a:t>                                long </a:t>
            </a:r>
            <a:r>
              <a:rPr lang="en-IN" sz="1200" dirty="0" err="1"/>
              <a:t>endTime</a:t>
            </a:r>
            <a:r>
              <a:rPr lang="en-IN" sz="1200" dirty="0"/>
              <a:t> = </a:t>
            </a:r>
            <a:r>
              <a:rPr lang="en-IN" sz="1200" dirty="0" err="1"/>
              <a:t>System.currentTimeMillis</a:t>
            </a:r>
            <a:r>
              <a:rPr lang="en-IN" sz="1200" dirty="0"/>
              <a:t>();</a:t>
            </a:r>
          </a:p>
          <a:p>
            <a:pPr marL="82296" indent="0">
              <a:buNone/>
            </a:pPr>
            <a:r>
              <a:rPr lang="en-IN" sz="1200" dirty="0"/>
              <a:t> double </a:t>
            </a:r>
            <a:r>
              <a:rPr lang="en-IN" sz="1200" dirty="0" err="1"/>
              <a:t>transmissionRate</a:t>
            </a:r>
            <a:r>
              <a:rPr lang="en-IN" sz="1200" dirty="0"/>
              <a:t> = (double) </a:t>
            </a:r>
            <a:r>
              <a:rPr lang="en-IN" sz="1200" dirty="0" err="1"/>
              <a:t>totalBytesSent</a:t>
            </a:r>
            <a:r>
              <a:rPr lang="en-IN" sz="1200" dirty="0"/>
              <a:t> / ((</a:t>
            </a:r>
            <a:r>
              <a:rPr lang="en-IN" sz="1200" dirty="0" err="1"/>
              <a:t>endTime</a:t>
            </a:r>
            <a:r>
              <a:rPr lang="en-IN" sz="1200" dirty="0"/>
              <a:t> - </a:t>
            </a:r>
            <a:r>
              <a:rPr lang="en-IN" sz="1200" dirty="0" err="1"/>
              <a:t>startTime</a:t>
            </a:r>
            <a:r>
              <a:rPr lang="en-IN" sz="1200" dirty="0"/>
              <a:t>) / 1000.0);</a:t>
            </a:r>
          </a:p>
          <a:p>
            <a:pPr marL="82296" indent="0">
              <a:buNone/>
            </a:pPr>
            <a:r>
              <a:rPr lang="en-IN" sz="1200" dirty="0"/>
              <a:t>                                </a:t>
            </a:r>
            <a:r>
              <a:rPr lang="en-IN" sz="1200" dirty="0" err="1"/>
              <a:t>System.out.println</a:t>
            </a:r>
            <a:r>
              <a:rPr lang="en-IN" sz="1200" dirty="0"/>
              <a:t>("\</a:t>
            </a:r>
            <a:r>
              <a:rPr lang="en-IN" sz="1200" dirty="0" err="1"/>
              <a:t>nFile</a:t>
            </a:r>
            <a:r>
              <a:rPr lang="en-IN" sz="1200" dirty="0"/>
              <a:t> sent at speed: " + speed + " bytes/s");</a:t>
            </a:r>
          </a:p>
          <a:p>
            <a:pPr marL="82296" indent="0">
              <a:buNone/>
            </a:pPr>
            <a:r>
              <a:rPr lang="en-IN" sz="1200" dirty="0"/>
              <a:t>                                </a:t>
            </a:r>
            <a:r>
              <a:rPr lang="en-IN" sz="1200" dirty="0" err="1"/>
              <a:t>System.out.println</a:t>
            </a:r>
            <a:r>
              <a:rPr lang="en-IN" sz="1200" dirty="0"/>
              <a:t>("Transmission rate: " + </a:t>
            </a:r>
            <a:r>
              <a:rPr lang="en-IN" sz="1200" dirty="0" err="1"/>
              <a:t>transmissionRate</a:t>
            </a:r>
            <a:r>
              <a:rPr lang="en-IN" sz="1200" dirty="0"/>
              <a:t> + " bytes/s");</a:t>
            </a:r>
          </a:p>
          <a:p>
            <a:pPr marL="82296" indent="0">
              <a:buNone/>
            </a:pPr>
            <a:r>
              <a:rPr lang="en-IN" sz="1200" dirty="0"/>
              <a:t>                                double </a:t>
            </a:r>
            <a:r>
              <a:rPr lang="en-IN" sz="1200" dirty="0" err="1"/>
              <a:t>transmissionDelayFile</a:t>
            </a:r>
            <a:r>
              <a:rPr lang="en-IN" sz="1200" dirty="0"/>
              <a:t> = </a:t>
            </a:r>
            <a:r>
              <a:rPr lang="en-IN" sz="1200" dirty="0" err="1"/>
              <a:t>calculateTransmissionDelay</a:t>
            </a:r>
            <a:r>
              <a:rPr lang="en-IN" sz="1200" dirty="0"/>
              <a:t>(</a:t>
            </a:r>
            <a:r>
              <a:rPr lang="en-IN" sz="1200" dirty="0" err="1"/>
              <a:t>fileSize</a:t>
            </a:r>
            <a:r>
              <a:rPr lang="en-IN" sz="1200" dirty="0"/>
              <a:t>, 300);</a:t>
            </a:r>
          </a:p>
          <a:p>
            <a:pPr marL="82296" indent="0">
              <a:buNone/>
            </a:pPr>
            <a:r>
              <a:rPr lang="en-IN" sz="1200" dirty="0" err="1"/>
              <a:t>System.out.println</a:t>
            </a:r>
            <a:r>
              <a:rPr lang="en-IN" sz="1200" dirty="0"/>
              <a:t>("Transmission Delay for file: " + </a:t>
            </a:r>
            <a:r>
              <a:rPr lang="en-IN" sz="1200" dirty="0" err="1"/>
              <a:t>transmissionDelayFile</a:t>
            </a:r>
            <a:r>
              <a:rPr lang="en-IN" sz="1200" dirty="0"/>
              <a:t> + "</a:t>
            </a:r>
            <a:r>
              <a:rPr lang="en-IN" sz="1200" dirty="0" err="1"/>
              <a:t>ms</a:t>
            </a:r>
            <a:r>
              <a:rPr lang="en-IN" sz="1200" dirty="0"/>
              <a:t>");</a:t>
            </a:r>
          </a:p>
          <a:p>
            <a:pPr marL="82296" indent="0">
              <a:buNone/>
            </a:pPr>
            <a:r>
              <a:rPr lang="en-IN" sz="1200" dirty="0"/>
              <a:t>                                </a:t>
            </a:r>
            <a:r>
              <a:rPr lang="en-IN" sz="1200" dirty="0" err="1"/>
              <a:t>fileInputStream.close</a:t>
            </a:r>
            <a:r>
              <a:rPr lang="en-IN" sz="1200" dirty="0"/>
              <a:t>();</a:t>
            </a:r>
          </a:p>
        </p:txBody>
      </p:sp>
      <p:sp>
        <p:nvSpPr>
          <p:cNvPr id="4" name="TextBox 3"/>
          <p:cNvSpPr txBox="1"/>
          <p:nvPr/>
        </p:nvSpPr>
        <p:spPr>
          <a:xfrm>
            <a:off x="5652120" y="188640"/>
            <a:ext cx="3491880" cy="6740307"/>
          </a:xfrm>
          <a:prstGeom prst="rect">
            <a:avLst/>
          </a:prstGeom>
          <a:noFill/>
        </p:spPr>
        <p:txBody>
          <a:bodyPr wrap="square" rtlCol="0">
            <a:spAutoFit/>
          </a:bodyPr>
          <a:lstStyle/>
          <a:p>
            <a:r>
              <a:rPr lang="en-IN" sz="1200" dirty="0"/>
              <a:t>}</a:t>
            </a:r>
          </a:p>
          <a:p>
            <a:r>
              <a:rPr lang="en-IN" sz="1200" dirty="0"/>
              <a:t>                            default -&gt; </a:t>
            </a:r>
            <a:r>
              <a:rPr lang="en-IN" sz="1200" dirty="0" err="1"/>
              <a:t>System.out.println</a:t>
            </a:r>
            <a:r>
              <a:rPr lang="en-IN" sz="1200" dirty="0"/>
              <a:t>("Unknown data type. Please enter 'text' or 'file'.");</a:t>
            </a:r>
          </a:p>
          <a:p>
            <a:r>
              <a:rPr lang="en-IN" sz="1200" dirty="0"/>
              <a:t>                        }</a:t>
            </a:r>
          </a:p>
          <a:p>
            <a:r>
              <a:rPr lang="en-IN" sz="1200" dirty="0"/>
              <a:t>                    } catch (</a:t>
            </a:r>
            <a:r>
              <a:rPr lang="en-IN" sz="1200" dirty="0" err="1"/>
              <a:t>IOException</a:t>
            </a:r>
            <a:r>
              <a:rPr lang="en-IN" sz="1200" dirty="0"/>
              <a:t> e) {</a:t>
            </a:r>
          </a:p>
          <a:p>
            <a:r>
              <a:rPr lang="en-IN" sz="1200" dirty="0"/>
              <a:t>                        </a:t>
            </a:r>
            <a:r>
              <a:rPr lang="en-IN" sz="1200" dirty="0" err="1"/>
              <a:t>System.out.println</a:t>
            </a:r>
            <a:r>
              <a:rPr lang="en-IN" sz="1200" dirty="0"/>
              <a:t>("Error sending data. Attempting to reconnect...");</a:t>
            </a:r>
          </a:p>
          <a:p>
            <a:r>
              <a:rPr lang="en-IN" sz="1200" dirty="0"/>
              <a:t>                        </a:t>
            </a:r>
            <a:r>
              <a:rPr lang="en-IN" sz="1200" dirty="0" err="1"/>
              <a:t>e.fillInStackTrace</a:t>
            </a:r>
            <a:r>
              <a:rPr lang="en-IN" sz="1200" dirty="0"/>
              <a:t>();</a:t>
            </a:r>
          </a:p>
          <a:p>
            <a:r>
              <a:rPr lang="en-IN" sz="1200" dirty="0"/>
              <a:t>                    }</a:t>
            </a:r>
          </a:p>
          <a:p>
            <a:r>
              <a:rPr lang="en-IN" sz="1200" dirty="0"/>
              <a:t>                }</a:t>
            </a:r>
          </a:p>
          <a:p>
            <a:r>
              <a:rPr lang="en-IN" sz="1200" dirty="0"/>
              <a:t>            }</a:t>
            </a:r>
          </a:p>
          <a:p>
            <a:r>
              <a:rPr lang="en-IN" sz="1200" dirty="0"/>
              <a:t>            </a:t>
            </a:r>
            <a:r>
              <a:rPr lang="en-IN" sz="1200" dirty="0" err="1"/>
              <a:t>datagramSocket.close</a:t>
            </a:r>
            <a:r>
              <a:rPr lang="en-IN" sz="1200" dirty="0"/>
              <a:t>();</a:t>
            </a:r>
          </a:p>
          <a:p>
            <a:r>
              <a:rPr lang="en-IN" sz="1200" dirty="0"/>
              <a:t>        } catch (Exception e) {</a:t>
            </a:r>
          </a:p>
          <a:p>
            <a:r>
              <a:rPr lang="en-IN" sz="1200" dirty="0"/>
              <a:t>            </a:t>
            </a:r>
            <a:r>
              <a:rPr lang="en-IN" sz="1200" dirty="0" err="1"/>
              <a:t>System.out.println</a:t>
            </a:r>
            <a:r>
              <a:rPr lang="en-IN" sz="1200" dirty="0"/>
              <a:t>("Error connecting to server");</a:t>
            </a:r>
          </a:p>
          <a:p>
            <a:r>
              <a:rPr lang="en-IN" sz="1200" dirty="0"/>
              <a:t>            </a:t>
            </a:r>
            <a:r>
              <a:rPr lang="en-IN" sz="1200" dirty="0" err="1"/>
              <a:t>e.fillInStackTrace</a:t>
            </a:r>
            <a:r>
              <a:rPr lang="en-IN" sz="1200" dirty="0"/>
              <a:t>();</a:t>
            </a:r>
          </a:p>
          <a:p>
            <a:r>
              <a:rPr lang="en-IN" sz="1200" dirty="0"/>
              <a:t>        }</a:t>
            </a:r>
          </a:p>
          <a:p>
            <a:r>
              <a:rPr lang="en-IN" sz="1200" dirty="0"/>
              <a:t>    }</a:t>
            </a:r>
          </a:p>
          <a:p>
            <a:r>
              <a:rPr lang="en-IN" sz="1200" dirty="0"/>
              <a:t>    public static double </a:t>
            </a:r>
            <a:r>
              <a:rPr lang="en-IN" sz="1200" dirty="0" err="1"/>
              <a:t>calculateTransmissionDelay</a:t>
            </a:r>
            <a:r>
              <a:rPr lang="en-IN" sz="1200" dirty="0"/>
              <a:t>(double </a:t>
            </a:r>
            <a:r>
              <a:rPr lang="en-IN" sz="1200" dirty="0" err="1"/>
              <a:t>packetSizeBytes</a:t>
            </a:r>
            <a:r>
              <a:rPr lang="en-IN" sz="1200" dirty="0"/>
              <a:t>, double </a:t>
            </a:r>
            <a:r>
              <a:rPr lang="en-IN" sz="1200" dirty="0" err="1"/>
              <a:t>linkSpeedMbps</a:t>
            </a:r>
            <a:r>
              <a:rPr lang="en-IN" sz="1200" dirty="0"/>
              <a:t>) {</a:t>
            </a:r>
          </a:p>
          <a:p>
            <a:r>
              <a:rPr lang="en-IN" sz="1200" dirty="0"/>
              <a:t>        double </a:t>
            </a:r>
            <a:r>
              <a:rPr lang="en-IN" sz="1200" dirty="0" err="1"/>
              <a:t>linkSpeedBps</a:t>
            </a:r>
            <a:r>
              <a:rPr lang="en-IN" sz="1200" dirty="0"/>
              <a:t> = </a:t>
            </a:r>
            <a:r>
              <a:rPr lang="en-IN" sz="1200" dirty="0" err="1"/>
              <a:t>linkSpeedMbps</a:t>
            </a:r>
            <a:r>
              <a:rPr lang="en-IN" sz="1200" dirty="0"/>
              <a:t> * </a:t>
            </a:r>
          </a:p>
          <a:p>
            <a:r>
              <a:rPr lang="en-IN" sz="1200" dirty="0"/>
              <a:t>1_000_000;</a:t>
            </a:r>
          </a:p>
          <a:p>
            <a:r>
              <a:rPr lang="en-IN" sz="1200" dirty="0"/>
              <a:t>        double </a:t>
            </a:r>
            <a:r>
              <a:rPr lang="en-IN" sz="1200" dirty="0" err="1"/>
              <a:t>packetizationDelaySeconds</a:t>
            </a:r>
            <a:r>
              <a:rPr lang="en-IN" sz="1200" dirty="0"/>
              <a:t> = </a:t>
            </a:r>
            <a:r>
              <a:rPr lang="en-IN" sz="1200" dirty="0" err="1"/>
              <a:t>packetSizeBytes</a:t>
            </a:r>
            <a:r>
              <a:rPr lang="en-IN" sz="1200" dirty="0"/>
              <a:t> * 8 / </a:t>
            </a:r>
            <a:r>
              <a:rPr lang="en-IN" sz="1200" dirty="0" err="1"/>
              <a:t>linkSpeedBps</a:t>
            </a:r>
            <a:r>
              <a:rPr lang="en-IN" sz="1200" dirty="0"/>
              <a:t>;</a:t>
            </a:r>
          </a:p>
          <a:p>
            <a:r>
              <a:rPr lang="en-IN" sz="1200" dirty="0"/>
              <a:t>        double </a:t>
            </a:r>
            <a:r>
              <a:rPr lang="en-IN" sz="1200" dirty="0" err="1"/>
              <a:t>serializationDelaySeconds</a:t>
            </a:r>
            <a:r>
              <a:rPr lang="en-IN" sz="1200" dirty="0"/>
              <a:t> = </a:t>
            </a:r>
            <a:r>
              <a:rPr lang="en-IN" sz="1200" dirty="0" err="1"/>
              <a:t>packetSizeBytes</a:t>
            </a:r>
            <a:r>
              <a:rPr lang="en-IN" sz="1200" dirty="0"/>
              <a:t> * 8 / </a:t>
            </a:r>
            <a:r>
              <a:rPr lang="en-IN" sz="1200" dirty="0" err="1"/>
              <a:t>linkSpeedBps</a:t>
            </a:r>
            <a:r>
              <a:rPr lang="en-IN" sz="1200" dirty="0"/>
              <a:t>;</a:t>
            </a:r>
          </a:p>
          <a:p>
            <a:r>
              <a:rPr lang="en-IN" sz="1200" dirty="0"/>
              <a:t>        return </a:t>
            </a:r>
            <a:r>
              <a:rPr lang="en-IN" sz="1200" dirty="0" err="1"/>
              <a:t>packetizationDelaySeconds</a:t>
            </a:r>
            <a:r>
              <a:rPr lang="en-IN" sz="1200" dirty="0"/>
              <a:t> + </a:t>
            </a:r>
            <a:r>
              <a:rPr lang="en-IN" sz="1200" dirty="0" err="1"/>
              <a:t>serializationDelaySeconds</a:t>
            </a:r>
            <a:r>
              <a:rPr lang="en-IN" sz="1200" dirty="0"/>
              <a:t>;</a:t>
            </a:r>
          </a:p>
          <a:p>
            <a:r>
              <a:rPr lang="en-IN" sz="1200" dirty="0"/>
              <a:t>    }</a:t>
            </a:r>
          </a:p>
          <a:p>
            <a:r>
              <a:rPr lang="en-IN" sz="1200" dirty="0"/>
              <a:t>}</a:t>
            </a:r>
          </a:p>
          <a:p>
            <a:r>
              <a:rPr lang="en-IN" sz="1200" dirty="0"/>
              <a:t>package Networking;</a:t>
            </a:r>
          </a:p>
          <a:p>
            <a:r>
              <a:rPr lang="en-IN" sz="1200" dirty="0"/>
              <a:t>public class </a:t>
            </a:r>
            <a:r>
              <a:rPr lang="en-IN" sz="1200" dirty="0" err="1"/>
              <a:t>TransmissionDelay</a:t>
            </a:r>
            <a:r>
              <a:rPr lang="en-IN" sz="1200" dirty="0"/>
              <a:t> {</a:t>
            </a:r>
          </a:p>
          <a:p>
            <a:r>
              <a:rPr lang="en-IN" sz="1200" dirty="0"/>
              <a:t>    // Assuming packet size in bytes and link speed in Mbps</a:t>
            </a:r>
          </a:p>
        </p:txBody>
      </p:sp>
    </p:spTree>
    <p:extLst>
      <p:ext uri="{BB962C8B-B14F-4D97-AF65-F5344CB8AC3E}">
        <p14:creationId xmlns:p14="http://schemas.microsoft.com/office/powerpoint/2010/main" val="291552516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0"/>
            <a:ext cx="4248472" cy="6858000"/>
          </a:xfrm>
        </p:spPr>
        <p:txBody>
          <a:bodyPr>
            <a:normAutofit lnSpcReduction="10000"/>
          </a:bodyPr>
          <a:lstStyle/>
          <a:p>
            <a:pPr marL="82296" indent="0">
              <a:buNone/>
            </a:pPr>
            <a:r>
              <a:rPr lang="en-IN" sz="1200" dirty="0"/>
              <a:t> public static double </a:t>
            </a:r>
            <a:r>
              <a:rPr lang="en-IN" sz="1200" dirty="0" err="1"/>
              <a:t>calculateTransmissionDelay</a:t>
            </a:r>
            <a:r>
              <a:rPr lang="en-IN" sz="1200" dirty="0"/>
              <a:t>(double </a:t>
            </a:r>
            <a:r>
              <a:rPr lang="en-IN" sz="1200" dirty="0" err="1"/>
              <a:t>packetSizeBytes</a:t>
            </a:r>
            <a:r>
              <a:rPr lang="en-IN" sz="1200" dirty="0"/>
              <a:t>, double </a:t>
            </a:r>
            <a:r>
              <a:rPr lang="en-IN" sz="1200" dirty="0" err="1"/>
              <a:t>linkSpeedMbps</a:t>
            </a:r>
            <a:r>
              <a:rPr lang="en-IN" sz="1200" dirty="0"/>
              <a:t>) {</a:t>
            </a:r>
          </a:p>
          <a:p>
            <a:pPr marL="82296" indent="0">
              <a:buNone/>
            </a:pPr>
            <a:r>
              <a:rPr lang="en-IN" sz="1200" dirty="0"/>
              <a:t>        // Convert link speed to bits per second</a:t>
            </a:r>
          </a:p>
          <a:p>
            <a:pPr marL="82296" indent="0">
              <a:buNone/>
            </a:pPr>
            <a:r>
              <a:rPr lang="en-IN" sz="1200" dirty="0"/>
              <a:t>        double </a:t>
            </a:r>
            <a:r>
              <a:rPr lang="en-IN" sz="1200" dirty="0" err="1"/>
              <a:t>linkSpeedBps</a:t>
            </a:r>
            <a:r>
              <a:rPr lang="en-IN" sz="1200" dirty="0"/>
              <a:t> = </a:t>
            </a:r>
            <a:r>
              <a:rPr lang="en-IN" sz="1200" dirty="0" err="1"/>
              <a:t>linkSpeedMbps</a:t>
            </a:r>
            <a:r>
              <a:rPr lang="en-IN" sz="1200" dirty="0"/>
              <a:t> * 1_000_000;</a:t>
            </a:r>
          </a:p>
          <a:p>
            <a:pPr marL="82296" indent="0">
              <a:buNone/>
            </a:pPr>
            <a:r>
              <a:rPr lang="en-IN" sz="1200" dirty="0"/>
              <a:t>        // </a:t>
            </a:r>
            <a:r>
              <a:rPr lang="en-IN" sz="1200" dirty="0" err="1"/>
              <a:t>Packetization</a:t>
            </a:r>
            <a:r>
              <a:rPr lang="en-IN" sz="1200" dirty="0"/>
              <a:t> Delay: Calculate the time to packetize the data</a:t>
            </a:r>
          </a:p>
          <a:p>
            <a:pPr marL="82296" indent="0">
              <a:buNone/>
            </a:pPr>
            <a:r>
              <a:rPr lang="en-IN" sz="1200" dirty="0"/>
              <a:t>        double </a:t>
            </a:r>
            <a:r>
              <a:rPr lang="en-IN" sz="1200" dirty="0" err="1"/>
              <a:t>packetizationDelaySeconds</a:t>
            </a:r>
            <a:r>
              <a:rPr lang="en-IN" sz="1200" dirty="0"/>
              <a:t> = </a:t>
            </a:r>
            <a:r>
              <a:rPr lang="en-IN" sz="1200" dirty="0" err="1"/>
              <a:t>packetSizeBytes</a:t>
            </a:r>
            <a:r>
              <a:rPr lang="en-IN" sz="1200" dirty="0"/>
              <a:t> * 8 / </a:t>
            </a:r>
            <a:r>
              <a:rPr lang="en-IN" sz="1200" dirty="0" err="1"/>
              <a:t>linkSpeedBps</a:t>
            </a:r>
            <a:r>
              <a:rPr lang="en-IN" sz="1200" dirty="0"/>
              <a:t>;</a:t>
            </a:r>
          </a:p>
          <a:p>
            <a:pPr marL="82296" indent="0">
              <a:buNone/>
            </a:pPr>
            <a:r>
              <a:rPr lang="en-IN" sz="1200" dirty="0"/>
              <a:t>        // Serialization Delay: Calculate the time to transmit each packet over the link</a:t>
            </a:r>
          </a:p>
          <a:p>
            <a:pPr marL="82296" indent="0">
              <a:buNone/>
            </a:pPr>
            <a:r>
              <a:rPr lang="en-IN" sz="1200" dirty="0"/>
              <a:t>        double </a:t>
            </a:r>
            <a:r>
              <a:rPr lang="en-IN" sz="1200" dirty="0" err="1"/>
              <a:t>serializationDelaySeconds</a:t>
            </a:r>
            <a:r>
              <a:rPr lang="en-IN" sz="1200" dirty="0"/>
              <a:t> = </a:t>
            </a:r>
            <a:r>
              <a:rPr lang="en-IN" sz="1200" dirty="0" err="1"/>
              <a:t>packetSizeBytes</a:t>
            </a:r>
            <a:r>
              <a:rPr lang="en-IN" sz="1200" dirty="0"/>
              <a:t> * 8 / </a:t>
            </a:r>
            <a:r>
              <a:rPr lang="en-IN" sz="1200" dirty="0" err="1"/>
              <a:t>linkSpeedBps</a:t>
            </a:r>
            <a:r>
              <a:rPr lang="en-IN" sz="1200" dirty="0"/>
              <a:t>;</a:t>
            </a:r>
          </a:p>
          <a:p>
            <a:pPr marL="82296" indent="0">
              <a:buNone/>
            </a:pPr>
            <a:r>
              <a:rPr lang="en-IN" sz="1200" dirty="0"/>
              <a:t>        // Aggregate Delay: Sum of </a:t>
            </a:r>
            <a:r>
              <a:rPr lang="en-IN" sz="1200" dirty="0" err="1"/>
              <a:t>Packetization</a:t>
            </a:r>
            <a:r>
              <a:rPr lang="en-IN" sz="1200" dirty="0"/>
              <a:t> Delay and Serialization Delay</a:t>
            </a:r>
          </a:p>
          <a:p>
            <a:pPr marL="82296" indent="0">
              <a:buNone/>
            </a:pPr>
            <a:r>
              <a:rPr lang="en-IN" sz="1200" dirty="0"/>
              <a:t>        double </a:t>
            </a:r>
            <a:r>
              <a:rPr lang="en-IN" sz="1200" dirty="0" err="1"/>
              <a:t>transmissionDelaySeconds</a:t>
            </a:r>
            <a:r>
              <a:rPr lang="en-IN" sz="1200" dirty="0"/>
              <a:t> = </a:t>
            </a:r>
            <a:r>
              <a:rPr lang="en-IN" sz="1200" dirty="0" err="1"/>
              <a:t>packetizationDelaySeconds</a:t>
            </a:r>
            <a:r>
              <a:rPr lang="en-IN" sz="1200" dirty="0"/>
              <a:t> + </a:t>
            </a:r>
            <a:r>
              <a:rPr lang="en-IN" sz="1200" dirty="0" err="1"/>
              <a:t>serializationDelaySeconds</a:t>
            </a:r>
            <a:r>
              <a:rPr lang="en-IN" sz="1200" dirty="0"/>
              <a:t>;</a:t>
            </a:r>
          </a:p>
          <a:p>
            <a:pPr marL="82296" indent="0">
              <a:buNone/>
            </a:pPr>
            <a:r>
              <a:rPr lang="en-IN" sz="1200" dirty="0"/>
              <a:t>        return </a:t>
            </a:r>
            <a:r>
              <a:rPr lang="en-IN" sz="1200" dirty="0" err="1"/>
              <a:t>transmissionDelaySeconds</a:t>
            </a:r>
            <a:r>
              <a:rPr lang="en-IN" sz="1200" dirty="0"/>
              <a:t>;</a:t>
            </a:r>
          </a:p>
          <a:p>
            <a:pPr marL="82296" indent="0">
              <a:buNone/>
            </a:pPr>
            <a:r>
              <a:rPr lang="en-IN" sz="1200" dirty="0"/>
              <a:t>    }</a:t>
            </a:r>
          </a:p>
          <a:p>
            <a:pPr marL="82296" indent="0">
              <a:buNone/>
            </a:pPr>
            <a:r>
              <a:rPr lang="en-IN" sz="1200" dirty="0"/>
              <a:t>    public static void main(String[] </a:t>
            </a:r>
            <a:r>
              <a:rPr lang="en-IN" sz="1200" dirty="0" err="1"/>
              <a:t>args</a:t>
            </a:r>
            <a:r>
              <a:rPr lang="en-IN" sz="1200" dirty="0"/>
              <a:t>) {</a:t>
            </a:r>
          </a:p>
          <a:p>
            <a:pPr marL="82296" indent="0">
              <a:buNone/>
            </a:pPr>
            <a:r>
              <a:rPr lang="en-IN" sz="1200" dirty="0"/>
              <a:t>        // Example usage</a:t>
            </a:r>
          </a:p>
          <a:p>
            <a:pPr marL="82296" indent="0">
              <a:buNone/>
            </a:pPr>
            <a:r>
              <a:rPr lang="en-IN" sz="1200" dirty="0"/>
              <a:t>        double </a:t>
            </a:r>
            <a:r>
              <a:rPr lang="en-IN" sz="1200" dirty="0" err="1"/>
              <a:t>packetSizeBytes</a:t>
            </a:r>
            <a:r>
              <a:rPr lang="en-IN" sz="1200" dirty="0"/>
              <a:t> = 1500; // Typical packet size in bytes</a:t>
            </a:r>
          </a:p>
          <a:p>
            <a:pPr marL="82296" indent="0">
              <a:buNone/>
            </a:pPr>
            <a:r>
              <a:rPr lang="en-IN" sz="1200" dirty="0"/>
              <a:t>        double </a:t>
            </a:r>
            <a:r>
              <a:rPr lang="en-IN" sz="1200" dirty="0" err="1"/>
              <a:t>linkSpeedMbps</a:t>
            </a:r>
            <a:r>
              <a:rPr lang="en-IN" sz="1200" dirty="0"/>
              <a:t> = 300; // Aggregated link speed in Mbps</a:t>
            </a:r>
          </a:p>
          <a:p>
            <a:pPr marL="82296" indent="0">
              <a:buNone/>
            </a:pPr>
            <a:r>
              <a:rPr lang="en-IN" sz="1200" dirty="0"/>
              <a:t>        double </a:t>
            </a:r>
            <a:r>
              <a:rPr lang="en-IN" sz="1200" dirty="0" err="1"/>
              <a:t>transmissionDelaySeconds</a:t>
            </a:r>
            <a:r>
              <a:rPr lang="en-IN" sz="1200" dirty="0"/>
              <a:t> = </a:t>
            </a:r>
            <a:r>
              <a:rPr lang="en-IN" sz="1200" dirty="0" err="1"/>
              <a:t>calculateTransmissionDelay</a:t>
            </a:r>
            <a:r>
              <a:rPr lang="en-IN" sz="1200" dirty="0"/>
              <a:t>(</a:t>
            </a:r>
            <a:r>
              <a:rPr lang="en-IN" sz="1200" dirty="0" err="1"/>
              <a:t>packetSizeBytes</a:t>
            </a:r>
            <a:r>
              <a:rPr lang="en-IN" sz="1200" dirty="0"/>
              <a:t>, </a:t>
            </a:r>
          </a:p>
          <a:p>
            <a:pPr marL="82296" indent="0">
              <a:buNone/>
            </a:pPr>
            <a:r>
              <a:rPr lang="en-IN" sz="1200" dirty="0" err="1"/>
              <a:t>linkSpeedMbps</a:t>
            </a:r>
            <a:r>
              <a:rPr lang="en-IN" sz="1200" dirty="0"/>
              <a:t>);</a:t>
            </a:r>
          </a:p>
          <a:p>
            <a:pPr marL="82296" indent="0">
              <a:buNone/>
            </a:pPr>
            <a:r>
              <a:rPr lang="en-IN" sz="1200" dirty="0"/>
              <a:t>        </a:t>
            </a:r>
            <a:r>
              <a:rPr lang="en-IN" sz="1200" dirty="0" err="1"/>
              <a:t>System.out.println</a:t>
            </a:r>
            <a:r>
              <a:rPr lang="en-IN" sz="1200" dirty="0"/>
              <a:t>("Transmission Delay: " + </a:t>
            </a:r>
            <a:r>
              <a:rPr lang="en-IN" sz="1200" dirty="0" err="1"/>
              <a:t>transmissionDelaySeconds</a:t>
            </a:r>
            <a:r>
              <a:rPr lang="en-IN" sz="1200" dirty="0"/>
              <a:t> + " seconds");</a:t>
            </a:r>
          </a:p>
          <a:p>
            <a:pPr marL="82296" indent="0">
              <a:buNone/>
            </a:pPr>
            <a:r>
              <a:rPr lang="en-IN" sz="1200" dirty="0"/>
              <a:t>    }</a:t>
            </a:r>
          </a:p>
          <a:p>
            <a:pPr marL="82296" indent="0">
              <a:buNone/>
            </a:pPr>
            <a:r>
              <a:rPr lang="en-IN" sz="1200" dirty="0"/>
              <a:t>}</a:t>
            </a:r>
          </a:p>
        </p:txBody>
      </p:sp>
      <p:sp>
        <p:nvSpPr>
          <p:cNvPr id="4" name="TextBox 3"/>
          <p:cNvSpPr txBox="1"/>
          <p:nvPr/>
        </p:nvSpPr>
        <p:spPr>
          <a:xfrm>
            <a:off x="5419023" y="188640"/>
            <a:ext cx="3724977" cy="6370975"/>
          </a:xfrm>
          <a:prstGeom prst="rect">
            <a:avLst/>
          </a:prstGeom>
          <a:noFill/>
        </p:spPr>
        <p:txBody>
          <a:bodyPr wrap="square" rtlCol="0">
            <a:spAutoFit/>
          </a:bodyPr>
          <a:lstStyle/>
          <a:p>
            <a:r>
              <a:rPr lang="en-IN" sz="1200" dirty="0"/>
              <a:t>package Networking;</a:t>
            </a:r>
          </a:p>
          <a:p>
            <a:r>
              <a:rPr lang="en-IN" sz="1200" dirty="0"/>
              <a:t>import </a:t>
            </a:r>
            <a:r>
              <a:rPr lang="en-IN" sz="1200" dirty="0" err="1"/>
              <a:t>java.io.DataInputStream</a:t>
            </a:r>
            <a:r>
              <a:rPr lang="en-IN" sz="1200" dirty="0"/>
              <a:t>;</a:t>
            </a:r>
          </a:p>
          <a:p>
            <a:r>
              <a:rPr lang="en-IN" sz="1200" dirty="0"/>
              <a:t>import </a:t>
            </a:r>
            <a:r>
              <a:rPr lang="en-IN" sz="1200" dirty="0" err="1"/>
              <a:t>java.io.DataOutputStream</a:t>
            </a:r>
            <a:r>
              <a:rPr lang="en-IN" sz="1200" dirty="0"/>
              <a:t>;</a:t>
            </a:r>
          </a:p>
          <a:p>
            <a:r>
              <a:rPr lang="en-IN" sz="1200" dirty="0"/>
              <a:t>import </a:t>
            </a:r>
            <a:r>
              <a:rPr lang="en-IN" sz="1200" dirty="0" err="1"/>
              <a:t>java.io.FileOutputStream</a:t>
            </a:r>
            <a:r>
              <a:rPr lang="en-IN" sz="1200" dirty="0"/>
              <a:t>;</a:t>
            </a:r>
          </a:p>
          <a:p>
            <a:r>
              <a:rPr lang="en-IN" sz="1200" dirty="0"/>
              <a:t>import </a:t>
            </a:r>
            <a:r>
              <a:rPr lang="en-IN" sz="1200" dirty="0" err="1"/>
              <a:t>java.io.IOException</a:t>
            </a:r>
            <a:r>
              <a:rPr lang="en-IN" sz="1200" dirty="0"/>
              <a:t>;</a:t>
            </a:r>
          </a:p>
          <a:p>
            <a:r>
              <a:rPr lang="en-IN" sz="1200" dirty="0"/>
              <a:t>import java.net.*;</a:t>
            </a:r>
          </a:p>
          <a:p>
            <a:r>
              <a:rPr lang="en-IN" sz="1200" dirty="0"/>
              <a:t>public class </a:t>
            </a:r>
            <a:r>
              <a:rPr lang="en-IN" sz="1200" dirty="0" err="1"/>
              <a:t>ServerThreads</a:t>
            </a:r>
            <a:r>
              <a:rPr lang="en-IN" sz="1200" dirty="0"/>
              <a:t> {</a:t>
            </a:r>
          </a:p>
          <a:p>
            <a:r>
              <a:rPr lang="en-IN" sz="1200" dirty="0"/>
              <a:t>    public static void main(String[] </a:t>
            </a:r>
            <a:r>
              <a:rPr lang="en-IN" sz="1200" dirty="0" err="1"/>
              <a:t>args</a:t>
            </a:r>
            <a:r>
              <a:rPr lang="en-IN" sz="1200" dirty="0"/>
              <a:t>)</a:t>
            </a:r>
          </a:p>
          <a:p>
            <a:r>
              <a:rPr lang="en-IN" sz="1200" dirty="0"/>
              <a:t>    {</a:t>
            </a:r>
          </a:p>
          <a:p>
            <a:r>
              <a:rPr lang="en-IN" sz="1200" dirty="0"/>
              <a:t>        new Thread(() -&gt; {</a:t>
            </a:r>
          </a:p>
          <a:p>
            <a:r>
              <a:rPr lang="en-IN" sz="1200" dirty="0"/>
              <a:t>            try {</a:t>
            </a:r>
          </a:p>
          <a:p>
            <a:r>
              <a:rPr lang="en-IN" sz="1200" dirty="0"/>
              <a:t>                </a:t>
            </a:r>
            <a:r>
              <a:rPr lang="en-IN" sz="1200" dirty="0" err="1"/>
              <a:t>DatagramSocket</a:t>
            </a:r>
            <a:r>
              <a:rPr lang="en-IN" sz="1200" dirty="0"/>
              <a:t> socket = new </a:t>
            </a:r>
            <a:r>
              <a:rPr lang="en-IN" sz="1200" dirty="0" err="1"/>
              <a:t>DatagramSocket</a:t>
            </a:r>
            <a:r>
              <a:rPr lang="en-IN" sz="1200" dirty="0"/>
              <a:t>();</a:t>
            </a:r>
          </a:p>
          <a:p>
            <a:r>
              <a:rPr lang="en-IN" sz="1200" dirty="0"/>
              <a:t>                String message = "SERVER_IP_BROADCAST";</a:t>
            </a:r>
          </a:p>
          <a:p>
            <a:r>
              <a:rPr lang="en-IN" sz="1200" dirty="0"/>
              <a:t>                </a:t>
            </a:r>
            <a:r>
              <a:rPr lang="en-IN" sz="1200" dirty="0" err="1"/>
              <a:t>DatagramPacket</a:t>
            </a:r>
            <a:r>
              <a:rPr lang="en-IN" sz="1200" dirty="0"/>
              <a:t> packet = new </a:t>
            </a:r>
            <a:r>
              <a:rPr lang="en-IN" sz="1200" dirty="0" err="1"/>
              <a:t>DatagramPacket</a:t>
            </a:r>
            <a:r>
              <a:rPr lang="en-IN" sz="1200" dirty="0"/>
              <a:t>(</a:t>
            </a:r>
            <a:r>
              <a:rPr lang="en-IN" sz="1200" dirty="0" err="1"/>
              <a:t>message.getBytes</a:t>
            </a:r>
            <a:r>
              <a:rPr lang="en-IN" sz="1200" dirty="0"/>
              <a:t>(), </a:t>
            </a:r>
            <a:r>
              <a:rPr lang="en-IN" sz="1200" dirty="0" err="1"/>
              <a:t>message.getBytes</a:t>
            </a:r>
            <a:r>
              <a:rPr lang="en-IN" sz="1200" dirty="0"/>
              <a:t>().length, </a:t>
            </a:r>
            <a:r>
              <a:rPr lang="en-IN" sz="1200" dirty="0" err="1"/>
              <a:t>InetAddress.getByName</a:t>
            </a:r>
            <a:r>
              <a:rPr lang="en-IN" sz="1200" dirty="0"/>
              <a:t>("255.255.255.255"), 8888);</a:t>
            </a:r>
          </a:p>
          <a:p>
            <a:r>
              <a:rPr lang="en-IN" sz="1200" dirty="0"/>
              <a:t>                while (true) {</a:t>
            </a:r>
          </a:p>
          <a:p>
            <a:r>
              <a:rPr lang="en-IN" sz="1200" dirty="0"/>
              <a:t>                    </a:t>
            </a:r>
            <a:r>
              <a:rPr lang="en-IN" sz="1200" dirty="0" err="1"/>
              <a:t>socket.send</a:t>
            </a:r>
            <a:r>
              <a:rPr lang="en-IN" sz="1200" dirty="0"/>
              <a:t>(packet);</a:t>
            </a:r>
          </a:p>
          <a:p>
            <a:r>
              <a:rPr lang="en-IN" sz="1200" dirty="0"/>
              <a:t>//                    </a:t>
            </a:r>
            <a:r>
              <a:rPr lang="en-IN" sz="1200" dirty="0" err="1"/>
              <a:t>System.out.println</a:t>
            </a:r>
            <a:r>
              <a:rPr lang="en-IN" sz="1200" dirty="0"/>
              <a:t>("Broadcast message sent"); // print statement</a:t>
            </a:r>
          </a:p>
          <a:p>
            <a:r>
              <a:rPr lang="en-IN" sz="1200" dirty="0"/>
              <a:t>                    try {</a:t>
            </a:r>
          </a:p>
          <a:p>
            <a:r>
              <a:rPr lang="en-IN" sz="1200" dirty="0"/>
              <a:t>                        </a:t>
            </a:r>
            <a:r>
              <a:rPr lang="en-IN" sz="1200" dirty="0" err="1"/>
              <a:t>Thread.sleep</a:t>
            </a:r>
            <a:r>
              <a:rPr lang="en-IN" sz="1200" dirty="0"/>
              <a:t>(5000); // sleep for 5 seconds before sending the next broadcast</a:t>
            </a:r>
          </a:p>
          <a:p>
            <a:r>
              <a:rPr lang="en-IN" sz="1200" dirty="0"/>
              <a:t>                    } catch (</a:t>
            </a:r>
            <a:r>
              <a:rPr lang="en-IN" sz="1200" dirty="0" err="1"/>
              <a:t>InterruptedException</a:t>
            </a:r>
            <a:r>
              <a:rPr lang="en-IN" sz="1200" dirty="0"/>
              <a:t> e) {</a:t>
            </a:r>
          </a:p>
          <a:p>
            <a:r>
              <a:rPr lang="en-IN" sz="1200" dirty="0"/>
              <a:t>                        </a:t>
            </a:r>
            <a:r>
              <a:rPr lang="en-IN" sz="1200" dirty="0" err="1"/>
              <a:t>e.fillInStackTrace</a:t>
            </a:r>
            <a:r>
              <a:rPr lang="en-IN" sz="1200" dirty="0"/>
              <a:t>();</a:t>
            </a:r>
          </a:p>
          <a:p>
            <a:r>
              <a:rPr lang="en-IN" sz="1200" dirty="0"/>
              <a:t>                    }</a:t>
            </a:r>
          </a:p>
          <a:p>
            <a:r>
              <a:rPr lang="en-IN" sz="1200" dirty="0"/>
              <a:t>                }</a:t>
            </a:r>
          </a:p>
          <a:p>
            <a:r>
              <a:rPr lang="en-IN" sz="1200" dirty="0"/>
              <a:t>            } catch (</a:t>
            </a:r>
            <a:r>
              <a:rPr lang="en-IN" sz="1200" dirty="0" err="1"/>
              <a:t>IOException</a:t>
            </a:r>
            <a:r>
              <a:rPr lang="en-IN" sz="1200" dirty="0"/>
              <a:t> e) {</a:t>
            </a:r>
          </a:p>
          <a:p>
            <a:r>
              <a:rPr lang="en-IN" sz="1200" dirty="0"/>
              <a:t>                </a:t>
            </a:r>
            <a:r>
              <a:rPr lang="en-IN" sz="1200" dirty="0" err="1"/>
              <a:t>e.fillInStackTrace</a:t>
            </a:r>
            <a:r>
              <a:rPr lang="en-IN" sz="1200" dirty="0"/>
              <a:t>();</a:t>
            </a:r>
          </a:p>
          <a:p>
            <a:r>
              <a:rPr lang="en-IN" sz="1200" dirty="0"/>
              <a:t>            }</a:t>
            </a:r>
          </a:p>
          <a:p>
            <a:r>
              <a:rPr lang="en-IN" sz="1200" dirty="0"/>
              <a:t>        }).start();</a:t>
            </a:r>
          </a:p>
        </p:txBody>
      </p:sp>
    </p:spTree>
    <p:extLst>
      <p:ext uri="{BB962C8B-B14F-4D97-AF65-F5344CB8AC3E}">
        <p14:creationId xmlns:p14="http://schemas.microsoft.com/office/powerpoint/2010/main" val="308420547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44624"/>
            <a:ext cx="4464496" cy="6813376"/>
          </a:xfrm>
        </p:spPr>
        <p:txBody>
          <a:bodyPr>
            <a:noAutofit/>
          </a:bodyPr>
          <a:lstStyle/>
          <a:p>
            <a:pPr marL="82296" indent="0">
              <a:buNone/>
            </a:pPr>
            <a:r>
              <a:rPr lang="en-IN" sz="1200" dirty="0"/>
              <a:t>try (</a:t>
            </a:r>
            <a:r>
              <a:rPr lang="en-IN" sz="1200" dirty="0" err="1"/>
              <a:t>ServerSocket</a:t>
            </a:r>
            <a:r>
              <a:rPr lang="en-IN" sz="1200" dirty="0"/>
              <a:t> </a:t>
            </a:r>
            <a:r>
              <a:rPr lang="en-IN" sz="1200" dirty="0" err="1"/>
              <a:t>serverSocket</a:t>
            </a:r>
            <a:r>
              <a:rPr lang="en-IN" sz="1200" dirty="0"/>
              <a:t> = new </a:t>
            </a:r>
            <a:r>
              <a:rPr lang="en-IN" sz="1200" dirty="0" err="1"/>
              <a:t>ServerSocket</a:t>
            </a:r>
            <a:r>
              <a:rPr lang="en-IN" sz="1200" dirty="0"/>
              <a:t>(900)) {</a:t>
            </a:r>
          </a:p>
          <a:p>
            <a:pPr marL="82296" indent="0">
              <a:buNone/>
            </a:pPr>
            <a:r>
              <a:rPr lang="en-IN" sz="1200" dirty="0"/>
              <a:t>            </a:t>
            </a:r>
            <a:r>
              <a:rPr lang="en-IN" sz="1200" dirty="0" err="1"/>
              <a:t>System.out.println</a:t>
            </a:r>
            <a:r>
              <a:rPr lang="en-IN" sz="1200" dirty="0"/>
              <a:t>("Server is Starting in Port 900");</a:t>
            </a:r>
          </a:p>
          <a:p>
            <a:pPr marL="82296" indent="0">
              <a:buNone/>
            </a:pPr>
            <a:r>
              <a:rPr lang="en-IN" sz="1200" dirty="0"/>
              <a:t>            while (true) {</a:t>
            </a:r>
          </a:p>
          <a:p>
            <a:pPr marL="82296" indent="0">
              <a:buNone/>
            </a:pPr>
            <a:r>
              <a:rPr lang="en-IN" sz="1200" dirty="0"/>
              <a:t>                // Accept the Client request using accept method</a:t>
            </a:r>
          </a:p>
          <a:p>
            <a:pPr marL="82296" indent="0">
              <a:buNone/>
            </a:pPr>
            <a:r>
              <a:rPr lang="en-IN" sz="1200" dirty="0"/>
              <a:t>                Socket </a:t>
            </a:r>
            <a:r>
              <a:rPr lang="en-IN" sz="1200" dirty="0" err="1"/>
              <a:t>clientSocket</a:t>
            </a:r>
            <a:r>
              <a:rPr lang="en-IN" sz="1200" dirty="0"/>
              <a:t> = </a:t>
            </a:r>
            <a:r>
              <a:rPr lang="en-IN" sz="1200" dirty="0" err="1"/>
              <a:t>serverSocket.accept</a:t>
            </a:r>
            <a:r>
              <a:rPr lang="en-IN" sz="1200" dirty="0"/>
              <a:t>();</a:t>
            </a:r>
          </a:p>
          <a:p>
            <a:pPr marL="82296" indent="0">
              <a:buNone/>
            </a:pPr>
            <a:r>
              <a:rPr lang="en-IN" sz="1200" dirty="0"/>
              <a:t>                </a:t>
            </a:r>
            <a:r>
              <a:rPr lang="en-IN" sz="1200" dirty="0" err="1"/>
              <a:t>System.out.println</a:t>
            </a:r>
            <a:r>
              <a:rPr lang="en-IN" sz="1200" dirty="0"/>
              <a:t>("Connected");</a:t>
            </a:r>
          </a:p>
          <a:p>
            <a:pPr marL="82296" indent="0">
              <a:buNone/>
            </a:pPr>
            <a:r>
              <a:rPr lang="en-IN" sz="1200" dirty="0"/>
              <a:t>                // Create a new thread for each client</a:t>
            </a:r>
          </a:p>
          <a:p>
            <a:pPr marL="82296" indent="0">
              <a:buNone/>
            </a:pPr>
            <a:r>
              <a:rPr lang="en-IN" sz="1200" dirty="0"/>
              <a:t>                new Thread(() -&gt; {</a:t>
            </a:r>
          </a:p>
          <a:p>
            <a:pPr marL="82296" indent="0">
              <a:buNone/>
            </a:pPr>
            <a:r>
              <a:rPr lang="en-IN" sz="1200" dirty="0"/>
              <a:t>                    try {</a:t>
            </a:r>
          </a:p>
          <a:p>
            <a:pPr marL="82296" indent="0">
              <a:buNone/>
            </a:pPr>
            <a:r>
              <a:rPr lang="en-IN" sz="1200" dirty="0"/>
              <a:t>                        </a:t>
            </a:r>
            <a:r>
              <a:rPr lang="en-IN" sz="1200" dirty="0" err="1"/>
              <a:t>handleClient</a:t>
            </a:r>
            <a:r>
              <a:rPr lang="en-IN" sz="1200" dirty="0"/>
              <a:t>(</a:t>
            </a:r>
            <a:r>
              <a:rPr lang="en-IN" sz="1200" dirty="0" err="1"/>
              <a:t>clientSocket</a:t>
            </a:r>
            <a:r>
              <a:rPr lang="en-IN" sz="1200" dirty="0"/>
              <a:t>);</a:t>
            </a:r>
          </a:p>
          <a:p>
            <a:pPr marL="82296" indent="0">
              <a:buNone/>
            </a:pPr>
            <a:r>
              <a:rPr lang="en-IN" sz="1200" dirty="0"/>
              <a:t>                    } catch (Exception e) {</a:t>
            </a:r>
          </a:p>
          <a:p>
            <a:pPr marL="82296" indent="0">
              <a:buNone/>
            </a:pPr>
            <a:r>
              <a:rPr lang="en-IN" sz="1200" dirty="0"/>
              <a:t>                        </a:t>
            </a:r>
            <a:r>
              <a:rPr lang="en-IN" sz="1200" dirty="0" err="1"/>
              <a:t>e.fillInStackTrace</a:t>
            </a:r>
            <a:r>
              <a:rPr lang="en-IN" sz="1200" dirty="0"/>
              <a:t>();</a:t>
            </a:r>
          </a:p>
          <a:p>
            <a:pPr marL="82296" indent="0">
              <a:buNone/>
            </a:pPr>
            <a:r>
              <a:rPr lang="en-IN" sz="1200" dirty="0"/>
              <a:t>                    }</a:t>
            </a:r>
          </a:p>
          <a:p>
            <a:pPr marL="82296" indent="0">
              <a:buNone/>
            </a:pPr>
            <a:r>
              <a:rPr lang="en-IN" sz="1200" dirty="0"/>
              <a:t>                }).start();</a:t>
            </a:r>
          </a:p>
          <a:p>
            <a:pPr marL="82296" indent="0">
              <a:buNone/>
            </a:pPr>
            <a:r>
              <a:rPr lang="en-IN" sz="1200" dirty="0"/>
              <a:t>            }</a:t>
            </a:r>
          </a:p>
          <a:p>
            <a:pPr marL="82296" indent="0">
              <a:buNone/>
            </a:pPr>
            <a:r>
              <a:rPr lang="en-IN" sz="1200" dirty="0"/>
              <a:t>        }</a:t>
            </a:r>
          </a:p>
          <a:p>
            <a:pPr marL="82296" indent="0">
              <a:buNone/>
            </a:pPr>
            <a:r>
              <a:rPr lang="en-IN" sz="1200" dirty="0"/>
              <a:t>        catch (Exception e) {</a:t>
            </a:r>
          </a:p>
          <a:p>
            <a:pPr marL="82296" indent="0">
              <a:buNone/>
            </a:pPr>
            <a:r>
              <a:rPr lang="en-IN" sz="1200" dirty="0"/>
              <a:t>            </a:t>
            </a:r>
            <a:r>
              <a:rPr lang="en-IN" sz="1200" dirty="0" err="1"/>
              <a:t>e.fillInStackTrace</a:t>
            </a:r>
            <a:r>
              <a:rPr lang="en-IN" sz="1200" dirty="0"/>
              <a:t>();</a:t>
            </a:r>
          </a:p>
          <a:p>
            <a:pPr marL="82296" indent="0">
              <a:buNone/>
            </a:pPr>
            <a:r>
              <a:rPr lang="en-IN" sz="1200" dirty="0"/>
              <a:t>        }</a:t>
            </a:r>
          </a:p>
          <a:p>
            <a:pPr marL="82296" indent="0">
              <a:buNone/>
            </a:pPr>
            <a:r>
              <a:rPr lang="en-IN" sz="1200" dirty="0"/>
              <a:t>    }</a:t>
            </a:r>
          </a:p>
          <a:p>
            <a:pPr marL="82296" indent="0">
              <a:buNone/>
            </a:pPr>
            <a:r>
              <a:rPr lang="en-IN" sz="1200" dirty="0"/>
              <a:t>    private static void </a:t>
            </a:r>
            <a:r>
              <a:rPr lang="en-IN" sz="1200" dirty="0" err="1"/>
              <a:t>handleClient</a:t>
            </a:r>
            <a:r>
              <a:rPr lang="en-IN" sz="1200" dirty="0"/>
              <a:t>(Socket </a:t>
            </a:r>
            <a:r>
              <a:rPr lang="en-IN" sz="1200" dirty="0" err="1"/>
              <a:t>clientSocket</a:t>
            </a:r>
            <a:r>
              <a:rPr lang="en-IN" sz="1200" dirty="0"/>
              <a:t>) {</a:t>
            </a:r>
          </a:p>
          <a:p>
            <a:pPr marL="82296" indent="0">
              <a:buNone/>
            </a:pPr>
            <a:r>
              <a:rPr lang="en-IN" sz="1200" dirty="0"/>
              <a:t>        try {</a:t>
            </a:r>
          </a:p>
          <a:p>
            <a:pPr marL="82296" indent="0">
              <a:buNone/>
            </a:pPr>
            <a:r>
              <a:rPr lang="en-IN" sz="1200" dirty="0"/>
              <a:t>            </a:t>
            </a:r>
            <a:r>
              <a:rPr lang="en-IN" sz="1200" dirty="0" err="1"/>
              <a:t>DataInputStream</a:t>
            </a:r>
            <a:r>
              <a:rPr lang="en-IN" sz="1200" dirty="0"/>
              <a:t> </a:t>
            </a:r>
            <a:r>
              <a:rPr lang="en-IN" sz="1200" dirty="0" err="1"/>
              <a:t>dataInputStream</a:t>
            </a:r>
            <a:r>
              <a:rPr lang="en-IN" sz="1200" dirty="0"/>
              <a:t> = new </a:t>
            </a:r>
            <a:r>
              <a:rPr lang="en-IN" sz="1200" dirty="0" err="1"/>
              <a:t>DataInputStream</a:t>
            </a:r>
            <a:r>
              <a:rPr lang="en-IN" sz="1200" dirty="0"/>
              <a:t>(</a:t>
            </a:r>
            <a:r>
              <a:rPr lang="en-IN" sz="1200" dirty="0" err="1"/>
              <a:t>clientSocket.getInputStream</a:t>
            </a:r>
            <a:r>
              <a:rPr lang="en-IN" sz="1200" dirty="0"/>
              <a:t>());</a:t>
            </a:r>
          </a:p>
          <a:p>
            <a:pPr marL="82296" indent="0">
              <a:buNone/>
            </a:pPr>
            <a:r>
              <a:rPr lang="en-IN" sz="1200" dirty="0"/>
              <a:t>            </a:t>
            </a:r>
            <a:r>
              <a:rPr lang="en-IN" sz="1200" dirty="0" err="1"/>
              <a:t>DataOutputStream</a:t>
            </a:r>
            <a:r>
              <a:rPr lang="en-IN" sz="1200" dirty="0"/>
              <a:t> </a:t>
            </a:r>
            <a:r>
              <a:rPr lang="en-IN" sz="1200" dirty="0" err="1"/>
              <a:t>dataOutputStream</a:t>
            </a:r>
            <a:r>
              <a:rPr lang="en-IN" sz="1200" dirty="0"/>
              <a:t> = new </a:t>
            </a:r>
            <a:r>
              <a:rPr lang="en-IN" sz="1200" dirty="0" err="1"/>
              <a:t>DataOutputStream</a:t>
            </a:r>
            <a:r>
              <a:rPr lang="en-IN" sz="1200" dirty="0"/>
              <a:t>(</a:t>
            </a:r>
            <a:r>
              <a:rPr lang="en-IN" sz="1200" dirty="0" err="1"/>
              <a:t>clientSocket.getOutputStream</a:t>
            </a:r>
            <a:r>
              <a:rPr lang="en-IN" sz="1200" dirty="0"/>
              <a:t>());</a:t>
            </a:r>
          </a:p>
          <a:p>
            <a:pPr marL="82296" indent="0">
              <a:buNone/>
            </a:pPr>
            <a:r>
              <a:rPr lang="en-IN" sz="1200" dirty="0"/>
              <a:t>            String </a:t>
            </a:r>
            <a:r>
              <a:rPr lang="en-IN" sz="1200" dirty="0" err="1"/>
              <a:t>dataType</a:t>
            </a:r>
            <a:r>
              <a:rPr lang="en-IN" sz="1200" dirty="0"/>
              <a:t> = </a:t>
            </a:r>
            <a:r>
              <a:rPr lang="en-IN" sz="1200" dirty="0" err="1"/>
              <a:t>dataInputStream.readUTF</a:t>
            </a:r>
            <a:r>
              <a:rPr lang="en-IN" sz="1200" dirty="0"/>
              <a:t>(); // read data</a:t>
            </a:r>
          </a:p>
        </p:txBody>
      </p:sp>
      <p:sp>
        <p:nvSpPr>
          <p:cNvPr id="4" name="TextBox 3"/>
          <p:cNvSpPr txBox="1"/>
          <p:nvPr/>
        </p:nvSpPr>
        <p:spPr>
          <a:xfrm>
            <a:off x="5508104" y="188640"/>
            <a:ext cx="3635896" cy="6740307"/>
          </a:xfrm>
          <a:prstGeom prst="rect">
            <a:avLst/>
          </a:prstGeom>
          <a:noFill/>
        </p:spPr>
        <p:txBody>
          <a:bodyPr wrap="square" rtlCol="0">
            <a:spAutoFit/>
          </a:bodyPr>
          <a:lstStyle/>
          <a:p>
            <a:pPr marL="82296" indent="0">
              <a:buNone/>
            </a:pPr>
            <a:r>
              <a:rPr lang="en-IN" sz="1200" dirty="0"/>
              <a:t>type from client</a:t>
            </a:r>
          </a:p>
          <a:p>
            <a:pPr marL="82296" indent="0">
              <a:buNone/>
            </a:pPr>
            <a:r>
              <a:rPr lang="en-IN" sz="1200" dirty="0"/>
              <a:t>            switch (</a:t>
            </a:r>
            <a:r>
              <a:rPr lang="en-IN" sz="1200" dirty="0" err="1"/>
              <a:t>dataType</a:t>
            </a:r>
            <a:r>
              <a:rPr lang="en-IN" sz="1200" dirty="0"/>
              <a:t>) {</a:t>
            </a:r>
          </a:p>
          <a:p>
            <a:pPr marL="82296" indent="0">
              <a:buNone/>
            </a:pPr>
            <a:r>
              <a:rPr lang="en-IN" sz="1200" dirty="0"/>
              <a:t>                case "text" -&gt; {</a:t>
            </a:r>
          </a:p>
          <a:p>
            <a:pPr marL="82296" indent="0">
              <a:buNone/>
            </a:pPr>
            <a:r>
              <a:rPr lang="en-IN" sz="1200" dirty="0"/>
              <a:t>                    String message = </a:t>
            </a:r>
            <a:r>
              <a:rPr lang="en-IN" sz="1200" dirty="0" err="1"/>
              <a:t>dataInputStream.readUTF</a:t>
            </a:r>
            <a:r>
              <a:rPr lang="en-IN" sz="1200" dirty="0"/>
              <a:t>();</a:t>
            </a:r>
          </a:p>
          <a:p>
            <a:r>
              <a:rPr lang="en-IN" sz="1200" dirty="0" err="1"/>
              <a:t>System.out.println</a:t>
            </a:r>
            <a:r>
              <a:rPr lang="en-IN" sz="1200" dirty="0"/>
              <a:t>("Received message: " + message + " from " + </a:t>
            </a:r>
            <a:r>
              <a:rPr lang="en-IN" sz="1200" dirty="0" err="1"/>
              <a:t>clientSocket.getRemoteSocketAddress</a:t>
            </a:r>
            <a:r>
              <a:rPr lang="en-IN" sz="1200" dirty="0"/>
              <a:t>()); }</a:t>
            </a:r>
          </a:p>
          <a:p>
            <a:r>
              <a:rPr lang="en-IN" sz="1200" dirty="0"/>
              <a:t>                case "file" -&gt; {</a:t>
            </a:r>
          </a:p>
          <a:p>
            <a:r>
              <a:rPr lang="en-IN" sz="1200" dirty="0"/>
              <a:t>//                    save file name with </a:t>
            </a:r>
            <a:r>
              <a:rPr lang="en-IN" sz="1200" dirty="0" err="1"/>
              <a:t>ip</a:t>
            </a:r>
            <a:r>
              <a:rPr lang="en-IN" sz="1200" dirty="0"/>
              <a:t> address like ''192.168.0.105_received_file.pdf''</a:t>
            </a:r>
          </a:p>
          <a:p>
            <a:r>
              <a:rPr lang="en-IN" sz="1200" dirty="0"/>
              <a:t>                    String </a:t>
            </a:r>
            <a:r>
              <a:rPr lang="en-IN" sz="1200" dirty="0" err="1"/>
              <a:t>fileName</a:t>
            </a:r>
            <a:r>
              <a:rPr lang="en-IN" sz="1200" dirty="0"/>
              <a:t> = </a:t>
            </a:r>
            <a:r>
              <a:rPr lang="en-IN" sz="1200" dirty="0" err="1"/>
              <a:t>clientSocket.getRemoteSocketAddress</a:t>
            </a:r>
            <a:r>
              <a:rPr lang="en-IN" sz="1200" dirty="0"/>
              <a:t>().</a:t>
            </a:r>
            <a:r>
              <a:rPr lang="en-IN" sz="1200" dirty="0" err="1"/>
              <a:t>toString</a:t>
            </a:r>
            <a:r>
              <a:rPr lang="en-IN" sz="1200" dirty="0"/>
              <a:t>().replace("/", "").replace(":", "_") + "_received_file.pdf";</a:t>
            </a:r>
          </a:p>
          <a:p>
            <a:r>
              <a:rPr lang="en-IN" sz="1200" dirty="0"/>
              <a:t>                    </a:t>
            </a:r>
            <a:r>
              <a:rPr lang="en-IN" sz="1200" dirty="0" err="1"/>
              <a:t>receiveFile</a:t>
            </a:r>
            <a:r>
              <a:rPr lang="en-IN" sz="1200" dirty="0"/>
              <a:t>(</a:t>
            </a:r>
            <a:r>
              <a:rPr lang="en-IN" sz="1200" dirty="0" err="1"/>
              <a:t>fileName</a:t>
            </a:r>
            <a:r>
              <a:rPr lang="en-IN" sz="1200" dirty="0"/>
              <a:t>, </a:t>
            </a:r>
            <a:r>
              <a:rPr lang="en-IN" sz="1200" dirty="0" err="1"/>
              <a:t>dataInputStream</a:t>
            </a:r>
            <a:r>
              <a:rPr lang="en-IN" sz="1200" dirty="0"/>
              <a:t>); // read file from client</a:t>
            </a:r>
          </a:p>
          <a:p>
            <a:r>
              <a:rPr lang="en-IN" sz="1200" dirty="0"/>
              <a:t>                }</a:t>
            </a:r>
          </a:p>
          <a:p>
            <a:r>
              <a:rPr lang="en-IN" sz="1200" dirty="0"/>
              <a:t> // Add more cases here to handle other types of data</a:t>
            </a:r>
          </a:p>
          <a:p>
            <a:r>
              <a:rPr lang="en-IN" sz="1200" dirty="0"/>
              <a:t>                default -&gt;</a:t>
            </a:r>
          </a:p>
          <a:p>
            <a:r>
              <a:rPr lang="en-IN" sz="1200" dirty="0"/>
              <a:t>                        </a:t>
            </a:r>
            <a:r>
              <a:rPr lang="en-IN" sz="1200" dirty="0" err="1"/>
              <a:t>System.out.println</a:t>
            </a:r>
            <a:r>
              <a:rPr lang="en-IN" sz="1200" dirty="0"/>
              <a:t>("Unknown data type received from " + </a:t>
            </a:r>
            <a:r>
              <a:rPr lang="en-IN" sz="1200" dirty="0" err="1"/>
              <a:t>clientSocket.getRemoteSocketAddress</a:t>
            </a:r>
            <a:r>
              <a:rPr lang="en-IN" sz="1200" dirty="0"/>
              <a:t>());</a:t>
            </a:r>
          </a:p>
          <a:p>
            <a:r>
              <a:rPr lang="en-IN" sz="1200" dirty="0"/>
              <a:t>            }</a:t>
            </a:r>
          </a:p>
          <a:p>
            <a:r>
              <a:rPr lang="en-IN" sz="1200" dirty="0"/>
              <a:t>            </a:t>
            </a:r>
            <a:r>
              <a:rPr lang="en-IN" sz="1200" dirty="0" err="1"/>
              <a:t>dataInputStream.close</a:t>
            </a:r>
            <a:r>
              <a:rPr lang="en-IN" sz="1200" dirty="0"/>
              <a:t>();</a:t>
            </a:r>
          </a:p>
          <a:p>
            <a:r>
              <a:rPr lang="en-IN" sz="1200" dirty="0"/>
              <a:t>            </a:t>
            </a:r>
            <a:r>
              <a:rPr lang="en-IN" sz="1200" dirty="0" err="1"/>
              <a:t>dataOutputStream.close</a:t>
            </a:r>
            <a:r>
              <a:rPr lang="en-IN" sz="1200" dirty="0"/>
              <a:t>();</a:t>
            </a:r>
          </a:p>
          <a:p>
            <a:r>
              <a:rPr lang="en-IN" sz="1200" dirty="0"/>
              <a:t>            </a:t>
            </a:r>
            <a:r>
              <a:rPr lang="en-IN" sz="1200" dirty="0" err="1"/>
              <a:t>clientSocket.close</a:t>
            </a:r>
            <a:r>
              <a:rPr lang="en-IN" sz="1200" dirty="0"/>
              <a:t>();</a:t>
            </a:r>
          </a:p>
          <a:p>
            <a:r>
              <a:rPr lang="en-IN" sz="1200" dirty="0"/>
              <a:t>        } catch (</a:t>
            </a:r>
            <a:r>
              <a:rPr lang="en-IN" sz="1200" dirty="0" err="1"/>
              <a:t>IOException</a:t>
            </a:r>
            <a:r>
              <a:rPr lang="en-IN" sz="1200" dirty="0"/>
              <a:t> e) {</a:t>
            </a:r>
          </a:p>
          <a:p>
            <a:r>
              <a:rPr lang="en-IN" sz="1200" dirty="0"/>
              <a:t>            </a:t>
            </a:r>
            <a:r>
              <a:rPr lang="en-IN" sz="1200" dirty="0" err="1"/>
              <a:t>System.out.println</a:t>
            </a:r>
            <a:r>
              <a:rPr lang="en-IN" sz="1200" dirty="0"/>
              <a:t>("Error handling client " + </a:t>
            </a:r>
            <a:r>
              <a:rPr lang="en-IN" sz="1200" dirty="0" err="1"/>
              <a:t>clientSocket.getRemoteSocketAddress</a:t>
            </a:r>
            <a:r>
              <a:rPr lang="en-IN" sz="1200" dirty="0"/>
              <a:t>());</a:t>
            </a:r>
          </a:p>
          <a:p>
            <a:r>
              <a:rPr lang="en-IN" sz="1200" dirty="0"/>
              <a:t>            </a:t>
            </a:r>
            <a:r>
              <a:rPr lang="en-IN" sz="1200" dirty="0" err="1"/>
              <a:t>e.fillInStackTrace</a:t>
            </a:r>
            <a:r>
              <a:rPr lang="en-IN" sz="1200" dirty="0"/>
              <a:t>();</a:t>
            </a:r>
          </a:p>
          <a:p>
            <a:r>
              <a:rPr lang="en-IN" sz="1200" dirty="0"/>
              <a:t>        } catch (Exception e) {</a:t>
            </a:r>
          </a:p>
          <a:p>
            <a:r>
              <a:rPr lang="en-IN" sz="1200" dirty="0"/>
              <a:t>            throw new </a:t>
            </a:r>
            <a:r>
              <a:rPr lang="en-IN" sz="1200" dirty="0" err="1"/>
              <a:t>RuntimeException</a:t>
            </a:r>
            <a:r>
              <a:rPr lang="en-IN" sz="1200" dirty="0"/>
              <a:t>(e);</a:t>
            </a:r>
          </a:p>
          <a:p>
            <a:r>
              <a:rPr lang="en-IN" sz="1200" dirty="0"/>
              <a:t>        }</a:t>
            </a:r>
          </a:p>
          <a:p>
            <a:r>
              <a:rPr lang="en-IN" sz="1200" dirty="0"/>
              <a:t>    }</a:t>
            </a:r>
          </a:p>
          <a:p>
            <a:r>
              <a:rPr lang="en-IN" sz="1200" dirty="0"/>
              <a:t>    // receive file function is start here</a:t>
            </a:r>
          </a:p>
          <a:p>
            <a:r>
              <a:rPr lang="en-IN" sz="1200" dirty="0"/>
              <a:t>    private static void </a:t>
            </a:r>
            <a:r>
              <a:rPr lang="en-IN" sz="1200" dirty="0" err="1"/>
              <a:t>receiveFile</a:t>
            </a:r>
            <a:r>
              <a:rPr lang="en-IN" sz="1200" dirty="0"/>
              <a:t>(String </a:t>
            </a:r>
            <a:r>
              <a:rPr lang="en-IN" sz="1200" dirty="0" err="1"/>
              <a:t>fileName</a:t>
            </a:r>
            <a:r>
              <a:rPr lang="en-IN" sz="1200" dirty="0"/>
              <a:t>, </a:t>
            </a:r>
            <a:r>
              <a:rPr lang="en-IN" sz="1200" dirty="0" err="1"/>
              <a:t>DataInputStream</a:t>
            </a:r>
            <a:r>
              <a:rPr lang="en-IN" sz="1200" dirty="0"/>
              <a:t> </a:t>
            </a:r>
            <a:r>
              <a:rPr lang="en-IN" sz="1200" dirty="0" err="1"/>
              <a:t>dataInputStream</a:t>
            </a:r>
            <a:r>
              <a:rPr lang="en-IN" sz="1200" dirty="0"/>
              <a:t>)</a:t>
            </a:r>
          </a:p>
        </p:txBody>
      </p:sp>
    </p:spTree>
    <p:extLst>
      <p:ext uri="{BB962C8B-B14F-4D97-AF65-F5344CB8AC3E}">
        <p14:creationId xmlns:p14="http://schemas.microsoft.com/office/powerpoint/2010/main" val="225412996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116632"/>
            <a:ext cx="4824536" cy="6741368"/>
          </a:xfrm>
        </p:spPr>
        <p:txBody>
          <a:bodyPr>
            <a:normAutofit/>
          </a:bodyPr>
          <a:lstStyle/>
          <a:p>
            <a:pPr marL="82296" indent="0">
              <a:buNone/>
            </a:pPr>
            <a:r>
              <a:rPr lang="en-IN" sz="1200" dirty="0"/>
              <a:t> throws Exception</a:t>
            </a:r>
          </a:p>
          <a:p>
            <a:pPr marL="82296" indent="0">
              <a:buNone/>
            </a:pPr>
            <a:r>
              <a:rPr lang="en-IN" sz="1200" dirty="0"/>
              <a:t>    {</a:t>
            </a:r>
          </a:p>
          <a:p>
            <a:pPr marL="82296" indent="0">
              <a:buNone/>
            </a:pPr>
            <a:r>
              <a:rPr lang="en-IN" sz="1200" dirty="0"/>
              <a:t>        </a:t>
            </a:r>
            <a:r>
              <a:rPr lang="en-IN" sz="1200" dirty="0" err="1"/>
              <a:t>int</a:t>
            </a:r>
            <a:r>
              <a:rPr lang="en-IN" sz="1200" dirty="0"/>
              <a:t> bytes = 0;</a:t>
            </a:r>
          </a:p>
          <a:p>
            <a:pPr marL="82296" indent="0">
              <a:buNone/>
            </a:pPr>
            <a:r>
              <a:rPr lang="en-IN" sz="1200" dirty="0"/>
              <a:t>        long </a:t>
            </a:r>
            <a:r>
              <a:rPr lang="en-IN" sz="1200" dirty="0" err="1"/>
              <a:t>totalBytesReceived</a:t>
            </a:r>
            <a:r>
              <a:rPr lang="en-IN" sz="1200" dirty="0"/>
              <a:t> = 0;</a:t>
            </a:r>
          </a:p>
          <a:p>
            <a:pPr marL="82296" indent="0">
              <a:buNone/>
            </a:pPr>
            <a:r>
              <a:rPr lang="en-IN" sz="1200" dirty="0" err="1"/>
              <a:t>System.out.println</a:t>
            </a:r>
            <a:r>
              <a:rPr lang="en-IN" sz="1200" dirty="0"/>
              <a:t>("Start time: " + </a:t>
            </a:r>
            <a:r>
              <a:rPr lang="en-IN" sz="1200" dirty="0" err="1"/>
              <a:t>startTime</a:t>
            </a:r>
            <a:r>
              <a:rPr lang="en-IN" sz="1200" dirty="0"/>
              <a:t>);</a:t>
            </a:r>
          </a:p>
          <a:p>
            <a:pPr marL="82296" indent="0">
              <a:buNone/>
            </a:pPr>
            <a:r>
              <a:rPr lang="en-IN" sz="1200" dirty="0"/>
              <a:t>        while (size &gt; 0 &amp;&amp; (bytes = </a:t>
            </a:r>
            <a:r>
              <a:rPr lang="en-IN" sz="1200" dirty="0" err="1"/>
              <a:t>dataInputStream.read</a:t>
            </a:r>
            <a:r>
              <a:rPr lang="en-IN" sz="1200" dirty="0"/>
              <a:t>(buffer, 0, (</a:t>
            </a:r>
            <a:r>
              <a:rPr lang="en-IN" sz="1200" dirty="0" err="1"/>
              <a:t>int</a:t>
            </a:r>
            <a:r>
              <a:rPr lang="en-IN" sz="1200" dirty="0"/>
              <a:t>)</a:t>
            </a:r>
            <a:r>
              <a:rPr lang="en-IN" sz="1200" dirty="0" err="1"/>
              <a:t>Math.min</a:t>
            </a:r>
            <a:r>
              <a:rPr lang="en-IN" sz="1200" dirty="0"/>
              <a:t>(</a:t>
            </a:r>
            <a:r>
              <a:rPr lang="en-IN" sz="1200" dirty="0" err="1"/>
              <a:t>buffer.length</a:t>
            </a:r>
            <a:r>
              <a:rPr lang="en-IN" sz="1200" dirty="0"/>
              <a:t>, size))) != -1) {</a:t>
            </a:r>
          </a:p>
          <a:p>
            <a:pPr marL="82296" indent="0">
              <a:buNone/>
            </a:pPr>
            <a:r>
              <a:rPr lang="en-IN" sz="1200" dirty="0"/>
              <a:t>            // Here we write the file using write method</a:t>
            </a:r>
          </a:p>
          <a:p>
            <a:pPr marL="82296" indent="0">
              <a:buNone/>
            </a:pPr>
            <a:r>
              <a:rPr lang="en-IN" sz="1200" dirty="0"/>
              <a:t>            </a:t>
            </a:r>
            <a:r>
              <a:rPr lang="en-IN" sz="1200" dirty="0" err="1"/>
              <a:t>fileOutputStream.write</a:t>
            </a:r>
            <a:r>
              <a:rPr lang="en-IN" sz="1200" dirty="0"/>
              <a:t>(buffer, 0, bytes);</a:t>
            </a:r>
          </a:p>
          <a:p>
            <a:pPr marL="82296" indent="0">
              <a:buNone/>
            </a:pPr>
            <a:r>
              <a:rPr lang="en-IN" sz="1200" dirty="0"/>
              <a:t>            size -= bytes; // read </a:t>
            </a:r>
            <a:r>
              <a:rPr lang="en-IN" sz="1200" dirty="0" err="1"/>
              <a:t>upto</a:t>
            </a:r>
            <a:r>
              <a:rPr lang="en-IN" sz="1200" dirty="0"/>
              <a:t> file size</a:t>
            </a:r>
          </a:p>
          <a:p>
            <a:pPr marL="82296" indent="0">
              <a:buNone/>
            </a:pPr>
            <a:r>
              <a:rPr lang="en-IN" sz="1200" dirty="0"/>
              <a:t>            </a:t>
            </a:r>
            <a:r>
              <a:rPr lang="en-IN" sz="1200" dirty="0" err="1"/>
              <a:t>totalBytesReceived</a:t>
            </a:r>
            <a:r>
              <a:rPr lang="en-IN" sz="1200" dirty="0"/>
              <a:t> += bytes;</a:t>
            </a:r>
          </a:p>
          <a:p>
            <a:pPr marL="82296" indent="0">
              <a:buNone/>
            </a:pPr>
            <a:r>
              <a:rPr lang="en-IN" sz="1200" dirty="0"/>
              <a:t>        }</a:t>
            </a:r>
          </a:p>
          <a:p>
            <a:pPr marL="82296" indent="0">
              <a:buNone/>
            </a:pPr>
            <a:r>
              <a:rPr lang="en-IN" sz="1200" dirty="0"/>
              <a:t>        long </a:t>
            </a:r>
            <a:r>
              <a:rPr lang="en-IN" sz="1200" dirty="0" err="1"/>
              <a:t>endTime</a:t>
            </a:r>
            <a:r>
              <a:rPr lang="en-IN" sz="1200" dirty="0"/>
              <a:t> = </a:t>
            </a:r>
            <a:r>
              <a:rPr lang="en-IN" sz="1200" dirty="0" err="1"/>
              <a:t>System.currentTimeMillis</a:t>
            </a:r>
            <a:r>
              <a:rPr lang="en-IN" sz="1200" dirty="0"/>
              <a:t>();</a:t>
            </a:r>
          </a:p>
          <a:p>
            <a:pPr marL="82296" indent="0">
              <a:buNone/>
            </a:pPr>
            <a:r>
              <a:rPr lang="en-IN" sz="1200" dirty="0"/>
              <a:t>        // Print the ending time</a:t>
            </a:r>
          </a:p>
          <a:p>
            <a:pPr marL="82296" indent="0">
              <a:buNone/>
            </a:pPr>
            <a:r>
              <a:rPr lang="en-IN" sz="1200" dirty="0"/>
              <a:t>        </a:t>
            </a:r>
            <a:r>
              <a:rPr lang="en-IN" sz="1200" dirty="0" err="1"/>
              <a:t>System.out.println</a:t>
            </a:r>
            <a:r>
              <a:rPr lang="en-IN" sz="1200" dirty="0"/>
              <a:t>("End time: " + </a:t>
            </a:r>
            <a:r>
              <a:rPr lang="en-IN" sz="1200" dirty="0" err="1"/>
              <a:t>endTime</a:t>
            </a:r>
            <a:r>
              <a:rPr lang="en-IN" sz="1200" dirty="0"/>
              <a:t>);</a:t>
            </a:r>
          </a:p>
          <a:p>
            <a:pPr marL="82296" indent="0">
              <a:buNone/>
            </a:pPr>
            <a:r>
              <a:rPr lang="en-IN" sz="1200" dirty="0"/>
              <a:t>        // Here we received file</a:t>
            </a:r>
          </a:p>
          <a:p>
            <a:pPr marL="82296" indent="0">
              <a:buNone/>
            </a:pPr>
            <a:r>
              <a:rPr lang="en-IN" sz="1200" dirty="0"/>
              <a:t>        </a:t>
            </a:r>
            <a:r>
              <a:rPr lang="en-IN" sz="1200" dirty="0" err="1"/>
              <a:t>System.out.println</a:t>
            </a:r>
            <a:r>
              <a:rPr lang="en-IN" sz="1200" dirty="0"/>
              <a:t>("File is Received");</a:t>
            </a:r>
          </a:p>
          <a:p>
            <a:pPr marL="82296" indent="0">
              <a:buNone/>
            </a:pPr>
            <a:r>
              <a:rPr lang="en-IN" sz="1200" dirty="0"/>
              <a:t>        long delay = </a:t>
            </a:r>
            <a:r>
              <a:rPr lang="en-IN" sz="1200" dirty="0" err="1"/>
              <a:t>endTime</a:t>
            </a:r>
            <a:r>
              <a:rPr lang="en-IN" sz="1200" dirty="0"/>
              <a:t> - </a:t>
            </a:r>
            <a:r>
              <a:rPr lang="en-IN" sz="1200" dirty="0" err="1"/>
              <a:t>startTime</a:t>
            </a:r>
            <a:r>
              <a:rPr lang="en-IN" sz="1200" dirty="0"/>
              <a:t>;</a:t>
            </a:r>
          </a:p>
          <a:p>
            <a:pPr marL="82296" indent="0">
              <a:buNone/>
            </a:pPr>
            <a:r>
              <a:rPr lang="en-IN" sz="1200" dirty="0"/>
              <a:t>        long loss = size; // Corrected here</a:t>
            </a:r>
          </a:p>
          <a:p>
            <a:pPr marL="82296" indent="0">
              <a:buNone/>
            </a:pPr>
            <a:r>
              <a:rPr lang="en-IN" sz="1200" dirty="0"/>
              <a:t>        double throughput = (double) </a:t>
            </a:r>
            <a:r>
              <a:rPr lang="en-IN" sz="1200" dirty="0" err="1"/>
              <a:t>totalBytesReceived</a:t>
            </a:r>
            <a:r>
              <a:rPr lang="en-IN" sz="1200" dirty="0"/>
              <a:t> / delay;</a:t>
            </a:r>
          </a:p>
          <a:p>
            <a:pPr marL="82296" indent="0">
              <a:buNone/>
            </a:pPr>
            <a:r>
              <a:rPr lang="en-IN" sz="1200" dirty="0"/>
              <a:t>        </a:t>
            </a:r>
            <a:r>
              <a:rPr lang="en-IN" sz="1200" dirty="0" err="1"/>
              <a:t>System.out.println</a:t>
            </a:r>
            <a:r>
              <a:rPr lang="en-IN" sz="1200" dirty="0"/>
              <a:t>("Delay: " + delay + " </a:t>
            </a:r>
            <a:r>
              <a:rPr lang="en-IN" sz="1200" dirty="0" err="1"/>
              <a:t>ms</a:t>
            </a:r>
            <a:r>
              <a:rPr lang="en-IN" sz="1200" dirty="0"/>
              <a:t>");</a:t>
            </a:r>
          </a:p>
          <a:p>
            <a:pPr marL="82296" indent="0">
              <a:buNone/>
            </a:pPr>
            <a:r>
              <a:rPr lang="en-IN" sz="1200" dirty="0"/>
              <a:t>        </a:t>
            </a:r>
            <a:r>
              <a:rPr lang="en-IN" sz="1200" dirty="0" err="1"/>
              <a:t>System.out.println</a:t>
            </a:r>
            <a:r>
              <a:rPr lang="en-IN" sz="1200" dirty="0"/>
              <a:t>("Loss: " + loss + " bytes");</a:t>
            </a:r>
          </a:p>
          <a:p>
            <a:pPr marL="82296" indent="0">
              <a:buNone/>
            </a:pPr>
            <a:r>
              <a:rPr lang="en-IN" sz="1200" dirty="0"/>
              <a:t>        </a:t>
            </a:r>
            <a:r>
              <a:rPr lang="en-IN" sz="1200" dirty="0" err="1"/>
              <a:t>System.out.println</a:t>
            </a:r>
            <a:r>
              <a:rPr lang="en-IN" sz="1200" dirty="0"/>
              <a:t>("Throughput: " + throughput + " bytes/</a:t>
            </a:r>
            <a:r>
              <a:rPr lang="en-IN" sz="1200" dirty="0" err="1"/>
              <a:t>ms</a:t>
            </a:r>
            <a:r>
              <a:rPr lang="en-IN" sz="1200" dirty="0"/>
              <a:t>");</a:t>
            </a:r>
          </a:p>
          <a:p>
            <a:pPr marL="82296" indent="0">
              <a:buNone/>
            </a:pPr>
            <a:r>
              <a:rPr lang="en-IN" sz="1200" dirty="0"/>
              <a:t>        </a:t>
            </a:r>
            <a:r>
              <a:rPr lang="en-IN" sz="1200" dirty="0" err="1"/>
              <a:t>fileOutputStream.close</a:t>
            </a:r>
            <a:r>
              <a:rPr lang="en-IN" sz="1200" dirty="0"/>
              <a:t>();</a:t>
            </a:r>
          </a:p>
          <a:p>
            <a:pPr marL="82296" indent="0">
              <a:buNone/>
            </a:pPr>
            <a:r>
              <a:rPr lang="en-IN" sz="1200" dirty="0"/>
              <a:t>    }</a:t>
            </a:r>
          </a:p>
          <a:p>
            <a:pPr marL="82296" indent="0">
              <a:buNone/>
            </a:pPr>
            <a:r>
              <a:rPr lang="en-IN" sz="1200" dirty="0"/>
              <a:t>}</a:t>
            </a:r>
          </a:p>
        </p:txBody>
      </p:sp>
    </p:spTree>
    <p:extLst>
      <p:ext uri="{BB962C8B-B14F-4D97-AF65-F5344CB8AC3E}">
        <p14:creationId xmlns:p14="http://schemas.microsoft.com/office/powerpoint/2010/main" val="405188404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hdwallpaperspulse.com/wp-content/uploads/2018/02/08/3d-thank-you-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48159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6476" y="92387"/>
            <a:ext cx="7498080" cy="1228998"/>
          </a:xfrm>
        </p:spPr>
        <p:txBody>
          <a:bodyPr/>
          <a:lstStyle/>
          <a:p>
            <a:r>
              <a:rPr lang="en-US" dirty="0">
                <a:solidFill>
                  <a:schemeClr val="tx1"/>
                </a:solidFill>
              </a:rPr>
              <a:t>PROBLEM STATEMENT:</a:t>
            </a:r>
            <a:endParaRPr lang="en-IN" dirty="0">
              <a:solidFill>
                <a:schemeClr val="tx1"/>
              </a:solidFill>
            </a:endParaRPr>
          </a:p>
        </p:txBody>
      </p:sp>
      <p:sp>
        <p:nvSpPr>
          <p:cNvPr id="3" name="Content Placeholder 2"/>
          <p:cNvSpPr>
            <a:spLocks noGrp="1"/>
          </p:cNvSpPr>
          <p:nvPr>
            <p:ph idx="1"/>
          </p:nvPr>
        </p:nvSpPr>
        <p:spPr>
          <a:xfrm>
            <a:off x="1403648" y="1196752"/>
            <a:ext cx="7498080" cy="1909192"/>
          </a:xfrm>
        </p:spPr>
        <p:txBody>
          <a:bodyPr>
            <a:normAutofit/>
          </a:bodyPr>
          <a:lstStyle/>
          <a:p>
            <a:pPr marL="82296" indent="0">
              <a:buNone/>
            </a:pPr>
            <a:r>
              <a:rPr lang="en-US" sz="2400" dirty="0"/>
              <a:t>a. Describe the most popular wireless Internet access technologies today. Compare </a:t>
            </a:r>
            <a:r>
              <a:rPr lang="en-IN" sz="2400" dirty="0"/>
              <a:t>and contrast them. </a:t>
            </a:r>
          </a:p>
          <a:p>
            <a:pPr marL="82296" indent="0">
              <a:buNone/>
            </a:pPr>
            <a:endParaRPr lang="en-IN" sz="2400" dirty="0"/>
          </a:p>
        </p:txBody>
      </p:sp>
      <p:sp>
        <p:nvSpPr>
          <p:cNvPr id="4" name="TextBox 3"/>
          <p:cNvSpPr txBox="1"/>
          <p:nvPr/>
        </p:nvSpPr>
        <p:spPr>
          <a:xfrm>
            <a:off x="1187624" y="2348880"/>
            <a:ext cx="2492990" cy="584775"/>
          </a:xfrm>
          <a:prstGeom prst="rect">
            <a:avLst/>
          </a:prstGeom>
          <a:noFill/>
        </p:spPr>
        <p:txBody>
          <a:bodyPr wrap="none" rtlCol="0">
            <a:spAutoFit/>
          </a:bodyPr>
          <a:lstStyle/>
          <a:p>
            <a:r>
              <a:rPr lang="en-US" sz="3200" dirty="0"/>
              <a:t>EXTENSION:</a:t>
            </a:r>
            <a:endParaRPr lang="en-IN" sz="3200" dirty="0"/>
          </a:p>
        </p:txBody>
      </p:sp>
      <p:sp>
        <p:nvSpPr>
          <p:cNvPr id="5" name="TextBox 4"/>
          <p:cNvSpPr txBox="1"/>
          <p:nvPr/>
        </p:nvSpPr>
        <p:spPr>
          <a:xfrm>
            <a:off x="1602962" y="3068960"/>
            <a:ext cx="7272808" cy="1200329"/>
          </a:xfrm>
          <a:prstGeom prst="rect">
            <a:avLst/>
          </a:prstGeom>
          <a:noFill/>
        </p:spPr>
        <p:txBody>
          <a:bodyPr wrap="square" rtlCol="0">
            <a:spAutoFit/>
          </a:bodyPr>
          <a:lstStyle/>
          <a:p>
            <a:r>
              <a:rPr lang="en-IN" sz="2400" dirty="0"/>
              <a:t>Imagine future scenarios where wireless technologies seamlessly integrate into daily life and propose potential benefits and challenges.</a:t>
            </a:r>
          </a:p>
        </p:txBody>
      </p:sp>
    </p:spTree>
    <p:extLst>
      <p:ext uri="{BB962C8B-B14F-4D97-AF65-F5344CB8AC3E}">
        <p14:creationId xmlns:p14="http://schemas.microsoft.com/office/powerpoint/2010/main" val="130514411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188640"/>
            <a:ext cx="8100392" cy="6669360"/>
          </a:xfrm>
        </p:spPr>
        <p:txBody>
          <a:bodyPr>
            <a:normAutofit fontScale="77500" lnSpcReduction="20000"/>
          </a:bodyPr>
          <a:lstStyle/>
          <a:p>
            <a:pPr marL="82296" indent="0">
              <a:buNone/>
            </a:pPr>
            <a:r>
              <a:rPr lang="en-US" b="1" u="sng" dirty="0"/>
              <a:t>Wi-Fi (802.11x):</a:t>
            </a:r>
          </a:p>
          <a:p>
            <a:pPr marL="82296" indent="0">
              <a:buNone/>
            </a:pPr>
            <a:r>
              <a:rPr lang="en-US" sz="2900" dirty="0"/>
              <a:t>Popularity: Ubiquitous, found in homes, businesses, public spaces.</a:t>
            </a:r>
          </a:p>
          <a:p>
            <a:pPr marL="82296" indent="0">
              <a:buNone/>
            </a:pPr>
            <a:r>
              <a:rPr lang="en-US" sz="2900" dirty="0"/>
              <a:t>Range: Typically limited to a few hundred feet from the access point.</a:t>
            </a:r>
          </a:p>
          <a:p>
            <a:pPr marL="82296" indent="0">
              <a:buNone/>
            </a:pPr>
            <a:r>
              <a:rPr lang="en-US" sz="2900" dirty="0"/>
              <a:t>Speed: Offers high-speed connections, with newer standards (such as Wi-Fi 6) providing faster data rates.</a:t>
            </a:r>
          </a:p>
          <a:p>
            <a:pPr marL="82296" indent="0">
              <a:buNone/>
            </a:pPr>
            <a:r>
              <a:rPr lang="en-US" sz="2900" dirty="0"/>
              <a:t>Deployment: Requires access points for connectivity.</a:t>
            </a:r>
          </a:p>
          <a:p>
            <a:pPr marL="82296" indent="0">
              <a:buNone/>
            </a:pPr>
            <a:r>
              <a:rPr lang="en-US" sz="2900" dirty="0"/>
              <a:t>Security: Supports various encryption protocols like WPA3, ensuring secure connections.</a:t>
            </a:r>
          </a:p>
          <a:p>
            <a:pPr marL="82296" indent="0">
              <a:buNone/>
            </a:pPr>
            <a:r>
              <a:rPr lang="en-US" sz="2900" dirty="0"/>
              <a:t>Use Case: Ideal for indoor use in homes, offices, cafes, etc.</a:t>
            </a:r>
          </a:p>
          <a:p>
            <a:pPr marL="82296" indent="0">
              <a:buNone/>
            </a:pPr>
            <a:endParaRPr lang="en-US" sz="2900" dirty="0"/>
          </a:p>
          <a:p>
            <a:pPr marL="82296" indent="0">
              <a:buNone/>
            </a:pPr>
            <a:r>
              <a:rPr lang="en-US" b="1" u="sng" dirty="0"/>
              <a:t>4G LTE (Long Term Evolution):</a:t>
            </a:r>
          </a:p>
          <a:p>
            <a:pPr marL="82296" indent="0">
              <a:buNone/>
            </a:pPr>
            <a:r>
              <a:rPr lang="en-US" sz="2600" dirty="0"/>
              <a:t>Popularity:  Widely used for mobile Internet access.</a:t>
            </a:r>
          </a:p>
          <a:p>
            <a:pPr marL="82296" indent="0">
              <a:buNone/>
            </a:pPr>
            <a:r>
              <a:rPr lang="en-US" sz="2600" dirty="0"/>
              <a:t>Range: Can cover large geographic areas, depending on the network infrastructure.</a:t>
            </a:r>
          </a:p>
          <a:p>
            <a:pPr marL="82296" indent="0">
              <a:buNone/>
            </a:pPr>
            <a:r>
              <a:rPr lang="en-US" sz="2600" dirty="0"/>
              <a:t>Speed: Provides high-speed data access, suitable for streaming, browsing, etc.</a:t>
            </a:r>
          </a:p>
          <a:p>
            <a:pPr marL="82296" indent="0">
              <a:buNone/>
            </a:pPr>
            <a:r>
              <a:rPr lang="en-US" sz="2600" dirty="0"/>
              <a:t>Deployment: Requires cellular towers and network infrastructure.</a:t>
            </a:r>
          </a:p>
          <a:p>
            <a:pPr marL="82296" indent="0">
              <a:buNone/>
            </a:pPr>
            <a:r>
              <a:rPr lang="en-US" sz="2600" dirty="0"/>
              <a:t>Security: Utilizes encryption for secure data transmission.</a:t>
            </a:r>
          </a:p>
          <a:p>
            <a:pPr marL="82296" indent="0">
              <a:buNone/>
            </a:pPr>
            <a:r>
              <a:rPr lang="en-US" sz="2600" dirty="0"/>
              <a:t>Use Case: Primary mode of Internet access for smartphones and mobile devices.</a:t>
            </a:r>
          </a:p>
        </p:txBody>
      </p:sp>
    </p:spTree>
    <p:extLst>
      <p:ext uri="{BB962C8B-B14F-4D97-AF65-F5344CB8AC3E}">
        <p14:creationId xmlns:p14="http://schemas.microsoft.com/office/powerpoint/2010/main" val="52874076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116632"/>
            <a:ext cx="8100392" cy="6741367"/>
          </a:xfrm>
        </p:spPr>
        <p:txBody>
          <a:bodyPr>
            <a:normAutofit fontScale="55000" lnSpcReduction="20000"/>
          </a:bodyPr>
          <a:lstStyle/>
          <a:p>
            <a:pPr marL="82296" indent="0">
              <a:buNone/>
            </a:pPr>
            <a:r>
              <a:rPr lang="en-US" sz="4500" b="1" u="sng" dirty="0"/>
              <a:t>Satellite Internet:</a:t>
            </a:r>
          </a:p>
          <a:p>
            <a:pPr marL="82296" indent="0">
              <a:buNone/>
            </a:pPr>
            <a:r>
              <a:rPr lang="en-US" sz="3600" dirty="0"/>
              <a:t>Popularity: Commonly used in rural and remote areas with limited terrestrial infrastructure.</a:t>
            </a:r>
          </a:p>
          <a:p>
            <a:pPr marL="82296" indent="0">
              <a:buNone/>
            </a:pPr>
            <a:r>
              <a:rPr lang="en-US" sz="3600" dirty="0"/>
              <a:t>Range: Provides coverage over wide geographic areas, including remote regions.</a:t>
            </a:r>
          </a:p>
          <a:p>
            <a:pPr marL="82296" indent="0">
              <a:buNone/>
            </a:pPr>
            <a:r>
              <a:rPr lang="en-US" sz="3600" dirty="0"/>
              <a:t>Speed: Generally slower and more prone to latency due to the longer distance data must travel.</a:t>
            </a:r>
          </a:p>
          <a:p>
            <a:pPr marL="82296" indent="0">
              <a:buNone/>
            </a:pPr>
            <a:r>
              <a:rPr lang="en-US" sz="3600" dirty="0"/>
              <a:t>Deployment: Requires satellite dish installation.</a:t>
            </a:r>
          </a:p>
          <a:p>
            <a:pPr marL="82296" indent="0">
              <a:buNone/>
            </a:pPr>
            <a:r>
              <a:rPr lang="en-US" sz="3600" dirty="0"/>
              <a:t>Security: Encryption protocols are used to secure data transmission.</a:t>
            </a:r>
          </a:p>
          <a:p>
            <a:pPr marL="82296" indent="0">
              <a:buNone/>
            </a:pPr>
            <a:r>
              <a:rPr lang="en-US" sz="3600" dirty="0"/>
              <a:t>Use Case: Ideal for areas where terrestrial Internet options are limited or unavailable</a:t>
            </a:r>
            <a:r>
              <a:rPr lang="en-US" sz="4400" dirty="0"/>
              <a:t>.</a:t>
            </a:r>
          </a:p>
          <a:p>
            <a:pPr marL="82296" indent="0">
              <a:buNone/>
            </a:pPr>
            <a:endParaRPr lang="en-US" dirty="0"/>
          </a:p>
          <a:p>
            <a:pPr marL="82296" indent="0">
              <a:buNone/>
            </a:pPr>
            <a:r>
              <a:rPr lang="en-US" sz="4500" b="1" u="sng" dirty="0"/>
              <a:t>Fixed Wireless Access (FWA):</a:t>
            </a:r>
          </a:p>
          <a:p>
            <a:pPr marL="82296" indent="0">
              <a:buNone/>
            </a:pPr>
            <a:r>
              <a:rPr lang="en-US" sz="3600" dirty="0"/>
              <a:t>Popularity: Used as an alternative to wired broadband in some areas.</a:t>
            </a:r>
          </a:p>
          <a:p>
            <a:pPr marL="82296" indent="0">
              <a:buNone/>
            </a:pPr>
            <a:r>
              <a:rPr lang="en-US" sz="3600" dirty="0"/>
              <a:t>Range: Can cover moderate distances, often used in suburban or rural areas.</a:t>
            </a:r>
          </a:p>
          <a:p>
            <a:pPr marL="82296" indent="0">
              <a:buNone/>
            </a:pPr>
            <a:r>
              <a:rPr lang="en-US" sz="3600" dirty="0"/>
              <a:t>Speed: Offers broadband speeds comparable to DSL or cable.</a:t>
            </a:r>
          </a:p>
          <a:p>
            <a:pPr marL="82296" indent="0">
              <a:buNone/>
            </a:pPr>
            <a:r>
              <a:rPr lang="en-US" sz="3600" dirty="0"/>
              <a:t>Deployment: Utilizes fixed wireless towers to provide connectivity to homes and businesses.</a:t>
            </a:r>
          </a:p>
          <a:p>
            <a:pPr marL="82296" indent="0">
              <a:buNone/>
            </a:pPr>
            <a:r>
              <a:rPr lang="en-US" sz="3600" dirty="0"/>
              <a:t>Security: Similar to Wi-Fi, employs encryption standards for secure connections.</a:t>
            </a:r>
          </a:p>
          <a:p>
            <a:pPr marL="82296" indent="0">
              <a:buNone/>
            </a:pPr>
            <a:r>
              <a:rPr lang="en-US" sz="3600" dirty="0"/>
              <a:t>Use Case: Provides broadband Internet access where laying cables is impractical or costly.</a:t>
            </a:r>
            <a:endParaRPr lang="en-IN" sz="3600" dirty="0"/>
          </a:p>
        </p:txBody>
      </p:sp>
    </p:spTree>
    <p:extLst>
      <p:ext uri="{BB962C8B-B14F-4D97-AF65-F5344CB8AC3E}">
        <p14:creationId xmlns:p14="http://schemas.microsoft.com/office/powerpoint/2010/main" val="346219044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6849"/>
            <a:ext cx="7498080" cy="1143000"/>
          </a:xfrm>
        </p:spPr>
        <p:txBody>
          <a:bodyPr/>
          <a:lstStyle/>
          <a:p>
            <a:r>
              <a:rPr lang="en-US" dirty="0"/>
              <a:t>EXTENSION:</a:t>
            </a:r>
            <a:endParaRPr lang="en-IN" dirty="0"/>
          </a:p>
        </p:txBody>
      </p:sp>
      <p:sp>
        <p:nvSpPr>
          <p:cNvPr id="3" name="Content Placeholder 2"/>
          <p:cNvSpPr>
            <a:spLocks noGrp="1"/>
          </p:cNvSpPr>
          <p:nvPr>
            <p:ph idx="1"/>
          </p:nvPr>
        </p:nvSpPr>
        <p:spPr>
          <a:xfrm>
            <a:off x="1187624" y="980728"/>
            <a:ext cx="7920880" cy="5877272"/>
          </a:xfrm>
        </p:spPr>
        <p:txBody>
          <a:bodyPr>
            <a:normAutofit fontScale="70000" lnSpcReduction="20000"/>
          </a:bodyPr>
          <a:lstStyle/>
          <a:p>
            <a:pPr marL="82296" indent="0">
              <a:buNone/>
            </a:pPr>
            <a:r>
              <a:rPr lang="en-US" sz="3400" b="1" u="sng" dirty="0"/>
              <a:t>Benefits:</a:t>
            </a:r>
          </a:p>
          <a:p>
            <a:pPr marL="82296" indent="0">
              <a:buNone/>
            </a:pPr>
            <a:r>
              <a:rPr lang="en-US" dirty="0">
                <a:solidFill>
                  <a:schemeClr val="tx1">
                    <a:lumMod val="65000"/>
                    <a:lumOff val="35000"/>
                  </a:schemeClr>
                </a:solidFill>
              </a:rPr>
              <a:t>1.Enhanced Connectivity: With ubiquitous wireless coverage, people will be able to stay connected wherever they go, facilitating communication, access to information, and collaboration.</a:t>
            </a:r>
          </a:p>
          <a:p>
            <a:pPr marL="82296" indent="0">
              <a:buNone/>
            </a:pPr>
            <a:r>
              <a:rPr lang="en-US" dirty="0">
                <a:solidFill>
                  <a:schemeClr val="tx1">
                    <a:lumMod val="65000"/>
                    <a:lumOff val="35000"/>
                  </a:schemeClr>
                </a:solidFill>
              </a:rPr>
              <a:t>2.IoT Integration: Wireless connectivity will enable the proliferation of Internet of Things (</a:t>
            </a:r>
            <a:r>
              <a:rPr lang="en-US" dirty="0" err="1">
                <a:solidFill>
                  <a:schemeClr val="tx1">
                    <a:lumMod val="65000"/>
                    <a:lumOff val="35000"/>
                  </a:schemeClr>
                </a:solidFill>
              </a:rPr>
              <a:t>IoT</a:t>
            </a:r>
            <a:r>
              <a:rPr lang="en-US" dirty="0">
                <a:solidFill>
                  <a:schemeClr val="tx1">
                    <a:lumMod val="65000"/>
                    <a:lumOff val="35000"/>
                  </a:schemeClr>
                </a:solidFill>
              </a:rPr>
              <a:t>) devices, leading to smart homes, cities, and workplaces. This can result in improved efficiency, resource management, and convenience.</a:t>
            </a:r>
          </a:p>
          <a:p>
            <a:pPr marL="82296" indent="0">
              <a:buNone/>
            </a:pPr>
            <a:r>
              <a:rPr lang="en-US" dirty="0">
                <a:solidFill>
                  <a:schemeClr val="tx1">
                    <a:lumMod val="65000"/>
                    <a:lumOff val="35000"/>
                  </a:schemeClr>
                </a:solidFill>
              </a:rPr>
              <a:t>3.Mobility: Wireless technologies will enable greater mobility, allowing people to work, shop, and interact while on the move. This can lead to increased productivity and flexibility in daily routines.</a:t>
            </a:r>
          </a:p>
          <a:p>
            <a:pPr marL="82296" indent="0">
              <a:buNone/>
            </a:pPr>
            <a:r>
              <a:rPr lang="en-US" dirty="0">
                <a:solidFill>
                  <a:schemeClr val="tx1">
                    <a:lumMod val="65000"/>
                    <a:lumOff val="35000"/>
                  </a:schemeClr>
                </a:solidFill>
              </a:rPr>
              <a:t>4.Innovation: Seamless wireless connectivity will foster innovation in various sectors, including healthcare, transportation, entertainment, and education. New applications and services will emerge, improving quality of life and creating economic opportunities.</a:t>
            </a:r>
          </a:p>
          <a:p>
            <a:pPr marL="82296" indent="0">
              <a:buNone/>
            </a:pPr>
            <a:r>
              <a:rPr lang="en-US" dirty="0">
                <a:solidFill>
                  <a:schemeClr val="tx1">
                    <a:lumMod val="65000"/>
                    <a:lumOff val="35000"/>
                  </a:schemeClr>
                </a:solidFill>
              </a:rPr>
              <a:t>5.Accessibility: Wireless technologies can bridge the digital divide by providing access to the Internet and digital services in underserved areas. This can democratize information and empower marginalized communities.</a:t>
            </a:r>
          </a:p>
        </p:txBody>
      </p:sp>
    </p:spTree>
    <p:extLst>
      <p:ext uri="{BB962C8B-B14F-4D97-AF65-F5344CB8AC3E}">
        <p14:creationId xmlns:p14="http://schemas.microsoft.com/office/powerpoint/2010/main" val="62907955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260648"/>
            <a:ext cx="8100392" cy="6597352"/>
          </a:xfrm>
        </p:spPr>
        <p:txBody>
          <a:bodyPr>
            <a:normAutofit fontScale="62500" lnSpcReduction="20000"/>
          </a:bodyPr>
          <a:lstStyle/>
          <a:p>
            <a:pPr marL="82296" indent="0">
              <a:buNone/>
            </a:pPr>
            <a:r>
              <a:rPr lang="en-US" sz="3800" b="1" u="sng" dirty="0"/>
              <a:t>Challenges:</a:t>
            </a:r>
          </a:p>
          <a:p>
            <a:pPr marL="82296" indent="0">
              <a:buNone/>
            </a:pPr>
            <a:r>
              <a:rPr lang="en-US" dirty="0"/>
              <a:t>1.Privacy and Security: With increased connectivity comes greater risks of privacy breaches, </a:t>
            </a:r>
            <a:r>
              <a:rPr lang="en-US" dirty="0" err="1"/>
              <a:t>cyberattacks</a:t>
            </a:r>
            <a:r>
              <a:rPr lang="en-US" dirty="0"/>
              <a:t>, and surveillance. Protecting sensitive data and ensuring </a:t>
            </a:r>
            <a:r>
              <a:rPr lang="en-US" dirty="0" err="1"/>
              <a:t>cybersecurity</a:t>
            </a:r>
            <a:r>
              <a:rPr lang="en-US" dirty="0"/>
              <a:t> will become more challenging.</a:t>
            </a:r>
          </a:p>
          <a:p>
            <a:pPr marL="82296" indent="0">
              <a:buNone/>
            </a:pPr>
            <a:r>
              <a:rPr lang="en-US" dirty="0"/>
              <a:t>2.Infrastructure Requirements: Deploying and maintaining wireless infrastructure, such as 5G networks and </a:t>
            </a:r>
            <a:r>
              <a:rPr lang="en-US" dirty="0" err="1"/>
              <a:t>IoT</a:t>
            </a:r>
            <a:r>
              <a:rPr lang="en-US" dirty="0"/>
              <a:t> sensors, will require significant investments in equipment, spectrum, and regulatory frameworks. Ensuring equitable access to infrastructure may pose logistical and financial challenges.</a:t>
            </a:r>
          </a:p>
          <a:p>
            <a:pPr marL="82296" indent="0">
              <a:buNone/>
            </a:pPr>
            <a:r>
              <a:rPr lang="en-US" dirty="0"/>
              <a:t>3.Spectrum Congestion: As the number of wireless devices grows, spectrum congestion may become a bottleneck, leading to slower speeds, dropped connections, and degraded service quality. Efficient spectrum management and technological innovations will be necessary to address this issue.</a:t>
            </a:r>
          </a:p>
          <a:p>
            <a:pPr marL="82296" indent="0">
              <a:buNone/>
            </a:pPr>
            <a:r>
              <a:rPr lang="en-US" dirty="0"/>
              <a:t>4.Health Concerns: The long-term health effects of prolonged exposure to wireless radiation are still not fully understood. Public concerns about electromagnetic radiation and its potential impact on human health may arise, necessitating ongoing research and risk mitigation measures.</a:t>
            </a:r>
          </a:p>
          <a:p>
            <a:pPr marL="82296" indent="0">
              <a:buNone/>
            </a:pPr>
            <a:r>
              <a:rPr lang="en-US" dirty="0"/>
              <a:t>5.Digital Divide: While wireless technologies have the potential to bridge the digital divide, disparities in access, affordability, and digital literacy may persist. Ensuring equitable access to wireless connectivity and addressing socioeconomic barriers will be essential for inclusive development.</a:t>
            </a:r>
          </a:p>
        </p:txBody>
      </p:sp>
    </p:spTree>
    <p:extLst>
      <p:ext uri="{BB962C8B-B14F-4D97-AF65-F5344CB8AC3E}">
        <p14:creationId xmlns:p14="http://schemas.microsoft.com/office/powerpoint/2010/main" val="84839613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STATEMENT:</a:t>
            </a:r>
            <a:endParaRPr lang="en-IN" dirty="0"/>
          </a:p>
        </p:txBody>
      </p:sp>
      <p:sp>
        <p:nvSpPr>
          <p:cNvPr id="3" name="Content Placeholder 2"/>
          <p:cNvSpPr>
            <a:spLocks noGrp="1"/>
          </p:cNvSpPr>
          <p:nvPr>
            <p:ph idx="1"/>
          </p:nvPr>
        </p:nvSpPr>
        <p:spPr>
          <a:xfrm>
            <a:off x="1435608" y="1447800"/>
            <a:ext cx="7498080" cy="1981200"/>
          </a:xfrm>
        </p:spPr>
        <p:txBody>
          <a:bodyPr>
            <a:normAutofit/>
          </a:bodyPr>
          <a:lstStyle/>
          <a:p>
            <a:pPr marL="82296" indent="0">
              <a:buNone/>
            </a:pPr>
            <a:r>
              <a:rPr lang="en-US" sz="2400" dirty="0"/>
              <a:t>b. Consider sending a packet from a source host to a destination host over a fixed route. List the delay components in the end-to-end delay. Which of these delays are constant and which are variable?</a:t>
            </a:r>
            <a:endParaRPr lang="en-IN" sz="2400" dirty="0"/>
          </a:p>
        </p:txBody>
      </p:sp>
    </p:spTree>
    <p:extLst>
      <p:ext uri="{BB962C8B-B14F-4D97-AF65-F5344CB8AC3E}">
        <p14:creationId xmlns:p14="http://schemas.microsoft.com/office/powerpoint/2010/main" val="239334132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116632"/>
            <a:ext cx="8100392" cy="6741368"/>
          </a:xfrm>
        </p:spPr>
        <p:txBody>
          <a:bodyPr>
            <a:noAutofit/>
          </a:bodyPr>
          <a:lstStyle/>
          <a:p>
            <a:pPr marL="82296" indent="0">
              <a:buNone/>
            </a:pPr>
            <a:r>
              <a:rPr lang="en-US" sz="2000" b="1" dirty="0"/>
              <a:t>1.Propagation Delay: </a:t>
            </a:r>
            <a:r>
              <a:rPr lang="en-US" sz="1800" dirty="0"/>
              <a:t>This is the time it takes for a signal to travel from the source to the destination. It depends on the distance between the source and destination and the speed of propagation through the medium (typically the speed of light in fiber optic cables or radio waves in wireless communication). Propagation delay is generally constant for a given distance and medium.</a:t>
            </a:r>
          </a:p>
          <a:p>
            <a:pPr marL="82296" indent="0">
              <a:buNone/>
            </a:pPr>
            <a:endParaRPr lang="en-US" sz="1800" dirty="0"/>
          </a:p>
          <a:p>
            <a:pPr marL="82296" indent="0">
              <a:buNone/>
            </a:pPr>
            <a:r>
              <a:rPr lang="en-US" sz="2000" b="1" dirty="0"/>
              <a:t>2.Transmission Delay: </a:t>
            </a:r>
            <a:r>
              <a:rPr lang="en-US" sz="1800" dirty="0"/>
              <a:t>This is the time it takes to push all of the packet's bits into the link. It depends on the packet's size (in bits) and the transmission rate (in bits per second) of the link. Transmission delay is constant for a given packet size and link transmission rate.</a:t>
            </a:r>
          </a:p>
          <a:p>
            <a:pPr marL="82296" indent="0">
              <a:buNone/>
            </a:pPr>
            <a:endParaRPr lang="en-US" sz="1800" dirty="0"/>
          </a:p>
          <a:p>
            <a:pPr marL="82296" indent="0">
              <a:buNone/>
            </a:pPr>
            <a:r>
              <a:rPr lang="en-US" sz="2000" b="1" dirty="0"/>
              <a:t>3.Queueing Delay: </a:t>
            </a:r>
            <a:r>
              <a:rPr lang="en-US" sz="1800" dirty="0"/>
              <a:t>This occurs when the packet must wait in a queue at a router or switch before it can be transmitted. It depends on the level of congestion in the network and the scheduling algorithms used by routers. </a:t>
            </a:r>
            <a:r>
              <a:rPr lang="en-US" sz="1800" dirty="0" err="1"/>
              <a:t>Queueing</a:t>
            </a:r>
            <a:r>
              <a:rPr lang="en-US" sz="1800" dirty="0"/>
              <a:t> delay is variable and can fluctuate based on network conditions.</a:t>
            </a:r>
          </a:p>
          <a:p>
            <a:pPr marL="82296" indent="0">
              <a:buNone/>
            </a:pPr>
            <a:endParaRPr lang="en-US" sz="1800" dirty="0"/>
          </a:p>
          <a:p>
            <a:pPr marL="82296" indent="0">
              <a:buNone/>
            </a:pPr>
            <a:r>
              <a:rPr lang="en-US" sz="2000" b="1" dirty="0"/>
              <a:t>4.Processing Delay: </a:t>
            </a:r>
            <a:r>
              <a:rPr lang="en-US" sz="1800" dirty="0"/>
              <a:t>This is the time it takes for the routers or switches to examine the packet's header and make forwarding decisions. It depends on the processing capabilities of the router or switch and the complexity of the forwarding logic. Processing delay is generally constant for a given router or switch configuration.</a:t>
            </a:r>
            <a:endParaRPr lang="en-IN" sz="1800" dirty="0"/>
          </a:p>
        </p:txBody>
      </p:sp>
    </p:spTree>
    <p:extLst>
      <p:ext uri="{BB962C8B-B14F-4D97-AF65-F5344CB8AC3E}">
        <p14:creationId xmlns:p14="http://schemas.microsoft.com/office/powerpoint/2010/main" val="214821863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3102" y="130259"/>
            <a:ext cx="7498080" cy="1143000"/>
          </a:xfrm>
        </p:spPr>
        <p:txBody>
          <a:bodyPr/>
          <a:lstStyle/>
          <a:p>
            <a:r>
              <a:rPr lang="en-US" dirty="0"/>
              <a:t>PROBLEM STATEMENT:</a:t>
            </a:r>
            <a:endParaRPr lang="en-IN" dirty="0"/>
          </a:p>
        </p:txBody>
      </p:sp>
      <p:sp>
        <p:nvSpPr>
          <p:cNvPr id="3" name="Content Placeholder 2"/>
          <p:cNvSpPr>
            <a:spLocks noGrp="1"/>
          </p:cNvSpPr>
          <p:nvPr>
            <p:ph idx="1"/>
          </p:nvPr>
        </p:nvSpPr>
        <p:spPr>
          <a:xfrm>
            <a:off x="1403648" y="1268760"/>
            <a:ext cx="7498080" cy="2232248"/>
          </a:xfrm>
        </p:spPr>
        <p:txBody>
          <a:bodyPr>
            <a:normAutofit/>
          </a:bodyPr>
          <a:lstStyle/>
          <a:p>
            <a:pPr marL="82296" indent="0">
              <a:buNone/>
            </a:pPr>
            <a:r>
              <a:rPr lang="en-US" sz="1800" dirty="0">
                <a:solidFill>
                  <a:schemeClr val="tx1">
                    <a:lumMod val="65000"/>
                    <a:lumOff val="35000"/>
                  </a:schemeClr>
                </a:solidFill>
              </a:rPr>
              <a:t>C. Suppose Host A wants to send a large file to Host B. The path from Host A to Host B has three links, of rates R1 = 500 kbps, R2 = 2 Mbps, and R3 = 1 Mbps.</a:t>
            </a:r>
            <a:endParaRPr lang="en-IN" sz="1800" dirty="0">
              <a:solidFill>
                <a:schemeClr val="tx1">
                  <a:lumMod val="65000"/>
                  <a:lumOff val="35000"/>
                </a:schemeClr>
              </a:solidFill>
            </a:endParaRPr>
          </a:p>
          <a:p>
            <a:pPr marL="82296" indent="0">
              <a:buNone/>
            </a:pPr>
            <a:r>
              <a:rPr lang="en-US" sz="1800" dirty="0">
                <a:solidFill>
                  <a:schemeClr val="tx1">
                    <a:lumMod val="65000"/>
                    <a:lumOff val="35000"/>
                  </a:schemeClr>
                </a:solidFill>
              </a:rPr>
              <a:t>i. Assuming no other traffic in the network, what is the throughput for the file </a:t>
            </a:r>
            <a:r>
              <a:rPr lang="en-IN" sz="1800" dirty="0">
                <a:solidFill>
                  <a:schemeClr val="tx1">
                    <a:lumMod val="65000"/>
                    <a:lumOff val="35000"/>
                  </a:schemeClr>
                </a:solidFill>
              </a:rPr>
              <a:t>transfer?</a:t>
            </a:r>
          </a:p>
          <a:p>
            <a:pPr marL="82296" indent="0">
              <a:buNone/>
            </a:pPr>
            <a:r>
              <a:rPr lang="en-US" sz="1800" dirty="0">
                <a:solidFill>
                  <a:schemeClr val="tx1">
                    <a:lumMod val="65000"/>
                    <a:lumOff val="35000"/>
                  </a:schemeClr>
                </a:solidFill>
              </a:rPr>
              <a:t>ii. Suppose the file is 4 million bytes. Dividing the file size by the throughput, roughly how long will it take to transfer the file to Host B?</a:t>
            </a:r>
            <a:endParaRPr lang="en-IN" sz="1800" dirty="0">
              <a:solidFill>
                <a:schemeClr val="tx1">
                  <a:lumMod val="65000"/>
                  <a:lumOff val="35000"/>
                </a:schemeClr>
              </a:solidFill>
            </a:endParaRPr>
          </a:p>
        </p:txBody>
      </p:sp>
      <p:sp>
        <p:nvSpPr>
          <p:cNvPr id="4" name="TextBox 3"/>
          <p:cNvSpPr txBox="1"/>
          <p:nvPr/>
        </p:nvSpPr>
        <p:spPr>
          <a:xfrm>
            <a:off x="1403648" y="3861048"/>
            <a:ext cx="2544286" cy="523220"/>
          </a:xfrm>
          <a:prstGeom prst="rect">
            <a:avLst/>
          </a:prstGeom>
          <a:noFill/>
        </p:spPr>
        <p:txBody>
          <a:bodyPr wrap="none" rtlCol="0">
            <a:spAutoFit/>
          </a:bodyPr>
          <a:lstStyle/>
          <a:p>
            <a:r>
              <a:rPr lang="en-US" sz="2800" b="1" dirty="0"/>
              <a:t>EXTENSION:</a:t>
            </a:r>
            <a:endParaRPr lang="en-IN" sz="2800" b="1" dirty="0"/>
          </a:p>
        </p:txBody>
      </p:sp>
      <p:sp>
        <p:nvSpPr>
          <p:cNvPr id="5" name="TextBox 4"/>
          <p:cNvSpPr txBox="1"/>
          <p:nvPr/>
        </p:nvSpPr>
        <p:spPr>
          <a:xfrm>
            <a:off x="1403649" y="4653136"/>
            <a:ext cx="7632848" cy="707886"/>
          </a:xfrm>
          <a:prstGeom prst="rect">
            <a:avLst/>
          </a:prstGeom>
          <a:noFill/>
        </p:spPr>
        <p:txBody>
          <a:bodyPr wrap="square" rtlCol="0">
            <a:spAutoFit/>
          </a:bodyPr>
          <a:lstStyle/>
          <a:p>
            <a:r>
              <a:rPr lang="en-US" sz="2000" dirty="0">
                <a:solidFill>
                  <a:schemeClr val="tx1">
                    <a:lumMod val="65000"/>
                    <a:lumOff val="35000"/>
                  </a:schemeClr>
                </a:solidFill>
              </a:rPr>
              <a:t>Extension:- R3 upgraded to 2 Mbps; R3 upgraded to 3 Mbps;R3 upgraded to 10 Mbps.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55392439"/>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58</TotalTime>
  <Words>3051</Words>
  <Application>Microsoft Office PowerPoint</Application>
  <PresentationFormat>On-screen Show (4:3)</PresentationFormat>
  <Paragraphs>290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Gill Sans MT</vt:lpstr>
      <vt:lpstr>Verdana</vt:lpstr>
      <vt:lpstr>Wingdings 2</vt:lpstr>
      <vt:lpstr>Solstice</vt:lpstr>
      <vt:lpstr>NETWORK PERFORMANCE ANALYSIS</vt:lpstr>
      <vt:lpstr>PROBLEM STATEMENT:</vt:lpstr>
      <vt:lpstr>PowerPoint Presentation</vt:lpstr>
      <vt:lpstr>PowerPoint Presentation</vt:lpstr>
      <vt:lpstr>EXTENSION:</vt:lpstr>
      <vt:lpstr>PowerPoint Presentation</vt:lpstr>
      <vt:lpstr>PROBLEM STATEMENT:</vt:lpstr>
      <vt:lpstr>PowerPoint Presentation</vt:lpstr>
      <vt:lpstr>PROBLEM STATEMENT:</vt:lpstr>
      <vt:lpstr>PowerPoint Presentation</vt:lpstr>
      <vt:lpstr>EXTENSION: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PERFORMANCE ANALYSIS</dc:title>
  <dc:creator>LIKITHA VUDUTHA</dc:creator>
  <cp:lastModifiedBy>Sai Kiran Reddy Appidi</cp:lastModifiedBy>
  <cp:revision>6</cp:revision>
  <dcterms:created xsi:type="dcterms:W3CDTF">2024-02-29T03:05:33Z</dcterms:created>
  <dcterms:modified xsi:type="dcterms:W3CDTF">2024-02-29T04:59:41Z</dcterms:modified>
</cp:coreProperties>
</file>