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3" r:id="rId6"/>
    <p:sldId id="260" r:id="rId7"/>
    <p:sldId id="261" r:id="rId8"/>
    <p:sldId id="264"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14-Nov-23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9931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5596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7323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867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0830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0472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589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5376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3996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1379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14-Nov-23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6476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14-Nov-23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26497433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6"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A2FC155-40A4-4203-D8A9-623C61B75015}"/>
              </a:ext>
            </a:extLst>
          </p:cNvPr>
          <p:cNvPicPr>
            <a:picLocks noChangeAspect="1"/>
          </p:cNvPicPr>
          <p:nvPr/>
        </p:nvPicPr>
        <p:blipFill rotWithShape="1">
          <a:blip r:embed="rId2">
            <a:alphaModFix amt="50000"/>
          </a:blip>
          <a:srcRect t="2172" b="14495"/>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6" name="Freeform: Shape 5">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2B81234-AD3C-9B35-928E-B53667478D20}"/>
              </a:ext>
            </a:extLst>
          </p:cNvPr>
          <p:cNvSpPr>
            <a:spLocks noGrp="1"/>
          </p:cNvSpPr>
          <p:nvPr>
            <p:ph type="ctrTitle"/>
          </p:nvPr>
        </p:nvSpPr>
        <p:spPr>
          <a:xfrm>
            <a:off x="761999" y="1514475"/>
            <a:ext cx="8381999" cy="1995487"/>
          </a:xfrm>
        </p:spPr>
        <p:txBody>
          <a:bodyPr>
            <a:normAutofit/>
          </a:bodyPr>
          <a:lstStyle/>
          <a:p>
            <a:pPr algn="l"/>
            <a:r>
              <a:rPr lang="en-US" sz="8000" dirty="0"/>
              <a:t>Web technologies</a:t>
            </a:r>
          </a:p>
        </p:txBody>
      </p:sp>
      <p:sp>
        <p:nvSpPr>
          <p:cNvPr id="3" name="Subtitle 2">
            <a:extLst>
              <a:ext uri="{FF2B5EF4-FFF2-40B4-BE49-F238E27FC236}">
                <a16:creationId xmlns:a16="http://schemas.microsoft.com/office/drawing/2014/main" id="{35F73F7F-0A10-CD88-2FAF-193238764621}"/>
              </a:ext>
            </a:extLst>
          </p:cNvPr>
          <p:cNvSpPr>
            <a:spLocks noGrp="1"/>
          </p:cNvSpPr>
          <p:nvPr>
            <p:ph type="subTitle" idx="1"/>
          </p:nvPr>
        </p:nvSpPr>
        <p:spPr>
          <a:xfrm>
            <a:off x="762000" y="3809999"/>
            <a:ext cx="8382000" cy="1338471"/>
          </a:xfrm>
        </p:spPr>
        <p:txBody>
          <a:bodyPr>
            <a:normAutofit/>
          </a:bodyPr>
          <a:lstStyle/>
          <a:p>
            <a:pPr algn="l"/>
            <a:r>
              <a:rPr lang="en-US" dirty="0"/>
              <a:t>Accessing MySQL from Nodejs</a:t>
            </a:r>
          </a:p>
        </p:txBody>
      </p:sp>
      <p:sp>
        <p:nvSpPr>
          <p:cNvPr id="8" name="TextBox 7">
            <a:extLst>
              <a:ext uri="{FF2B5EF4-FFF2-40B4-BE49-F238E27FC236}">
                <a16:creationId xmlns:a16="http://schemas.microsoft.com/office/drawing/2014/main" id="{5077D6BD-415B-733A-792A-CEBE15E2797D}"/>
              </a:ext>
            </a:extLst>
          </p:cNvPr>
          <p:cNvSpPr txBox="1"/>
          <p:nvPr/>
        </p:nvSpPr>
        <p:spPr>
          <a:xfrm>
            <a:off x="9647585" y="5357336"/>
            <a:ext cx="2729133" cy="1477328"/>
          </a:xfrm>
          <a:prstGeom prst="rect">
            <a:avLst/>
          </a:prstGeom>
          <a:noFill/>
        </p:spPr>
        <p:txBody>
          <a:bodyPr wrap="square" rtlCol="0">
            <a:spAutoFit/>
          </a:bodyPr>
          <a:lstStyle/>
          <a:p>
            <a:r>
              <a:rPr lang="en-US" dirty="0"/>
              <a:t>Reg no:</a:t>
            </a:r>
          </a:p>
          <a:p>
            <a:r>
              <a:rPr lang="en-US" dirty="0"/>
              <a:t>	211FA04572</a:t>
            </a:r>
          </a:p>
          <a:p>
            <a:r>
              <a:rPr lang="en-US" dirty="0"/>
              <a:t>	211FA04606</a:t>
            </a:r>
          </a:p>
          <a:p>
            <a:r>
              <a:rPr lang="en-US" dirty="0"/>
              <a:t>	211FA04615</a:t>
            </a:r>
          </a:p>
          <a:p>
            <a:r>
              <a:rPr lang="en-US" dirty="0"/>
              <a:t>	211FA04617</a:t>
            </a:r>
          </a:p>
        </p:txBody>
      </p:sp>
    </p:spTree>
    <p:extLst>
      <p:ext uri="{BB962C8B-B14F-4D97-AF65-F5344CB8AC3E}">
        <p14:creationId xmlns:p14="http://schemas.microsoft.com/office/powerpoint/2010/main" val="2707461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Tiger GIF - Thank You Tiger Thanks GIF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38364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EB967-11BB-7BA8-84FF-4EF069E308A7}"/>
              </a:ext>
            </a:extLst>
          </p:cNvPr>
          <p:cNvSpPr>
            <a:spLocks noGrp="1"/>
          </p:cNvSpPr>
          <p:nvPr>
            <p:ph type="title"/>
          </p:nvPr>
        </p:nvSpPr>
        <p:spPr>
          <a:xfrm>
            <a:off x="762000" y="762000"/>
            <a:ext cx="6095998" cy="2025649"/>
          </a:xfrm>
        </p:spPr>
        <p:txBody>
          <a:bodyPr anchor="b">
            <a:normAutofit/>
          </a:bodyPr>
          <a:lstStyle/>
          <a:p>
            <a:r>
              <a:rPr lang="en-US" dirty="0"/>
              <a:t>What </a:t>
            </a:r>
            <a:r>
              <a:rPr lang="en-US"/>
              <a:t>is Node.js</a:t>
            </a:r>
            <a:r>
              <a:rPr lang="en-US" dirty="0"/>
              <a:t>?</a:t>
            </a:r>
          </a:p>
        </p:txBody>
      </p:sp>
      <p:sp>
        <p:nvSpPr>
          <p:cNvPr id="3" name="Content Placeholder 2">
            <a:extLst>
              <a:ext uri="{FF2B5EF4-FFF2-40B4-BE49-F238E27FC236}">
                <a16:creationId xmlns:a16="http://schemas.microsoft.com/office/drawing/2014/main" id="{7A8DE529-4278-72D5-2F9C-8786607272C1}"/>
              </a:ext>
            </a:extLst>
          </p:cNvPr>
          <p:cNvSpPr>
            <a:spLocks noGrp="1"/>
          </p:cNvSpPr>
          <p:nvPr>
            <p:ph idx="1"/>
          </p:nvPr>
        </p:nvSpPr>
        <p:spPr>
          <a:xfrm>
            <a:off x="762000" y="3047999"/>
            <a:ext cx="6095997" cy="3048001"/>
          </a:xfrm>
        </p:spPr>
        <p:txBody>
          <a:bodyPr>
            <a:normAutofit/>
          </a:bodyPr>
          <a:lstStyle/>
          <a:p>
            <a:r>
              <a:rPr lang="en-US" b="0" i="0" dirty="0">
                <a:effectLst/>
              </a:rPr>
              <a:t>Node.js is an open source server environment which allows us to run JavaScript on the server.</a:t>
            </a:r>
          </a:p>
          <a:p>
            <a:r>
              <a:rPr lang="en-US" b="0" i="0" dirty="0">
                <a:effectLst/>
              </a:rPr>
              <a:t>It's primarily used as a back-end server environment, but it can also be used for front-end web development.</a:t>
            </a:r>
          </a:p>
        </p:txBody>
      </p:sp>
      <p:pic>
        <p:nvPicPr>
          <p:cNvPr id="1034" name="Picture 10" descr="Node Js Logo png images | PNGEgg">
            <a:extLst>
              <a:ext uri="{FF2B5EF4-FFF2-40B4-BE49-F238E27FC236}">
                <a16:creationId xmlns:a16="http://schemas.microsoft.com/office/drawing/2014/main" id="{5BB85990-5BDA-857C-A050-2EF033A50A7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483" b="89943" l="6322" r="94253">
                        <a14:foregroundMark x1="34770" y1="43966" x2="34770" y2="43966"/>
                        <a14:foregroundMark x1="41954" y1="46839" x2="41954" y2="46839"/>
                        <a14:foregroundMark x1="31322" y1="47701" x2="31322" y2="47701"/>
                        <a14:foregroundMark x1="14368" y1="38506" x2="14368" y2="38506"/>
                        <a14:foregroundMark x1="6322" y1="40517" x2="6322" y2="40517"/>
                        <a14:foregroundMark x1="29885" y1="44828" x2="29885" y2="44828"/>
                        <a14:foregroundMark x1="79598" y1="40805" x2="79598" y2="40805"/>
                        <a14:foregroundMark x1="85057" y1="44828" x2="85057" y2="44828"/>
                        <a14:foregroundMark x1="94253" y1="41667" x2="94253" y2="41667"/>
                        <a14:foregroundMark x1="50862" y1="66092" x2="50862" y2="66092"/>
                        <a14:foregroundMark x1="45977" y1="66379" x2="45977" y2="66379"/>
                      </a14:backgroundRemoval>
                    </a14:imgEffect>
                  </a14:imgLayer>
                </a14:imgProps>
              </a:ext>
              <a:ext uri="{28A0092B-C50C-407E-A947-70E740481C1C}">
                <a14:useLocalDpi xmlns:a14="http://schemas.microsoft.com/office/drawing/2010/main" val="0"/>
              </a:ext>
            </a:extLst>
          </a:blip>
          <a:stretch>
            <a:fillRect/>
          </a:stretch>
        </p:blipFill>
        <p:spPr bwMode="auto">
          <a:xfrm>
            <a:off x="7534654" y="1481327"/>
            <a:ext cx="3895345" cy="389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32331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4F08ABB-9DB7-6660-7FDA-C964B2195D62}"/>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90538" y="0"/>
            <a:ext cx="112109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02C4681-9B18-F705-F8B5-B3431DDDC780}"/>
              </a:ext>
            </a:extLst>
          </p:cNvPr>
          <p:cNvSpPr>
            <a:spLocks noGrp="1"/>
          </p:cNvSpPr>
          <p:nvPr>
            <p:ph type="title"/>
          </p:nvPr>
        </p:nvSpPr>
        <p:spPr>
          <a:xfrm>
            <a:off x="762000" y="511327"/>
            <a:ext cx="9144000" cy="1263649"/>
          </a:xfrm>
        </p:spPr>
        <p:txBody>
          <a:bodyPr/>
          <a:lstStyle/>
          <a:p>
            <a:r>
              <a:rPr lang="en-US" dirty="0"/>
              <a:t>Basic Node.</a:t>
            </a:r>
            <a:r>
              <a:rPr lang="en-US"/>
              <a:t>js Script:</a:t>
            </a:r>
            <a:endParaRPr lang="en-US" dirty="0"/>
          </a:p>
        </p:txBody>
      </p:sp>
      <p:sp>
        <p:nvSpPr>
          <p:cNvPr id="3" name="Content Placeholder 2">
            <a:extLst>
              <a:ext uri="{FF2B5EF4-FFF2-40B4-BE49-F238E27FC236}">
                <a16:creationId xmlns:a16="http://schemas.microsoft.com/office/drawing/2014/main" id="{91C1482B-003E-E6F0-1C4C-D1AA143B7697}"/>
              </a:ext>
            </a:extLst>
          </p:cNvPr>
          <p:cNvSpPr>
            <a:spLocks noGrp="1"/>
          </p:cNvSpPr>
          <p:nvPr>
            <p:ph idx="1"/>
          </p:nvPr>
        </p:nvSpPr>
        <p:spPr>
          <a:xfrm>
            <a:off x="762000" y="1371600"/>
            <a:ext cx="8410135" cy="3048001"/>
          </a:xfrm>
        </p:spPr>
        <p:txBody>
          <a:bodyPr>
            <a:normAutofit/>
          </a:bodyPr>
          <a:lstStyle/>
          <a:p>
            <a:pPr marL="0" indent="0">
              <a:buNone/>
            </a:pPr>
            <a:r>
              <a:rPr lang="en-US" sz="2000" b="1">
                <a:solidFill>
                  <a:srgbClr val="46ACAD"/>
                </a:solidFill>
                <a:effectLst/>
                <a:latin typeface="Consolas" panose="020B0609020204030204" pitchFamily="49" charset="0"/>
              </a:rPr>
              <a:t>var</a:t>
            </a:r>
            <a:r>
              <a:rPr lang="en-US" sz="2000" b="0">
                <a:solidFill>
                  <a:srgbClr val="BBBBBB"/>
                </a:solidFill>
                <a:effectLst/>
                <a:latin typeface="Consolas" panose="020B0609020204030204" pitchFamily="49" charset="0"/>
              </a:rPr>
              <a:t> </a:t>
            </a:r>
            <a:r>
              <a:rPr lang="en-US" sz="2000" b="0">
                <a:solidFill>
                  <a:srgbClr val="E95678"/>
                </a:solidFill>
                <a:effectLst/>
                <a:latin typeface="Consolas" panose="020B0609020204030204" pitchFamily="49" charset="0"/>
              </a:rPr>
              <a:t>http</a:t>
            </a:r>
            <a:r>
              <a:rPr lang="en-US" sz="2000" b="0">
                <a:solidFill>
                  <a:srgbClr val="BBBBBB"/>
                </a:solidFill>
                <a:effectLst/>
                <a:latin typeface="Consolas" panose="020B0609020204030204" pitchFamily="49" charset="0"/>
              </a:rPr>
              <a:t> </a:t>
            </a:r>
            <a:r>
              <a:rPr lang="en-US" sz="2000" b="1">
                <a:solidFill>
                  <a:srgbClr val="46ACAD"/>
                </a:solidFill>
                <a:effectLst/>
                <a:latin typeface="Consolas" panose="020B0609020204030204" pitchFamily="49" charset="0"/>
              </a:rPr>
              <a:t>=</a:t>
            </a:r>
            <a:r>
              <a:rPr lang="en-US" sz="2000" b="0">
                <a:solidFill>
                  <a:srgbClr val="BBBBBB"/>
                </a:solidFill>
                <a:effectLst/>
                <a:latin typeface="Consolas" panose="020B0609020204030204" pitchFamily="49" charset="0"/>
              </a:rPr>
              <a:t> </a:t>
            </a:r>
            <a:r>
              <a:rPr lang="en-US" sz="2000" b="0">
                <a:solidFill>
                  <a:srgbClr val="FDB849"/>
                </a:solidFill>
                <a:effectLst/>
                <a:latin typeface="Consolas" panose="020B0609020204030204" pitchFamily="49" charset="0"/>
              </a:rPr>
              <a:t>require</a:t>
            </a:r>
            <a:r>
              <a:rPr lang="en-US" sz="2000" b="0">
                <a:solidFill>
                  <a:srgbClr val="BBBBBB"/>
                </a:solidFill>
                <a:effectLst/>
                <a:latin typeface="Consolas" panose="020B0609020204030204" pitchFamily="49" charset="0"/>
              </a:rPr>
              <a:t>(</a:t>
            </a:r>
            <a:r>
              <a:rPr lang="en-US" sz="2000" b="0">
                <a:solidFill>
                  <a:srgbClr val="EAAC8B"/>
                </a:solidFill>
                <a:effectLst/>
                <a:latin typeface="Consolas" panose="020B0609020204030204" pitchFamily="49" charset="0"/>
              </a:rPr>
              <a:t>'http'</a:t>
            </a:r>
            <a:r>
              <a:rPr lang="en-US" sz="2000" b="0">
                <a:solidFill>
                  <a:srgbClr val="BBBBBB"/>
                </a:solidFill>
                <a:effectLst/>
                <a:latin typeface="Consolas" panose="020B0609020204030204" pitchFamily="49" charset="0"/>
              </a:rPr>
              <a:t>);</a:t>
            </a:r>
          </a:p>
          <a:p>
            <a:pPr marL="0" indent="0">
              <a:buNone/>
            </a:pPr>
            <a:br>
              <a:rPr lang="en-US" sz="2000" b="0">
                <a:solidFill>
                  <a:srgbClr val="BBBBBB"/>
                </a:solidFill>
                <a:effectLst/>
                <a:latin typeface="Consolas" panose="020B0609020204030204" pitchFamily="49" charset="0"/>
              </a:rPr>
            </a:br>
            <a:r>
              <a:rPr lang="en-US" sz="2000" b="0">
                <a:solidFill>
                  <a:srgbClr val="E95678"/>
                </a:solidFill>
                <a:effectLst/>
                <a:latin typeface="Consolas" panose="020B0609020204030204" pitchFamily="49" charset="0"/>
              </a:rPr>
              <a:t>http</a:t>
            </a:r>
            <a:r>
              <a:rPr lang="en-US" sz="2000" b="0">
                <a:solidFill>
                  <a:srgbClr val="BBBBBB"/>
                </a:solidFill>
                <a:effectLst/>
                <a:latin typeface="Consolas" panose="020B0609020204030204" pitchFamily="49" charset="0"/>
              </a:rPr>
              <a:t>.</a:t>
            </a:r>
            <a:r>
              <a:rPr lang="en-US" sz="2000" b="0">
                <a:solidFill>
                  <a:srgbClr val="FDB849"/>
                </a:solidFill>
                <a:effectLst/>
                <a:latin typeface="Consolas" panose="020B0609020204030204" pitchFamily="49" charset="0"/>
              </a:rPr>
              <a:t>createServer</a:t>
            </a:r>
            <a:r>
              <a:rPr lang="en-US" sz="2000" b="0">
                <a:solidFill>
                  <a:srgbClr val="BBBBBB"/>
                </a:solidFill>
                <a:effectLst/>
                <a:latin typeface="Consolas" panose="020B0609020204030204" pitchFamily="49" charset="0"/>
              </a:rPr>
              <a:t>(</a:t>
            </a:r>
            <a:r>
              <a:rPr lang="en-US" sz="2000" b="1">
                <a:solidFill>
                  <a:srgbClr val="46ACAD"/>
                </a:solidFill>
                <a:effectLst/>
                <a:latin typeface="Consolas" panose="020B0609020204030204" pitchFamily="49" charset="0"/>
              </a:rPr>
              <a:t>function</a:t>
            </a:r>
            <a:r>
              <a:rPr lang="en-US" sz="2000" b="0">
                <a:solidFill>
                  <a:srgbClr val="BBBBBB"/>
                </a:solidFill>
                <a:effectLst/>
                <a:latin typeface="Consolas" panose="020B0609020204030204" pitchFamily="49" charset="0"/>
              </a:rPr>
              <a:t> (</a:t>
            </a:r>
            <a:r>
              <a:rPr lang="en-US" sz="2000" b="0" i="1">
                <a:solidFill>
                  <a:srgbClr val="E95678"/>
                </a:solidFill>
                <a:effectLst/>
                <a:latin typeface="Consolas" panose="020B0609020204030204" pitchFamily="49" charset="0"/>
              </a:rPr>
              <a:t>req</a:t>
            </a:r>
            <a:r>
              <a:rPr lang="en-US" sz="2000" b="0">
                <a:solidFill>
                  <a:srgbClr val="FFFFFF"/>
                </a:solidFill>
                <a:effectLst/>
                <a:latin typeface="Consolas" panose="020B0609020204030204" pitchFamily="49" charset="0"/>
              </a:rPr>
              <a:t>,</a:t>
            </a:r>
            <a:r>
              <a:rPr lang="en-US" sz="2000" b="0">
                <a:solidFill>
                  <a:srgbClr val="BBBBBB"/>
                </a:solidFill>
                <a:effectLst/>
                <a:latin typeface="Consolas" panose="020B0609020204030204" pitchFamily="49" charset="0"/>
              </a:rPr>
              <a:t> </a:t>
            </a:r>
            <a:r>
              <a:rPr lang="en-US" sz="2000" b="0" i="1">
                <a:solidFill>
                  <a:srgbClr val="E95678"/>
                </a:solidFill>
                <a:effectLst/>
                <a:latin typeface="Consolas" panose="020B0609020204030204" pitchFamily="49" charset="0"/>
              </a:rPr>
              <a:t>res</a:t>
            </a:r>
            <a:r>
              <a:rPr lang="en-US" sz="2000" b="0">
                <a:solidFill>
                  <a:srgbClr val="BBBBBB"/>
                </a:solidFill>
                <a:effectLst/>
                <a:latin typeface="Consolas" panose="020B0609020204030204" pitchFamily="49" charset="0"/>
              </a:rPr>
              <a:t>) {</a:t>
            </a:r>
          </a:p>
          <a:p>
            <a:pPr marL="0" indent="0">
              <a:buNone/>
            </a:pPr>
            <a:r>
              <a:rPr lang="en-US" sz="2000" b="0">
                <a:solidFill>
                  <a:srgbClr val="BBBBBB"/>
                </a:solidFill>
                <a:effectLst/>
                <a:latin typeface="Consolas" panose="020B0609020204030204" pitchFamily="49" charset="0"/>
              </a:rPr>
              <a:t>    </a:t>
            </a:r>
            <a:r>
              <a:rPr lang="en-US" sz="2000" b="0">
                <a:solidFill>
                  <a:srgbClr val="E95678"/>
                </a:solidFill>
                <a:effectLst/>
                <a:latin typeface="Consolas" panose="020B0609020204030204" pitchFamily="49" charset="0"/>
              </a:rPr>
              <a:t>res</a:t>
            </a:r>
            <a:r>
              <a:rPr lang="en-US" sz="2000" b="0">
                <a:solidFill>
                  <a:srgbClr val="BBBBBB"/>
                </a:solidFill>
                <a:effectLst/>
                <a:latin typeface="Consolas" panose="020B0609020204030204" pitchFamily="49" charset="0"/>
              </a:rPr>
              <a:t>.</a:t>
            </a:r>
            <a:r>
              <a:rPr lang="en-US" sz="2000" b="0">
                <a:solidFill>
                  <a:srgbClr val="FDB849"/>
                </a:solidFill>
                <a:effectLst/>
                <a:latin typeface="Consolas" panose="020B0609020204030204" pitchFamily="49" charset="0"/>
              </a:rPr>
              <a:t>writeHead</a:t>
            </a:r>
            <a:r>
              <a:rPr lang="en-US" sz="2000" b="0">
                <a:solidFill>
                  <a:srgbClr val="BBBBBB"/>
                </a:solidFill>
                <a:effectLst/>
                <a:latin typeface="Consolas" panose="020B0609020204030204" pitchFamily="49" charset="0"/>
              </a:rPr>
              <a:t>(</a:t>
            </a:r>
            <a:r>
              <a:rPr lang="en-US" sz="2000" b="0">
                <a:solidFill>
                  <a:srgbClr val="EAAC8B"/>
                </a:solidFill>
                <a:effectLst/>
                <a:latin typeface="Consolas" panose="020B0609020204030204" pitchFamily="49" charset="0"/>
              </a:rPr>
              <a:t>200</a:t>
            </a:r>
            <a:r>
              <a:rPr lang="en-US" sz="2000" b="0">
                <a:solidFill>
                  <a:srgbClr val="FFFFFF"/>
                </a:solidFill>
                <a:effectLst/>
                <a:latin typeface="Consolas" panose="020B0609020204030204" pitchFamily="49" charset="0"/>
              </a:rPr>
              <a:t>,</a:t>
            </a:r>
            <a:r>
              <a:rPr lang="en-US" sz="2000" b="0">
                <a:solidFill>
                  <a:srgbClr val="BBBBBB"/>
                </a:solidFill>
                <a:effectLst/>
                <a:latin typeface="Consolas" panose="020B0609020204030204" pitchFamily="49" charset="0"/>
              </a:rPr>
              <a:t> {</a:t>
            </a:r>
            <a:r>
              <a:rPr lang="en-US" sz="2000" b="0">
                <a:solidFill>
                  <a:srgbClr val="EAAC8B"/>
                </a:solidFill>
                <a:effectLst/>
                <a:latin typeface="Consolas" panose="020B0609020204030204" pitchFamily="49" charset="0"/>
              </a:rPr>
              <a:t>'Content-Type'</a:t>
            </a:r>
            <a:r>
              <a:rPr lang="en-US" sz="2000" b="0">
                <a:solidFill>
                  <a:srgbClr val="FFFFFF"/>
                </a:solidFill>
                <a:effectLst/>
                <a:latin typeface="Consolas" panose="020B0609020204030204" pitchFamily="49" charset="0"/>
              </a:rPr>
              <a:t>:</a:t>
            </a:r>
            <a:r>
              <a:rPr lang="en-US" sz="2000" b="0">
                <a:solidFill>
                  <a:srgbClr val="BBBBBB"/>
                </a:solidFill>
                <a:effectLst/>
                <a:latin typeface="Consolas" panose="020B0609020204030204" pitchFamily="49" charset="0"/>
              </a:rPr>
              <a:t> </a:t>
            </a:r>
            <a:r>
              <a:rPr lang="en-US" sz="2000" b="0">
                <a:solidFill>
                  <a:srgbClr val="EAAC8B"/>
                </a:solidFill>
                <a:effectLst/>
                <a:latin typeface="Consolas" panose="020B0609020204030204" pitchFamily="49" charset="0"/>
              </a:rPr>
              <a:t>'text/plain'</a:t>
            </a:r>
            <a:r>
              <a:rPr lang="en-US" sz="2000" b="0">
                <a:solidFill>
                  <a:srgbClr val="BBBBBB"/>
                </a:solidFill>
                <a:effectLst/>
                <a:latin typeface="Consolas" panose="020B0609020204030204" pitchFamily="49" charset="0"/>
              </a:rPr>
              <a:t>});</a:t>
            </a:r>
          </a:p>
          <a:p>
            <a:pPr marL="0" indent="0">
              <a:buNone/>
            </a:pPr>
            <a:r>
              <a:rPr lang="en-US" sz="2000" b="0">
                <a:solidFill>
                  <a:srgbClr val="BBBBBB"/>
                </a:solidFill>
                <a:effectLst/>
                <a:latin typeface="Consolas" panose="020B0609020204030204" pitchFamily="49" charset="0"/>
              </a:rPr>
              <a:t>    </a:t>
            </a:r>
            <a:r>
              <a:rPr lang="en-US" sz="2000" b="0">
                <a:solidFill>
                  <a:srgbClr val="E95678"/>
                </a:solidFill>
                <a:effectLst/>
                <a:latin typeface="Consolas" panose="020B0609020204030204" pitchFamily="49" charset="0"/>
              </a:rPr>
              <a:t>res</a:t>
            </a:r>
            <a:r>
              <a:rPr lang="en-US" sz="2000" b="0">
                <a:solidFill>
                  <a:srgbClr val="BBBBBB"/>
                </a:solidFill>
                <a:effectLst/>
                <a:latin typeface="Consolas" panose="020B0609020204030204" pitchFamily="49" charset="0"/>
              </a:rPr>
              <a:t>.</a:t>
            </a:r>
            <a:r>
              <a:rPr lang="en-US" sz="2000" b="0">
                <a:solidFill>
                  <a:srgbClr val="FDB849"/>
                </a:solidFill>
                <a:effectLst/>
                <a:latin typeface="Consolas" panose="020B0609020204030204" pitchFamily="49" charset="0"/>
              </a:rPr>
              <a:t>end</a:t>
            </a:r>
            <a:r>
              <a:rPr lang="en-US" sz="2000" b="0">
                <a:solidFill>
                  <a:srgbClr val="BBBBBB"/>
                </a:solidFill>
                <a:effectLst/>
                <a:latin typeface="Consolas" panose="020B0609020204030204" pitchFamily="49" charset="0"/>
              </a:rPr>
              <a:t>(</a:t>
            </a:r>
            <a:r>
              <a:rPr lang="en-US" sz="2000" b="0">
                <a:solidFill>
                  <a:srgbClr val="EAAC8B"/>
                </a:solidFill>
                <a:effectLst/>
                <a:latin typeface="Consolas" panose="020B0609020204030204" pitchFamily="49" charset="0"/>
              </a:rPr>
              <a:t>'Hello World!'</a:t>
            </a:r>
            <a:r>
              <a:rPr lang="en-US" sz="2000" b="0">
                <a:solidFill>
                  <a:srgbClr val="BBBBBB"/>
                </a:solidFill>
                <a:effectLst/>
                <a:latin typeface="Consolas" panose="020B0609020204030204" pitchFamily="49" charset="0"/>
              </a:rPr>
              <a:t>);</a:t>
            </a:r>
          </a:p>
          <a:p>
            <a:pPr marL="0" indent="0">
              <a:buNone/>
            </a:pPr>
            <a:r>
              <a:rPr lang="en-US" sz="2000" b="0">
                <a:solidFill>
                  <a:srgbClr val="BBBBBB"/>
                </a:solidFill>
                <a:effectLst/>
                <a:latin typeface="Consolas" panose="020B0609020204030204" pitchFamily="49" charset="0"/>
              </a:rPr>
              <a:t>}).</a:t>
            </a:r>
            <a:r>
              <a:rPr lang="en-US" sz="2000" b="0">
                <a:solidFill>
                  <a:srgbClr val="FDB849"/>
                </a:solidFill>
                <a:effectLst/>
                <a:latin typeface="Consolas" panose="020B0609020204030204" pitchFamily="49" charset="0"/>
              </a:rPr>
              <a:t>listen</a:t>
            </a:r>
            <a:r>
              <a:rPr lang="en-US" sz="2000" b="0">
                <a:solidFill>
                  <a:srgbClr val="BBBBBB"/>
                </a:solidFill>
                <a:effectLst/>
                <a:latin typeface="Consolas" panose="020B0609020204030204" pitchFamily="49" charset="0"/>
              </a:rPr>
              <a:t>(</a:t>
            </a:r>
            <a:r>
              <a:rPr lang="en-US" sz="2000" b="0">
                <a:solidFill>
                  <a:srgbClr val="EAAC8B"/>
                </a:solidFill>
                <a:effectLst/>
                <a:latin typeface="Consolas" panose="020B0609020204030204" pitchFamily="49" charset="0"/>
              </a:rPr>
              <a:t>8080</a:t>
            </a:r>
            <a:r>
              <a:rPr lang="en-US" sz="2000" b="0">
                <a:solidFill>
                  <a:srgbClr val="BBBBBB"/>
                </a:solidFill>
                <a:effectLst/>
                <a:latin typeface="Consolas" panose="020B0609020204030204" pitchFamily="49" charset="0"/>
              </a:rPr>
              <a:t>);</a:t>
            </a:r>
          </a:p>
          <a:p>
            <a:pPr marL="0" indent="0">
              <a:buNone/>
            </a:pPr>
            <a:endParaRPr lang="en-US" dirty="0"/>
          </a:p>
        </p:txBody>
      </p:sp>
      <p:pic>
        <p:nvPicPr>
          <p:cNvPr id="7" name="Picture 6">
            <a:extLst>
              <a:ext uri="{FF2B5EF4-FFF2-40B4-BE49-F238E27FC236}">
                <a16:creationId xmlns:a16="http://schemas.microsoft.com/office/drawing/2014/main" id="{CA00364E-FC35-30F2-F6C6-EB25148892A1}"/>
              </a:ext>
            </a:extLst>
          </p:cNvPr>
          <p:cNvPicPr>
            <a:picLocks noChangeAspect="1"/>
          </p:cNvPicPr>
          <p:nvPr/>
        </p:nvPicPr>
        <p:blipFill rotWithShape="1">
          <a:blip r:embed="rId3"/>
          <a:srcRect l="50000" t="32812" r="885" b="24501"/>
          <a:stretch/>
        </p:blipFill>
        <p:spPr>
          <a:xfrm>
            <a:off x="6288259" y="3465241"/>
            <a:ext cx="5753686" cy="3235568"/>
          </a:xfrm>
          <a:prstGeom prst="rect">
            <a:avLst/>
          </a:prstGeom>
        </p:spPr>
      </p:pic>
    </p:spTree>
    <p:extLst>
      <p:ext uri="{BB962C8B-B14F-4D97-AF65-F5344CB8AC3E}">
        <p14:creationId xmlns:p14="http://schemas.microsoft.com/office/powerpoint/2010/main" val="284401346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776BF-D2D0-ED0D-8142-DC21BB28DE6C}"/>
              </a:ext>
            </a:extLst>
          </p:cNvPr>
          <p:cNvSpPr>
            <a:spLocks noGrp="1"/>
          </p:cNvSpPr>
          <p:nvPr>
            <p:ph type="title"/>
          </p:nvPr>
        </p:nvSpPr>
        <p:spPr>
          <a:xfrm>
            <a:off x="762000" y="1009650"/>
            <a:ext cx="4400549" cy="1857375"/>
          </a:xfrm>
        </p:spPr>
        <p:txBody>
          <a:bodyPr anchor="b">
            <a:normAutofit/>
          </a:bodyPr>
          <a:lstStyle/>
          <a:p>
            <a:r>
              <a:rPr lang="en-US" sz="4100" dirty="0"/>
              <a:t>Accessing MYSQL from Node.js</a:t>
            </a:r>
          </a:p>
        </p:txBody>
      </p:sp>
      <p:pic>
        <p:nvPicPr>
          <p:cNvPr id="3078" name="Picture 6" descr="Build a REST API with Node.js, Express, and MySQL - LogRocket Blog">
            <a:extLst>
              <a:ext uri="{FF2B5EF4-FFF2-40B4-BE49-F238E27FC236}">
                <a16:creationId xmlns:a16="http://schemas.microsoft.com/office/drawing/2014/main" id="{1B729EE9-6F8C-207A-A021-C241871AF1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99" r="25520" b="-1"/>
          <a:stretch/>
        </p:blipFill>
        <p:spPr bwMode="auto">
          <a:xfrm>
            <a:off x="5924548" y="11"/>
            <a:ext cx="6267454"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noFill/>
          <a:effectLst>
            <a:outerShdw blurRad="381000" dist="152400" dir="10800000" algn="tr"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3086" name="Freeform: Shape 3085">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0DE4F9E-E8BB-8496-4000-0F30873FCF67}"/>
              </a:ext>
            </a:extLst>
          </p:cNvPr>
          <p:cNvSpPr>
            <a:spLocks noGrp="1"/>
          </p:cNvSpPr>
          <p:nvPr>
            <p:ph idx="1"/>
          </p:nvPr>
        </p:nvSpPr>
        <p:spPr>
          <a:xfrm>
            <a:off x="762000" y="3109956"/>
            <a:ext cx="5162547" cy="3167019"/>
          </a:xfrm>
        </p:spPr>
        <p:txBody>
          <a:bodyPr anchor="t">
            <a:normAutofit/>
          </a:bodyPr>
          <a:lstStyle/>
          <a:p>
            <a:r>
              <a:rPr lang="en-US" sz="2000" b="0" i="0" dirty="0">
                <a:effectLst/>
                <a:latin typeface="Verdana" panose="020B0604030504040204" pitchFamily="34" charset="0"/>
              </a:rPr>
              <a:t>To access a MySQL database with Node.js, you need a MySQL driver. </a:t>
            </a:r>
          </a:p>
          <a:p>
            <a:r>
              <a:rPr lang="en-US" sz="2000" b="0" i="0" dirty="0">
                <a:effectLst/>
                <a:latin typeface="Verdana" panose="020B0604030504040204" pitchFamily="34" charset="0"/>
              </a:rPr>
              <a:t>Node.js can use this module to manipulate the MySQL database:</a:t>
            </a:r>
          </a:p>
          <a:p>
            <a:pPr marL="0" indent="0">
              <a:buNone/>
            </a:pPr>
            <a:r>
              <a:rPr lang="en-US" sz="2000" b="1" dirty="0">
                <a:effectLst/>
                <a:latin typeface="Consolas" panose="020B0609020204030204" pitchFamily="49" charset="0"/>
              </a:rPr>
              <a:t>	</a:t>
            </a:r>
            <a:r>
              <a:rPr lang="en-US" sz="2000" b="1" dirty="0">
                <a:solidFill>
                  <a:srgbClr val="46ACAD"/>
                </a:solidFill>
                <a:effectLst/>
                <a:latin typeface="Consolas" panose="020B0609020204030204" pitchFamily="49" charset="0"/>
              </a:rPr>
              <a:t>var</a:t>
            </a:r>
            <a:r>
              <a:rPr lang="en-US" sz="2000" b="0" dirty="0">
                <a:solidFill>
                  <a:srgbClr val="BBBBBB"/>
                </a:solidFill>
                <a:effectLst/>
                <a:latin typeface="Consolas" panose="020B0609020204030204" pitchFamily="49" charset="0"/>
              </a:rPr>
              <a:t> </a:t>
            </a:r>
            <a:r>
              <a:rPr lang="en-US" sz="2000" b="0" dirty="0" err="1">
                <a:solidFill>
                  <a:srgbClr val="E95678"/>
                </a:solidFill>
                <a:effectLst/>
                <a:latin typeface="Consolas" panose="020B0609020204030204" pitchFamily="49" charset="0"/>
              </a:rPr>
              <a:t>mysql</a:t>
            </a:r>
            <a:r>
              <a:rPr lang="en-US" sz="2000" b="0" dirty="0">
                <a:solidFill>
                  <a:srgbClr val="BBBBBB"/>
                </a:solidFill>
                <a:effectLst/>
                <a:latin typeface="Consolas" panose="020B0609020204030204" pitchFamily="49" charset="0"/>
              </a:rPr>
              <a:t> </a:t>
            </a:r>
            <a:r>
              <a:rPr lang="en-US" sz="2000" b="1" dirty="0">
                <a:solidFill>
                  <a:srgbClr val="46ACA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DB849"/>
                </a:solidFill>
                <a:effectLst/>
                <a:latin typeface="Consolas" panose="020B0609020204030204" pitchFamily="49" charset="0"/>
              </a:rPr>
              <a:t>require</a:t>
            </a:r>
            <a:r>
              <a:rPr lang="en-US" sz="2000" b="0" dirty="0">
                <a:solidFill>
                  <a:srgbClr val="BBBBBB"/>
                </a:solidFill>
                <a:effectLst/>
                <a:latin typeface="Consolas" panose="020B0609020204030204" pitchFamily="49" charset="0"/>
              </a:rPr>
              <a:t>(</a:t>
            </a:r>
            <a:r>
              <a:rPr lang="en-US" sz="2000" b="0" dirty="0">
                <a:solidFill>
                  <a:srgbClr val="EAAC8B"/>
                </a:solidFill>
                <a:effectLst/>
                <a:latin typeface="Consolas" panose="020B0609020204030204" pitchFamily="49" charset="0"/>
              </a:rPr>
              <a:t>'</a:t>
            </a:r>
            <a:r>
              <a:rPr lang="en-US" sz="2000" b="0" dirty="0" err="1">
                <a:solidFill>
                  <a:srgbClr val="EAAC8B"/>
                </a:solidFill>
                <a:effectLst/>
                <a:latin typeface="Consolas" panose="020B0609020204030204" pitchFamily="49" charset="0"/>
              </a:rPr>
              <a:t>mysql</a:t>
            </a:r>
            <a:r>
              <a:rPr lang="en-US" sz="2000" b="0" dirty="0">
                <a:solidFill>
                  <a:srgbClr val="EAAC8B"/>
                </a:solidFill>
                <a:effectLst/>
                <a:latin typeface="Consolas" panose="020B0609020204030204" pitchFamily="49" charset="0"/>
              </a:rPr>
              <a:t>'</a:t>
            </a:r>
            <a:r>
              <a:rPr lang="en-US" sz="2000" b="0" dirty="0">
                <a:solidFill>
                  <a:srgbClr val="BBBBBB"/>
                </a:solidFill>
                <a:effectLst/>
                <a:latin typeface="Consolas" panose="020B0609020204030204" pitchFamily="49" charset="0"/>
              </a:rPr>
              <a:t>);</a:t>
            </a:r>
          </a:p>
          <a:p>
            <a:pPr marL="0" indent="0">
              <a:buNone/>
            </a:pPr>
            <a:endParaRPr lang="en-US" sz="2000" b="0" i="0" dirty="0">
              <a:effectLst/>
              <a:latin typeface="Verdana" panose="020B0604030504040204" pitchFamily="34" charset="0"/>
            </a:endParaRPr>
          </a:p>
        </p:txBody>
      </p:sp>
    </p:spTree>
    <p:extLst>
      <p:ext uri="{BB962C8B-B14F-4D97-AF65-F5344CB8AC3E}">
        <p14:creationId xmlns:p14="http://schemas.microsoft.com/office/powerpoint/2010/main" val="119109019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4343BA1-0BF0-BC01-1542-E17DA662047F}"/>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90538" y="0"/>
            <a:ext cx="112109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DEC902-7C3A-084B-1538-7A1568B8BF2E}"/>
              </a:ext>
            </a:extLst>
          </p:cNvPr>
          <p:cNvSpPr>
            <a:spLocks noGrp="1"/>
          </p:cNvSpPr>
          <p:nvPr>
            <p:ph type="title"/>
          </p:nvPr>
        </p:nvSpPr>
        <p:spPr/>
        <p:txBody>
          <a:bodyPr/>
          <a:lstStyle/>
          <a:p>
            <a:r>
              <a:rPr lang="en-US" dirty="0"/>
              <a:t>Accessing </a:t>
            </a:r>
            <a:r>
              <a:rPr lang="en-US" dirty="0" err="1"/>
              <a:t>mysql</a:t>
            </a:r>
            <a:r>
              <a:rPr lang="en-US" dirty="0"/>
              <a:t> from </a:t>
            </a:r>
            <a:r>
              <a:rPr lang="en-GB" dirty="0"/>
              <a:t>N</a:t>
            </a:r>
            <a:r>
              <a:rPr lang="en-US" dirty="0"/>
              <a:t>ode</a:t>
            </a:r>
            <a:r>
              <a:rPr lang="en-GB" dirty="0"/>
              <a:t>.</a:t>
            </a:r>
            <a:r>
              <a:rPr lang="en-US" dirty="0" err="1"/>
              <a:t>js</a:t>
            </a:r>
            <a:endParaRPr lang="en-US" dirty="0"/>
          </a:p>
        </p:txBody>
      </p:sp>
      <p:sp>
        <p:nvSpPr>
          <p:cNvPr id="3" name="Content Placeholder 2">
            <a:extLst>
              <a:ext uri="{FF2B5EF4-FFF2-40B4-BE49-F238E27FC236}">
                <a16:creationId xmlns:a16="http://schemas.microsoft.com/office/drawing/2014/main" id="{7569614A-730F-DA80-48B6-B89991B43AF0}"/>
              </a:ext>
            </a:extLst>
          </p:cNvPr>
          <p:cNvSpPr>
            <a:spLocks noGrp="1"/>
          </p:cNvSpPr>
          <p:nvPr>
            <p:ph idx="1"/>
          </p:nvPr>
        </p:nvSpPr>
        <p:spPr>
          <a:xfrm>
            <a:off x="762000" y="2570923"/>
            <a:ext cx="10668000" cy="3525078"/>
          </a:xfrm>
        </p:spPr>
        <p:txBody>
          <a:bodyPr>
            <a:normAutofit fontScale="77500" lnSpcReduction="20000"/>
          </a:bodyPr>
          <a:lstStyle/>
          <a:p>
            <a:pPr>
              <a:lnSpc>
                <a:spcPct val="120000"/>
              </a:lnSpc>
            </a:pPr>
            <a:r>
              <a:rPr lang="en-US" b="0" i="0" dirty="0">
                <a:effectLst/>
              </a:rPr>
              <a:t>To create a Nodejs app for MySQL, first create a folder and use </a:t>
            </a:r>
            <a:r>
              <a:rPr lang="en-US" b="0" i="0" dirty="0" err="1">
                <a:effectLst/>
              </a:rPr>
              <a:t>npm</a:t>
            </a:r>
            <a:r>
              <a:rPr lang="en-US" b="0" i="0" dirty="0">
                <a:effectLst/>
              </a:rPr>
              <a:t> </a:t>
            </a:r>
            <a:r>
              <a:rPr lang="en-US" b="0" i="0" dirty="0" err="1">
                <a:effectLst/>
              </a:rPr>
              <a:t>init</a:t>
            </a:r>
            <a:r>
              <a:rPr lang="en-US" b="0" i="0" dirty="0">
                <a:effectLst/>
              </a:rPr>
              <a:t> to develop the </a:t>
            </a:r>
            <a:r>
              <a:rPr lang="en-US" b="0" i="0" dirty="0" err="1">
                <a:effectLst/>
              </a:rPr>
              <a:t>package.json</a:t>
            </a:r>
            <a:r>
              <a:rPr lang="en-US" b="0" i="0" dirty="0">
                <a:effectLst/>
              </a:rPr>
              <a:t> file, then install node.js for the MySQL package.</a:t>
            </a:r>
          </a:p>
          <a:p>
            <a:pPr marL="0" indent="0">
              <a:lnSpc>
                <a:spcPct val="120000"/>
              </a:lnSpc>
              <a:buNone/>
            </a:pPr>
            <a:r>
              <a:rPr lang="en-US" b="0" i="0" dirty="0">
                <a:effectLst/>
              </a:rPr>
              <a:t>	</a:t>
            </a:r>
            <a:r>
              <a:rPr lang="en-US" b="0" i="0" dirty="0" err="1">
                <a:effectLst/>
              </a:rPr>
              <a:t>npm</a:t>
            </a:r>
            <a:r>
              <a:rPr lang="en-US" b="0" i="0" dirty="0">
                <a:effectLst/>
              </a:rPr>
              <a:t> install </a:t>
            </a:r>
            <a:r>
              <a:rPr lang="en-US" b="0" i="0" dirty="0" err="1">
                <a:effectLst/>
              </a:rPr>
              <a:t>mysql</a:t>
            </a:r>
            <a:endParaRPr lang="en-US" b="0" i="0" dirty="0">
              <a:effectLst/>
            </a:endParaRPr>
          </a:p>
          <a:p>
            <a:pPr>
              <a:lnSpc>
                <a:spcPct val="120000"/>
              </a:lnSpc>
            </a:pPr>
            <a:r>
              <a:rPr lang="en-US" dirty="0"/>
              <a:t>In this step, we need to create the connect.js script within the node-</a:t>
            </a:r>
            <a:r>
              <a:rPr lang="en-US" dirty="0" err="1"/>
              <a:t>mysql</a:t>
            </a:r>
            <a:r>
              <a:rPr lang="en-US" dirty="0"/>
              <a:t> folder to store the code that links to the MySQL Database Server.</a:t>
            </a:r>
          </a:p>
          <a:p>
            <a:pPr marL="0" indent="0">
              <a:lnSpc>
                <a:spcPct val="120000"/>
              </a:lnSpc>
              <a:buNone/>
            </a:pPr>
            <a:r>
              <a:rPr lang="en-US" dirty="0"/>
              <a:t>	</a:t>
            </a:r>
            <a:r>
              <a:rPr lang="en-US" b="0" i="0" dirty="0">
                <a:effectLst/>
              </a:rPr>
              <a:t>CREATE DATABASE </a:t>
            </a:r>
            <a:r>
              <a:rPr lang="en-US" b="0" i="0" dirty="0" err="1">
                <a:effectLst/>
              </a:rPr>
              <a:t>todoapp</a:t>
            </a:r>
            <a:r>
              <a:rPr lang="en-US" b="0" i="0" dirty="0">
                <a:effectLst/>
              </a:rPr>
              <a:t>;</a:t>
            </a:r>
          </a:p>
          <a:p>
            <a:pPr algn="l">
              <a:lnSpc>
                <a:spcPct val="120000"/>
              </a:lnSpc>
              <a:buFont typeface="Arial" panose="020B0604020202020204" pitchFamily="34" charset="0"/>
              <a:buChar char="•"/>
            </a:pPr>
            <a:r>
              <a:rPr lang="en-US" b="0" i="0" dirty="0">
                <a:effectLst/>
              </a:rPr>
              <a:t>Once </a:t>
            </a:r>
            <a:r>
              <a:rPr lang="en-US" dirty="0"/>
              <a:t>we</a:t>
            </a:r>
            <a:r>
              <a:rPr lang="en-US" b="0" i="0" dirty="0">
                <a:effectLst/>
              </a:rPr>
              <a:t>’ve created the database, you can go about connecting it from the Nodejs application.</a:t>
            </a:r>
          </a:p>
          <a:p>
            <a:endParaRPr lang="en-US" dirty="0"/>
          </a:p>
        </p:txBody>
      </p:sp>
    </p:spTree>
    <p:extLst>
      <p:ext uri="{BB962C8B-B14F-4D97-AF65-F5344CB8AC3E}">
        <p14:creationId xmlns:p14="http://schemas.microsoft.com/office/powerpoint/2010/main" val="65589362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D2E8154-09FF-BAD8-3B39-3F54F5DCE4A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90538" y="0"/>
            <a:ext cx="112109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E2CCB6-7DDA-EDC8-5A89-8C4487D909A8}"/>
              </a:ext>
            </a:extLst>
          </p:cNvPr>
          <p:cNvSpPr>
            <a:spLocks noGrp="1"/>
          </p:cNvSpPr>
          <p:nvPr>
            <p:ph type="title"/>
          </p:nvPr>
        </p:nvSpPr>
        <p:spPr/>
        <p:txBody>
          <a:bodyPr/>
          <a:lstStyle/>
          <a:p>
            <a:r>
              <a:rPr lang="en-US" dirty="0"/>
              <a:t>Connection:</a:t>
            </a:r>
          </a:p>
        </p:txBody>
      </p:sp>
      <p:sp>
        <p:nvSpPr>
          <p:cNvPr id="3" name="Content Placeholder 2">
            <a:extLst>
              <a:ext uri="{FF2B5EF4-FFF2-40B4-BE49-F238E27FC236}">
                <a16:creationId xmlns:a16="http://schemas.microsoft.com/office/drawing/2014/main" id="{9F041AA4-EDCD-344F-CC15-C3F2B50C9FD2}"/>
              </a:ext>
            </a:extLst>
          </p:cNvPr>
          <p:cNvSpPr>
            <a:spLocks noGrp="1"/>
          </p:cNvSpPr>
          <p:nvPr>
            <p:ph idx="1"/>
          </p:nvPr>
        </p:nvSpPr>
        <p:spPr>
          <a:xfrm>
            <a:off x="762000" y="2478157"/>
            <a:ext cx="10668000" cy="3617843"/>
          </a:xfrm>
        </p:spPr>
        <p:txBody>
          <a:bodyPr>
            <a:normAutofit fontScale="77500" lnSpcReduction="20000"/>
          </a:bodyPr>
          <a:lstStyle/>
          <a:p>
            <a:pPr marL="0" indent="0">
              <a:buNone/>
            </a:pPr>
            <a:r>
              <a:rPr lang="en-US" b="1" dirty="0">
                <a:solidFill>
                  <a:srgbClr val="46ACAD"/>
                </a:solidFill>
                <a:effectLst/>
                <a:latin typeface="Consolas" panose="020B0609020204030204" pitchFamily="49" charset="0"/>
              </a:rPr>
              <a:t>var</a:t>
            </a:r>
            <a:r>
              <a:rPr lang="en-US" b="0" dirty="0">
                <a:solidFill>
                  <a:srgbClr val="BBBBBB"/>
                </a:solidFill>
                <a:effectLst/>
                <a:latin typeface="Consolas" panose="020B0609020204030204" pitchFamily="49" charset="0"/>
              </a:rPr>
              <a:t> </a:t>
            </a:r>
            <a:r>
              <a:rPr lang="en-US" b="0" dirty="0" err="1">
                <a:solidFill>
                  <a:srgbClr val="E95678"/>
                </a:solidFill>
                <a:effectLst/>
                <a:latin typeface="Consolas" panose="020B0609020204030204" pitchFamily="49" charset="0"/>
              </a:rPr>
              <a:t>mysql</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FDB849"/>
                </a:solidFill>
                <a:effectLst/>
                <a:latin typeface="Consolas" panose="020B0609020204030204" pitchFamily="49" charset="0"/>
              </a:rPr>
              <a:t>require</a:t>
            </a:r>
            <a:r>
              <a:rPr lang="en-US" b="0" dirty="0">
                <a:solidFill>
                  <a:srgbClr val="BBBBBB"/>
                </a:solidFill>
                <a:effectLst/>
                <a:latin typeface="Consolas" panose="020B0609020204030204" pitchFamily="49" charset="0"/>
              </a:rPr>
              <a:t>(</a:t>
            </a:r>
            <a:r>
              <a:rPr lang="en-US" b="0" dirty="0">
                <a:solidFill>
                  <a:srgbClr val="EAAC8B"/>
                </a:solidFill>
                <a:effectLst/>
                <a:latin typeface="Consolas" panose="020B0609020204030204" pitchFamily="49" charset="0"/>
              </a:rPr>
              <a:t>'</a:t>
            </a:r>
            <a:r>
              <a:rPr lang="en-US" b="0" dirty="0" err="1">
                <a:solidFill>
                  <a:srgbClr val="EAAC8B"/>
                </a:solidFill>
                <a:effectLst/>
                <a:latin typeface="Consolas" panose="020B0609020204030204" pitchFamily="49" charset="0"/>
              </a:rPr>
              <a:t>mysql</a:t>
            </a:r>
            <a:r>
              <a:rPr lang="en-US" b="0" dirty="0">
                <a:solidFill>
                  <a:srgbClr val="EAAC8B"/>
                </a:solidFill>
                <a:effectLst/>
                <a:latin typeface="Consolas" panose="020B0609020204030204" pitchFamily="49" charset="0"/>
              </a:rPr>
              <a:t>'</a:t>
            </a:r>
            <a:r>
              <a:rPr lang="en-US" b="0" dirty="0">
                <a:solidFill>
                  <a:srgbClr val="BBBBBB"/>
                </a:solidFill>
                <a:effectLst/>
                <a:latin typeface="Consolas" panose="020B0609020204030204" pitchFamily="49" charset="0"/>
              </a:rPr>
              <a:t>);</a:t>
            </a:r>
          </a:p>
          <a:p>
            <a:pPr marL="0" indent="0">
              <a:buNone/>
            </a:pPr>
            <a:r>
              <a:rPr lang="en-US" b="1" dirty="0">
                <a:solidFill>
                  <a:srgbClr val="46ACAD"/>
                </a:solidFill>
                <a:effectLst/>
                <a:latin typeface="Consolas" panose="020B0609020204030204" pitchFamily="49" charset="0"/>
              </a:rPr>
              <a:t>var</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con</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err="1">
                <a:solidFill>
                  <a:srgbClr val="E95678"/>
                </a:solidFill>
                <a:effectLst/>
                <a:latin typeface="Consolas" panose="020B0609020204030204" pitchFamily="49" charset="0"/>
              </a:rPr>
              <a:t>mysql</a:t>
            </a:r>
            <a:r>
              <a:rPr lang="en-US" b="0" dirty="0" err="1">
                <a:solidFill>
                  <a:srgbClr val="BBBBBB"/>
                </a:solidFill>
                <a:effectLst/>
                <a:latin typeface="Consolas" panose="020B0609020204030204" pitchFamily="49" charset="0"/>
              </a:rPr>
              <a:t>.</a:t>
            </a:r>
            <a:r>
              <a:rPr lang="en-US" b="0" dirty="0" err="1">
                <a:solidFill>
                  <a:srgbClr val="FDB849"/>
                </a:solidFill>
                <a:effectLst/>
                <a:latin typeface="Consolas" panose="020B0609020204030204" pitchFamily="49" charset="0"/>
              </a:rPr>
              <a:t>createConnection</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host</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EAAC8B"/>
                </a:solidFill>
                <a:effectLst/>
                <a:latin typeface="Consolas" panose="020B0609020204030204" pitchFamily="49" charset="0"/>
              </a:rPr>
              <a:t>"localhost"</a:t>
            </a:r>
            <a:r>
              <a:rPr lang="en-US" b="0" dirty="0">
                <a:solidFill>
                  <a:srgbClr val="FFFFFF"/>
                </a:solidFill>
                <a:effectLst/>
                <a:latin typeface="Consolas" panose="020B0609020204030204" pitchFamily="49" charset="0"/>
              </a:rPr>
              <a:t>,</a:t>
            </a:r>
            <a:endParaRPr lang="en-US" b="0" dirty="0">
              <a:solidFill>
                <a:srgbClr val="BBBBBB"/>
              </a:solidFill>
              <a:effectLst/>
              <a:latin typeface="Consolas" panose="020B0609020204030204" pitchFamily="49" charset="0"/>
            </a:endParaRP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user</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EAAC8B"/>
                </a:solidFill>
                <a:effectLst/>
                <a:latin typeface="Consolas" panose="020B0609020204030204" pitchFamily="49" charset="0"/>
              </a:rPr>
              <a:t>"</a:t>
            </a:r>
            <a:r>
              <a:rPr lang="en-US" b="0" dirty="0" err="1">
                <a:solidFill>
                  <a:srgbClr val="EAAC8B"/>
                </a:solidFill>
                <a:effectLst/>
                <a:latin typeface="Consolas" panose="020B0609020204030204" pitchFamily="49" charset="0"/>
              </a:rPr>
              <a:t>myusername</a:t>
            </a:r>
            <a:r>
              <a:rPr lang="en-US" b="0" dirty="0">
                <a:solidFill>
                  <a:srgbClr val="EAAC8B"/>
                </a:solidFill>
                <a:effectLst/>
                <a:latin typeface="Consolas" panose="020B0609020204030204" pitchFamily="49" charset="0"/>
              </a:rPr>
              <a:t>"</a:t>
            </a:r>
            <a:r>
              <a:rPr lang="en-US" b="0" dirty="0">
                <a:solidFill>
                  <a:srgbClr val="FFFFFF"/>
                </a:solidFill>
                <a:effectLst/>
                <a:latin typeface="Consolas" panose="020B0609020204030204" pitchFamily="49" charset="0"/>
              </a:rPr>
              <a:t>,</a:t>
            </a:r>
            <a:endParaRPr lang="en-US" b="0" dirty="0">
              <a:solidFill>
                <a:srgbClr val="BBBBBB"/>
              </a:solidFill>
              <a:effectLst/>
              <a:latin typeface="Consolas" panose="020B0609020204030204" pitchFamily="49" charset="0"/>
            </a:endParaRP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password</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EAAC8B"/>
                </a:solidFill>
                <a:effectLst/>
                <a:latin typeface="Consolas" panose="020B0609020204030204" pitchFamily="49" charset="0"/>
              </a:rPr>
              <a:t>"</a:t>
            </a:r>
            <a:r>
              <a:rPr lang="en-US" b="0" dirty="0" err="1">
                <a:solidFill>
                  <a:srgbClr val="EAAC8B"/>
                </a:solidFill>
                <a:effectLst/>
                <a:latin typeface="Consolas" panose="020B0609020204030204" pitchFamily="49" charset="0"/>
              </a:rPr>
              <a:t>mypassword</a:t>
            </a:r>
            <a:r>
              <a:rPr lang="en-US" b="0" dirty="0">
                <a:solidFill>
                  <a:srgbClr val="EAAC8B"/>
                </a:solidFill>
                <a:effectLst/>
                <a:latin typeface="Consolas" panose="020B0609020204030204" pitchFamily="49" charset="0"/>
              </a:rPr>
              <a:t>"</a:t>
            </a:r>
            <a:endParaRPr lang="en-US" b="0" dirty="0">
              <a:solidFill>
                <a:srgbClr val="BBBBBB"/>
              </a:solidFill>
              <a:effectLst/>
              <a:latin typeface="Consolas" panose="020B0609020204030204" pitchFamily="49" charset="0"/>
            </a:endParaRPr>
          </a:p>
          <a:p>
            <a:pPr marL="0" indent="0">
              <a:buNone/>
            </a:pPr>
            <a:r>
              <a:rPr lang="en-US" b="0" dirty="0">
                <a:solidFill>
                  <a:srgbClr val="BBBBBB"/>
                </a:solidFill>
                <a:effectLst/>
                <a:latin typeface="Consolas" panose="020B0609020204030204" pitchFamily="49" charset="0"/>
              </a:rPr>
              <a:t>});</a:t>
            </a:r>
          </a:p>
          <a:p>
            <a:pPr marL="0" indent="0">
              <a:buNone/>
            </a:pPr>
            <a:r>
              <a:rPr lang="en-US" b="0" dirty="0" err="1">
                <a:solidFill>
                  <a:srgbClr val="E95678"/>
                </a:solidFill>
                <a:effectLst/>
                <a:latin typeface="Consolas" panose="020B0609020204030204" pitchFamily="49" charset="0"/>
              </a:rPr>
              <a:t>con</a:t>
            </a:r>
            <a:r>
              <a:rPr lang="en-US" b="0" dirty="0" err="1">
                <a:solidFill>
                  <a:srgbClr val="BBBBBB"/>
                </a:solidFill>
                <a:effectLst/>
                <a:latin typeface="Consolas" panose="020B0609020204030204" pitchFamily="49" charset="0"/>
              </a:rPr>
              <a:t>.</a:t>
            </a:r>
            <a:r>
              <a:rPr lang="en-US" b="0" dirty="0" err="1">
                <a:solidFill>
                  <a:srgbClr val="FDB849"/>
                </a:solidFill>
                <a:effectLst/>
                <a:latin typeface="Consolas" panose="020B0609020204030204" pitchFamily="49" charset="0"/>
              </a:rPr>
              <a:t>connect</a:t>
            </a:r>
            <a:r>
              <a:rPr lang="en-US" b="0" dirty="0">
                <a:solidFill>
                  <a:srgbClr val="BBBBBB"/>
                </a:solidFill>
                <a:effectLst/>
                <a:latin typeface="Consolas" panose="020B0609020204030204" pitchFamily="49" charset="0"/>
              </a:rPr>
              <a:t>(</a:t>
            </a:r>
            <a:r>
              <a:rPr lang="en-US" b="1" dirty="0">
                <a:solidFill>
                  <a:srgbClr val="46ACAD"/>
                </a:solidFill>
                <a:effectLst/>
                <a:latin typeface="Consolas" panose="020B0609020204030204" pitchFamily="49" charset="0"/>
              </a:rPr>
              <a:t>function</a:t>
            </a:r>
            <a:r>
              <a:rPr lang="en-US" b="0" dirty="0">
                <a:solidFill>
                  <a:srgbClr val="BBBBBB"/>
                </a:solidFill>
                <a:effectLst/>
                <a:latin typeface="Consolas" panose="020B0609020204030204" pitchFamily="49" charset="0"/>
              </a:rPr>
              <a:t>(</a:t>
            </a:r>
            <a:r>
              <a:rPr lang="en-US" b="0" i="1"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p>
          <a:p>
            <a:pPr marL="0" indent="0">
              <a:buNone/>
            </a:pP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if</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throw</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console</a:t>
            </a:r>
            <a:r>
              <a:rPr lang="en-US" b="0" dirty="0">
                <a:solidFill>
                  <a:srgbClr val="BBBBBB"/>
                </a:solidFill>
                <a:effectLst/>
                <a:latin typeface="Consolas" panose="020B0609020204030204" pitchFamily="49" charset="0"/>
              </a:rPr>
              <a:t>.</a:t>
            </a:r>
            <a:r>
              <a:rPr lang="en-US" b="0" dirty="0">
                <a:solidFill>
                  <a:srgbClr val="FDB849"/>
                </a:solidFill>
                <a:effectLst/>
                <a:latin typeface="Consolas" panose="020B0609020204030204" pitchFamily="49" charset="0"/>
              </a:rPr>
              <a:t>log</a:t>
            </a:r>
            <a:r>
              <a:rPr lang="en-US" b="0" dirty="0">
                <a:solidFill>
                  <a:srgbClr val="BBBBBB"/>
                </a:solidFill>
                <a:effectLst/>
                <a:latin typeface="Consolas" panose="020B0609020204030204" pitchFamily="49" charset="0"/>
              </a:rPr>
              <a:t>(</a:t>
            </a:r>
            <a:r>
              <a:rPr lang="en-US" b="0" dirty="0">
                <a:solidFill>
                  <a:srgbClr val="EAAC8B"/>
                </a:solidFill>
                <a:effectLst/>
                <a:latin typeface="Consolas" panose="020B0609020204030204" pitchFamily="49" charset="0"/>
              </a:rPr>
              <a:t>"Connected!"</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3F9068D8-D300-16B0-CB13-7F96A6504DE9}"/>
              </a:ext>
            </a:extLst>
          </p:cNvPr>
          <p:cNvPicPr>
            <a:picLocks noChangeAspect="1"/>
          </p:cNvPicPr>
          <p:nvPr/>
        </p:nvPicPr>
        <p:blipFill rotWithShape="1">
          <a:blip r:embed="rId3"/>
          <a:srcRect l="50471" t="32621" r="9982" b="42649"/>
          <a:stretch/>
        </p:blipFill>
        <p:spPr>
          <a:xfrm>
            <a:off x="7702061" y="3406727"/>
            <a:ext cx="3882683" cy="1927273"/>
          </a:xfrm>
          <a:prstGeom prst="rect">
            <a:avLst/>
          </a:prstGeom>
        </p:spPr>
      </p:pic>
    </p:spTree>
    <p:extLst>
      <p:ext uri="{BB962C8B-B14F-4D97-AF65-F5344CB8AC3E}">
        <p14:creationId xmlns:p14="http://schemas.microsoft.com/office/powerpoint/2010/main" val="395613486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6585ECB-E27E-555F-28DB-1FC4C1D9A88A}"/>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611785" y="0"/>
            <a:ext cx="112109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8087EF-A8CD-BC78-9D96-C8B5726D4DFB}"/>
              </a:ext>
            </a:extLst>
          </p:cNvPr>
          <p:cNvSpPr>
            <a:spLocks noGrp="1"/>
          </p:cNvSpPr>
          <p:nvPr>
            <p:ph type="title"/>
          </p:nvPr>
        </p:nvSpPr>
        <p:spPr>
          <a:xfrm>
            <a:off x="258525" y="370225"/>
            <a:ext cx="9144000" cy="1263649"/>
          </a:xfrm>
        </p:spPr>
        <p:txBody>
          <a:bodyPr>
            <a:normAutofit/>
          </a:bodyPr>
          <a:lstStyle/>
          <a:p>
            <a:r>
              <a:rPr lang="en-US" b="0" i="0" dirty="0">
                <a:effectLst/>
                <a:latin typeface="Segoe UI" panose="020B0502040204020203" pitchFamily="34" charset="0"/>
              </a:rPr>
              <a:t>Query a Database</a:t>
            </a:r>
            <a:endParaRPr lang="en-US" dirty="0"/>
          </a:p>
        </p:txBody>
      </p:sp>
      <p:sp>
        <p:nvSpPr>
          <p:cNvPr id="3" name="Content Placeholder 2">
            <a:extLst>
              <a:ext uri="{FF2B5EF4-FFF2-40B4-BE49-F238E27FC236}">
                <a16:creationId xmlns:a16="http://schemas.microsoft.com/office/drawing/2014/main" id="{C3B7EFE7-A9FD-5E67-2AD9-3D7E33A55626}"/>
              </a:ext>
            </a:extLst>
          </p:cNvPr>
          <p:cNvSpPr>
            <a:spLocks noGrp="1"/>
          </p:cNvSpPr>
          <p:nvPr>
            <p:ph idx="1"/>
          </p:nvPr>
        </p:nvSpPr>
        <p:spPr>
          <a:xfrm>
            <a:off x="258525" y="1442806"/>
            <a:ext cx="10668000" cy="4823792"/>
          </a:xfrm>
        </p:spPr>
        <p:txBody>
          <a:bodyPr>
            <a:normAutofit fontScale="92500" lnSpcReduction="10000"/>
          </a:bodyPr>
          <a:lstStyle/>
          <a:p>
            <a:pPr marL="0" indent="0">
              <a:buNone/>
            </a:pPr>
            <a:r>
              <a:rPr lang="en-US" b="0" i="0" dirty="0">
                <a:effectLst/>
                <a:latin typeface="Verdana" panose="020B0604030504040204" pitchFamily="34" charset="0"/>
              </a:rPr>
              <a:t>Use SQL statements to read from (or write to) a MySQL database. This is also called "to query" the database.</a:t>
            </a:r>
          </a:p>
          <a:p>
            <a:pPr marL="0" indent="0">
              <a:buNone/>
            </a:pPr>
            <a:endParaRPr lang="en-US" dirty="0">
              <a:latin typeface="Verdana" panose="020B0604030504040204" pitchFamily="34" charset="0"/>
            </a:endParaRPr>
          </a:p>
          <a:p>
            <a:pPr marL="0" indent="0">
              <a:buNone/>
            </a:pPr>
            <a:r>
              <a:rPr lang="en-US" b="0" dirty="0" err="1">
                <a:solidFill>
                  <a:srgbClr val="E95678"/>
                </a:solidFill>
                <a:effectLst/>
                <a:latin typeface="Consolas" panose="020B0609020204030204" pitchFamily="49" charset="0"/>
              </a:rPr>
              <a:t>con</a:t>
            </a:r>
            <a:r>
              <a:rPr lang="en-US" b="0" dirty="0" err="1">
                <a:solidFill>
                  <a:srgbClr val="BBBBBB"/>
                </a:solidFill>
                <a:effectLst/>
                <a:latin typeface="Consolas" panose="020B0609020204030204" pitchFamily="49" charset="0"/>
              </a:rPr>
              <a:t>.</a:t>
            </a:r>
            <a:r>
              <a:rPr lang="en-US" b="0" dirty="0" err="1">
                <a:solidFill>
                  <a:srgbClr val="FDB849"/>
                </a:solidFill>
                <a:effectLst/>
                <a:latin typeface="Consolas" panose="020B0609020204030204" pitchFamily="49" charset="0"/>
              </a:rPr>
              <a:t>connect</a:t>
            </a:r>
            <a:r>
              <a:rPr lang="en-US" b="0" dirty="0">
                <a:solidFill>
                  <a:srgbClr val="BBBBBB"/>
                </a:solidFill>
                <a:effectLst/>
                <a:latin typeface="Consolas" panose="020B0609020204030204" pitchFamily="49" charset="0"/>
              </a:rPr>
              <a:t>(</a:t>
            </a:r>
            <a:r>
              <a:rPr lang="en-US" b="1" dirty="0">
                <a:solidFill>
                  <a:srgbClr val="46ACAD"/>
                </a:solidFill>
                <a:effectLst/>
                <a:latin typeface="Consolas" panose="020B0609020204030204" pitchFamily="49" charset="0"/>
              </a:rPr>
              <a:t>function</a:t>
            </a:r>
            <a:r>
              <a:rPr lang="en-US" b="0" dirty="0">
                <a:solidFill>
                  <a:srgbClr val="BBBBBB"/>
                </a:solidFill>
                <a:effectLst/>
                <a:latin typeface="Consolas" panose="020B0609020204030204" pitchFamily="49" charset="0"/>
              </a:rPr>
              <a:t>(</a:t>
            </a:r>
            <a:r>
              <a:rPr lang="en-US" b="0" i="1"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p>
          <a:p>
            <a:pPr marL="0" indent="0">
              <a:buNone/>
            </a:pP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if</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throw</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console</a:t>
            </a:r>
            <a:r>
              <a:rPr lang="en-US" b="0" dirty="0">
                <a:solidFill>
                  <a:srgbClr val="BBBBBB"/>
                </a:solidFill>
                <a:effectLst/>
                <a:latin typeface="Consolas" panose="020B0609020204030204" pitchFamily="49" charset="0"/>
              </a:rPr>
              <a:t>.</a:t>
            </a:r>
            <a:r>
              <a:rPr lang="en-US" b="0" dirty="0">
                <a:solidFill>
                  <a:srgbClr val="FDB849"/>
                </a:solidFill>
                <a:effectLst/>
                <a:latin typeface="Consolas" panose="020B0609020204030204" pitchFamily="49" charset="0"/>
              </a:rPr>
              <a:t>log</a:t>
            </a:r>
            <a:r>
              <a:rPr lang="en-US" b="0" dirty="0">
                <a:solidFill>
                  <a:srgbClr val="BBBBBB"/>
                </a:solidFill>
                <a:effectLst/>
                <a:latin typeface="Consolas" panose="020B0609020204030204" pitchFamily="49" charset="0"/>
              </a:rPr>
              <a:t>(</a:t>
            </a:r>
            <a:r>
              <a:rPr lang="en-US" b="0" dirty="0">
                <a:solidFill>
                  <a:srgbClr val="EAAC8B"/>
                </a:solidFill>
                <a:effectLst/>
                <a:latin typeface="Consolas" panose="020B0609020204030204" pitchFamily="49" charset="0"/>
              </a:rPr>
              <a:t>"Connected!"</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err="1">
                <a:solidFill>
                  <a:srgbClr val="E95678"/>
                </a:solidFill>
                <a:effectLst/>
                <a:latin typeface="Consolas" panose="020B0609020204030204" pitchFamily="49" charset="0"/>
              </a:rPr>
              <a:t>con</a:t>
            </a:r>
            <a:r>
              <a:rPr lang="en-US" b="0" dirty="0" err="1">
                <a:solidFill>
                  <a:srgbClr val="BBBBBB"/>
                </a:solidFill>
                <a:effectLst/>
                <a:latin typeface="Consolas" panose="020B0609020204030204" pitchFamily="49" charset="0"/>
              </a:rPr>
              <a:t>.</a:t>
            </a:r>
            <a:r>
              <a:rPr lang="en-US" b="0" dirty="0" err="1">
                <a:solidFill>
                  <a:srgbClr val="FDB849"/>
                </a:solidFill>
                <a:effectLst/>
                <a:latin typeface="Consolas" panose="020B0609020204030204" pitchFamily="49" charset="0"/>
              </a:rPr>
              <a:t>query</a:t>
            </a:r>
            <a:r>
              <a:rPr lang="en-US" b="0" dirty="0">
                <a:solidFill>
                  <a:srgbClr val="BBBBBB"/>
                </a:solidFill>
                <a:effectLst/>
                <a:latin typeface="Consolas" panose="020B0609020204030204" pitchFamily="49" charset="0"/>
              </a:rPr>
              <a:t>(</a:t>
            </a:r>
            <a:r>
              <a:rPr lang="en-US" b="0" dirty="0" err="1">
                <a:solidFill>
                  <a:srgbClr val="E95678"/>
                </a:solidFill>
                <a:effectLst/>
                <a:latin typeface="Consolas" panose="020B0609020204030204" pitchFamily="49" charset="0"/>
              </a:rPr>
              <a:t>sql</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function</a:t>
            </a:r>
            <a:r>
              <a:rPr lang="en-US" b="0" dirty="0">
                <a:solidFill>
                  <a:srgbClr val="BBBBBB"/>
                </a:solidFill>
                <a:effectLst/>
                <a:latin typeface="Consolas" panose="020B0609020204030204" pitchFamily="49" charset="0"/>
              </a:rPr>
              <a:t> (</a:t>
            </a:r>
            <a:r>
              <a:rPr lang="en-US" b="0" i="1" dirty="0">
                <a:solidFill>
                  <a:srgbClr val="E95678"/>
                </a:solidFill>
                <a:effectLst/>
                <a:latin typeface="Consolas" panose="020B0609020204030204" pitchFamily="49" charset="0"/>
              </a:rPr>
              <a:t>err</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i="1" dirty="0">
                <a:solidFill>
                  <a:srgbClr val="E95678"/>
                </a:solidFill>
                <a:effectLst/>
                <a:latin typeface="Consolas" panose="020B0609020204030204" pitchFamily="49" charset="0"/>
              </a:rPr>
              <a:t>result</a:t>
            </a:r>
            <a:r>
              <a:rPr lang="en-US" b="0" dirty="0">
                <a:solidFill>
                  <a:srgbClr val="BBBBBB"/>
                </a:solidFill>
                <a:effectLst/>
                <a:latin typeface="Consolas" panose="020B0609020204030204" pitchFamily="49" charset="0"/>
              </a:rPr>
              <a:t>) {</a:t>
            </a:r>
          </a:p>
          <a:p>
            <a:pPr marL="0" indent="0">
              <a:buNone/>
            </a:pP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if</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throw</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console</a:t>
            </a:r>
            <a:r>
              <a:rPr lang="en-US" b="0" dirty="0">
                <a:solidFill>
                  <a:srgbClr val="BBBBBB"/>
                </a:solidFill>
                <a:effectLst/>
                <a:latin typeface="Consolas" panose="020B0609020204030204" pitchFamily="49" charset="0"/>
              </a:rPr>
              <a:t>.</a:t>
            </a:r>
            <a:r>
              <a:rPr lang="en-US" b="0" dirty="0">
                <a:solidFill>
                  <a:srgbClr val="FDB849"/>
                </a:solidFill>
                <a:effectLst/>
                <a:latin typeface="Consolas" panose="020B0609020204030204" pitchFamily="49" charset="0"/>
              </a:rPr>
              <a:t>log</a:t>
            </a:r>
            <a:r>
              <a:rPr lang="en-US" b="0" dirty="0">
                <a:solidFill>
                  <a:srgbClr val="BBBBBB"/>
                </a:solidFill>
                <a:effectLst/>
                <a:latin typeface="Consolas" panose="020B0609020204030204" pitchFamily="49" charset="0"/>
              </a:rPr>
              <a:t>(</a:t>
            </a:r>
            <a:r>
              <a:rPr lang="en-US" b="0" dirty="0">
                <a:solidFill>
                  <a:srgbClr val="EAAC8B"/>
                </a:solidFill>
                <a:effectLst/>
                <a:latin typeface="Consolas" panose="020B0609020204030204" pitchFamily="49" charset="0"/>
              </a:rPr>
              <a:t>"Result: "</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result</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p>
          <a:p>
            <a:pPr marL="0" indent="0">
              <a:buNone/>
            </a:pPr>
            <a:r>
              <a:rPr lang="en-US" b="0" dirty="0">
                <a:solidFill>
                  <a:srgbClr val="BBBBBB"/>
                </a:solidFill>
                <a:effectLst/>
                <a:latin typeface="Consolas" panose="020B0609020204030204" pitchFamily="49" charset="0"/>
              </a:rPr>
              <a:t>  });</a:t>
            </a:r>
          </a:p>
          <a:p>
            <a:pPr marL="0" indent="0">
              <a:buNone/>
            </a:pPr>
            <a:endParaRPr lang="en-US" dirty="0"/>
          </a:p>
        </p:txBody>
      </p:sp>
    </p:spTree>
    <p:extLst>
      <p:ext uri="{BB962C8B-B14F-4D97-AF65-F5344CB8AC3E}">
        <p14:creationId xmlns:p14="http://schemas.microsoft.com/office/powerpoint/2010/main" val="116202018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62000" y="762000"/>
            <a:ext cx="3810001" cy="2025649"/>
          </a:xfrm>
          <a:prstGeom prst="rect">
            <a:avLst/>
          </a:prstGeom>
        </p:spPr>
        <p:txBody>
          <a:bodyPr vert="horz" lIns="91440" tIns="45720" rIns="91440" bIns="45720" rtlCol="0" anchor="b" anchorCtr="0">
            <a:normAutofit/>
          </a:bodyPr>
          <a:lstStyle/>
          <a:p>
            <a:pPr>
              <a:lnSpc>
                <a:spcPct val="90000"/>
              </a:lnSpc>
              <a:spcBef>
                <a:spcPct val="0"/>
              </a:spcBef>
              <a:spcAft>
                <a:spcPts val="600"/>
              </a:spcAft>
            </a:pPr>
            <a:r>
              <a:rPr lang="en-US" sz="4400" kern="1200">
                <a:solidFill>
                  <a:schemeClr val="tx1"/>
                </a:solidFill>
                <a:latin typeface="+mj-lt"/>
                <a:ea typeface="+mj-ea"/>
                <a:cs typeface="+mj-cs"/>
              </a:rPr>
              <a:t>Connection of Node.js using API</a:t>
            </a:r>
          </a:p>
        </p:txBody>
      </p:sp>
      <p:pic>
        <p:nvPicPr>
          <p:cNvPr id="4098" name="Picture 2" descr="Docker : Step by Step NodeJS and MySQL app with React - I - 2020">
            <a:extLst>
              <a:ext uri="{FF2B5EF4-FFF2-40B4-BE49-F238E27FC236}">
                <a16:creationId xmlns:a16="http://schemas.microsoft.com/office/drawing/2014/main" id="{3E280833-9A23-0644-1B89-B1F7190BA5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531620"/>
            <a:ext cx="6096000" cy="37947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62001" y="3047999"/>
            <a:ext cx="3810000" cy="304800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Connecting Node.js to an API involves making HTTP requests to interact with the API endpoints. Node.js has several libraries that make this process easier. One popular choice is the axios library, but you can also use the built-in http or https modules.</a:t>
            </a:r>
          </a:p>
        </p:txBody>
      </p:sp>
    </p:spTree>
    <p:extLst>
      <p:ext uri="{BB962C8B-B14F-4D97-AF65-F5344CB8AC3E}">
        <p14:creationId xmlns:p14="http://schemas.microsoft.com/office/powerpoint/2010/main" val="88743313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2F1D-ACEF-9786-70F1-21383AAD9725}"/>
              </a:ext>
            </a:extLst>
          </p:cNvPr>
          <p:cNvSpPr>
            <a:spLocks noGrp="1"/>
          </p:cNvSpPr>
          <p:nvPr>
            <p:ph type="title"/>
          </p:nvPr>
        </p:nvSpPr>
        <p:spPr>
          <a:xfrm>
            <a:off x="619409" y="783813"/>
            <a:ext cx="9144000" cy="1263649"/>
          </a:xfrm>
        </p:spPr>
        <p:txBody>
          <a:bodyPr/>
          <a:lstStyle/>
          <a:p>
            <a:r>
              <a:rPr lang="en-US" dirty="0"/>
              <a:t>Conclusion </a:t>
            </a:r>
          </a:p>
        </p:txBody>
      </p:sp>
      <p:pic>
        <p:nvPicPr>
          <p:cNvPr id="6146" name="Picture 2">
            <a:extLst>
              <a:ext uri="{FF2B5EF4-FFF2-40B4-BE49-F238E27FC236}">
                <a16:creationId xmlns:a16="http://schemas.microsoft.com/office/drawing/2014/main" id="{287A59A1-4455-449E-AE8A-0BCE4C9AA610}"/>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798988" y="223630"/>
            <a:ext cx="112109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812A30-C64F-8043-6E0F-CABBC8043031}"/>
              </a:ext>
            </a:extLst>
          </p:cNvPr>
          <p:cNvSpPr>
            <a:spLocks noGrp="1"/>
          </p:cNvSpPr>
          <p:nvPr>
            <p:ph idx="1"/>
          </p:nvPr>
        </p:nvSpPr>
        <p:spPr>
          <a:xfrm>
            <a:off x="562957" y="1762538"/>
            <a:ext cx="10668000" cy="3048001"/>
          </a:xfrm>
        </p:spPr>
        <p:txBody>
          <a:bodyPr/>
          <a:lstStyle/>
          <a:p>
            <a:pPr marL="0" indent="0">
              <a:buNone/>
            </a:pPr>
            <a:r>
              <a:rPr lang="en-US" dirty="0">
                <a:latin typeface="IBM Plex Sans" panose="020F0502020204030204" pitchFamily="34" charset="0"/>
              </a:rPr>
              <a:t>A</a:t>
            </a:r>
            <a:r>
              <a:rPr lang="en-US" b="0" i="0" dirty="0">
                <a:effectLst/>
                <a:latin typeface="IBM Plex Sans" panose="020F0502020204030204" pitchFamily="34" charset="0"/>
              </a:rPr>
              <a:t>ccessing MySQL from Node.js requires understanding and implementing asynchronous operations, connection pooling, error handling, security measures, middleware integration, ORM libraries, testing, and scalability considerations to build robust and performant applications.</a:t>
            </a:r>
            <a:endParaRPr lang="en-US" dirty="0"/>
          </a:p>
        </p:txBody>
      </p:sp>
    </p:spTree>
    <p:extLst>
      <p:ext uri="{BB962C8B-B14F-4D97-AF65-F5344CB8AC3E}">
        <p14:creationId xmlns:p14="http://schemas.microsoft.com/office/powerpoint/2010/main" val="1026065796"/>
      </p:ext>
    </p:extLst>
  </p:cSld>
  <p:clrMapOvr>
    <a:masterClrMapping/>
  </p:clrMapOvr>
  <p:transition spd="slow">
    <p:cover/>
  </p:transition>
</p:sld>
</file>

<file path=ppt/theme/theme1.xml><?xml version="1.0" encoding="utf-8"?>
<a:theme xmlns:a="http://schemas.openxmlformats.org/drawingml/2006/main" name="TornVTI">
  <a:themeElements>
    <a:clrScheme name="AnalogousFromDarkSeedLeftStep">
      <a:dk1>
        <a:srgbClr val="000000"/>
      </a:dk1>
      <a:lt1>
        <a:srgbClr val="FFFFFF"/>
      </a:lt1>
      <a:dk2>
        <a:srgbClr val="1B3021"/>
      </a:dk2>
      <a:lt2>
        <a:srgbClr val="F0F2F3"/>
      </a:lt2>
      <a:accent1>
        <a:srgbClr val="C36E4D"/>
      </a:accent1>
      <a:accent2>
        <a:srgbClr val="B13B4B"/>
      </a:accent2>
      <a:accent3>
        <a:srgbClr val="C34D8F"/>
      </a:accent3>
      <a:accent4>
        <a:srgbClr val="B13BAE"/>
      </a:accent4>
      <a:accent5>
        <a:srgbClr val="954DC3"/>
      </a:accent5>
      <a:accent6>
        <a:srgbClr val="5D47B6"/>
      </a:accent6>
      <a:hlink>
        <a:srgbClr val="A23FBF"/>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118</TotalTime>
  <Words>501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IBM Plex Sans</vt:lpstr>
      <vt:lpstr>Segoe UI</vt:lpstr>
      <vt:lpstr>Verdana</vt:lpstr>
      <vt:lpstr>Verdana Pro</vt:lpstr>
      <vt:lpstr>Verdana Pro Cond SemiBold</vt:lpstr>
      <vt:lpstr>TornVTI</vt:lpstr>
      <vt:lpstr>Web technologies</vt:lpstr>
      <vt:lpstr>What is Node.js?</vt:lpstr>
      <vt:lpstr>Basic Node.js Script:</vt:lpstr>
      <vt:lpstr>Accessing MYSQL from Node.js</vt:lpstr>
      <vt:lpstr>Accessing mysql from Node.js</vt:lpstr>
      <vt:lpstr>Connection:</vt:lpstr>
      <vt:lpstr>Query a Database</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likhitha dintakurthi</dc:creator>
  <cp:lastModifiedBy>likhitha dintakurthi</cp:lastModifiedBy>
  <cp:revision>11</cp:revision>
  <dcterms:created xsi:type="dcterms:W3CDTF">2023-11-11T15:39:25Z</dcterms:created>
  <dcterms:modified xsi:type="dcterms:W3CDTF">2023-11-14T05:42:57Z</dcterms:modified>
</cp:coreProperties>
</file>