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6" r:id="rId2"/>
    <p:sldId id="267" r:id="rId3"/>
    <p:sldId id="270" r:id="rId4"/>
    <p:sldId id="271" r:id="rId5"/>
    <p:sldId id="292" r:id="rId6"/>
    <p:sldId id="295" r:id="rId7"/>
    <p:sldId id="273" r:id="rId8"/>
    <p:sldId id="294" r:id="rId9"/>
    <p:sldId id="293" r:id="rId10"/>
    <p:sldId id="278" r:id="rId11"/>
    <p:sldId id="282" r:id="rId12"/>
    <p:sldId id="283" r:id="rId13"/>
    <p:sldId id="284" r:id="rId14"/>
    <p:sldId id="285" r:id="rId15"/>
    <p:sldId id="286" r:id="rId16"/>
    <p:sldId id="287" r:id="rId17"/>
    <p:sldId id="296" r:id="rId18"/>
    <p:sldId id="297" r:id="rId19"/>
    <p:sldId id="298" r:id="rId20"/>
    <p:sldId id="290" r:id="rId21"/>
    <p:sldId id="299" r:id="rId22"/>
    <p:sldId id="301" r:id="rId23"/>
    <p:sldId id="30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3E"/>
    <a:srgbClr val="077B3B"/>
    <a:srgbClr val="00A44E"/>
    <a:srgbClr val="007B3B"/>
    <a:srgbClr val="00A651"/>
    <a:srgbClr val="079418"/>
    <a:srgbClr val="004A24"/>
    <a:srgbClr val="74C427"/>
    <a:srgbClr val="8AC4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541"/>
  </p:normalViewPr>
  <p:slideViewPr>
    <p:cSldViewPr snapToGrid="0" snapToObjects="1">
      <p:cViewPr varScale="1">
        <p:scale>
          <a:sx n="88" d="100"/>
          <a:sy n="88" d="100"/>
        </p:scale>
        <p:origin x="3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usree Putta" userId="680b143d74825601" providerId="LiveId" clId="{47B2AEC9-E307-4292-9829-C536A3AFB145}"/>
    <pc:docChg chg="custSel addSld delSld modSld">
      <pc:chgData name="Anusree Putta" userId="680b143d74825601" providerId="LiveId" clId="{47B2AEC9-E307-4292-9829-C536A3AFB145}" dt="2024-05-05T17:53:48.266" v="181" actId="20577"/>
      <pc:docMkLst>
        <pc:docMk/>
      </pc:docMkLst>
      <pc:sldChg chg="new del">
        <pc:chgData name="Anusree Putta" userId="680b143d74825601" providerId="LiveId" clId="{47B2AEC9-E307-4292-9829-C536A3AFB145}" dt="2024-05-05T17:35:10.292" v="1" actId="47"/>
        <pc:sldMkLst>
          <pc:docMk/>
          <pc:sldMk cId="823643136" sldId="293"/>
        </pc:sldMkLst>
      </pc:sldChg>
      <pc:sldChg chg="new del">
        <pc:chgData name="Anusree Putta" userId="680b143d74825601" providerId="LiveId" clId="{47B2AEC9-E307-4292-9829-C536A3AFB145}" dt="2024-05-05T17:35:25.399" v="3" actId="47"/>
        <pc:sldMkLst>
          <pc:docMk/>
          <pc:sldMk cId="3252224269" sldId="293"/>
        </pc:sldMkLst>
      </pc:sldChg>
      <pc:sldChg chg="modSp new mod">
        <pc:chgData name="Anusree Putta" userId="680b143d74825601" providerId="LiveId" clId="{47B2AEC9-E307-4292-9829-C536A3AFB145}" dt="2024-05-05T17:53:48.266" v="181" actId="20577"/>
        <pc:sldMkLst>
          <pc:docMk/>
          <pc:sldMk cId="3785707154" sldId="293"/>
        </pc:sldMkLst>
        <pc:spChg chg="mod">
          <ac:chgData name="Anusree Putta" userId="680b143d74825601" providerId="LiveId" clId="{47B2AEC9-E307-4292-9829-C536A3AFB145}" dt="2024-05-05T17:36:00.961" v="26" actId="255"/>
          <ac:spMkLst>
            <pc:docMk/>
            <pc:sldMk cId="3785707154" sldId="293"/>
            <ac:spMk id="2" creationId="{BE281778-F2B5-5871-59E1-E93C568ECF2C}"/>
          </ac:spMkLst>
        </pc:spChg>
        <pc:spChg chg="mod">
          <ac:chgData name="Anusree Putta" userId="680b143d74825601" providerId="LiveId" clId="{47B2AEC9-E307-4292-9829-C536A3AFB145}" dt="2024-05-05T17:53:48.266" v="181" actId="20577"/>
          <ac:spMkLst>
            <pc:docMk/>
            <pc:sldMk cId="3785707154" sldId="293"/>
            <ac:spMk id="3" creationId="{259A4F3A-BE8A-2412-744F-13C4190C3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5DF9A8-3948-4D19-A68B-D490F5CB3507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A78D0-392E-4729-86D2-B17CD0CC2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35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A78D0-392E-4729-86D2-B17CD0CC2B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0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3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10E7C09-85A1-C347-BD36-1D230C7725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sz="2800" b="0" i="0" u="none" strike="noStrike" baseline="0" smtClean="0">
                <a:effectLst/>
                <a:latin typeface="Calibri Regular"/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Segoe UI"/>
              </a:rPr>
              <a:t>Slide Title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B68784AB-3752-A44B-9D82-F3D2CCF84DD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A3C1BF43-167B-404A-8DED-4E203311E0FD}"/>
              </a:ext>
            </a:extLst>
          </p:cNvPr>
          <p:cNvSpPr/>
          <p:nvPr userDrawn="1"/>
        </p:nvSpPr>
        <p:spPr>
          <a:xfrm>
            <a:off x="4446928" y="763908"/>
            <a:ext cx="3237181" cy="3237181"/>
          </a:xfrm>
          <a:prstGeom prst="ellipse">
            <a:avLst/>
          </a:prstGeom>
          <a:solidFill>
            <a:srgbClr val="008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E6958F9-1290-544E-A4D9-C155090F05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89346" y="1747341"/>
            <a:ext cx="2752344" cy="127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8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59F1FB-5E2C-514C-8EE1-7A1EB1EF3DF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A44E"/>
              </a:gs>
              <a:gs pos="100000">
                <a:srgbClr val="004A24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xmlns="" id="{D2C30F20-235F-174D-B487-D6643917E8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11599" y="4366579"/>
            <a:ext cx="4307841" cy="439101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lang="en-US" dirty="0" smtClean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1600"/>
              </a:spcBef>
            </a:pPr>
            <a:r>
              <a:rPr lang="en-US" sz="2800" dirty="0"/>
              <a:t>Slide Title Here</a:t>
            </a:r>
            <a:endParaRPr lang="en-US" b="0" i="0" u="none" strike="noStrike" dirty="0">
              <a:solidFill>
                <a:srgbClr val="000000"/>
              </a:solidFill>
              <a:effectLst/>
              <a:latin typeface="Segoe UI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0D4B792E-BBD3-EA46-9052-2846A6BC14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1600" y="5008563"/>
            <a:ext cx="4308475" cy="1655762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i="0" u="none" strike="noStrike" baseline="0" smtClean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err="1"/>
              <a:t>Mauris</a:t>
            </a:r>
            <a:r>
              <a:rPr lang="en-US" sz="1400" dirty="0"/>
              <a:t> </a:t>
            </a:r>
            <a:r>
              <a:rPr lang="en-US" sz="1400" dirty="0" err="1"/>
              <a:t>accumsan</a:t>
            </a:r>
            <a:r>
              <a:rPr lang="en-US" sz="1400" dirty="0"/>
              <a:t> </a:t>
            </a:r>
            <a:r>
              <a:rPr lang="en-US" sz="1400" dirty="0" err="1"/>
              <a:t>purus</a:t>
            </a:r>
            <a:r>
              <a:rPr lang="en-US" sz="1400" dirty="0"/>
              <a:t> in </a:t>
            </a:r>
            <a:r>
              <a:rPr lang="en-US" sz="1400" dirty="0" err="1"/>
              <a:t>quam</a:t>
            </a:r>
            <a:r>
              <a:rPr lang="en-US" sz="1400" dirty="0"/>
              <a:t> </a:t>
            </a:r>
            <a:r>
              <a:rPr lang="en-US" sz="1400" dirty="0" err="1"/>
              <a:t>lobortis</a:t>
            </a:r>
            <a:r>
              <a:rPr lang="en-US" sz="1400" dirty="0"/>
              <a:t> pharetra. </a:t>
            </a:r>
            <a:r>
              <a:rPr lang="en-US" sz="1400" dirty="0" err="1"/>
              <a:t>Proin</a:t>
            </a:r>
            <a:r>
              <a:rPr lang="en-US" sz="1400" dirty="0"/>
              <a:t> sit </a:t>
            </a:r>
            <a:r>
              <a:rPr lang="en-US" sz="1400" dirty="0" err="1"/>
              <a:t>amet</a:t>
            </a:r>
            <a:r>
              <a:rPr lang="en-US" sz="1400" dirty="0"/>
              <a:t> </a:t>
            </a:r>
            <a:r>
              <a:rPr lang="en-US" sz="1400" dirty="0" err="1"/>
              <a:t>elementum</a:t>
            </a:r>
            <a:r>
              <a:rPr lang="en-US" sz="1400" dirty="0"/>
              <a:t> </a:t>
            </a:r>
            <a:r>
              <a:rPr lang="en-US" sz="1400" dirty="0" err="1"/>
              <a:t>turpis</a:t>
            </a:r>
            <a:r>
              <a:rPr lang="en-US" sz="1400" dirty="0"/>
              <a:t>. </a:t>
            </a:r>
            <a:r>
              <a:rPr lang="en-US" sz="1400" dirty="0" err="1"/>
              <a:t>Vivamus</a:t>
            </a:r>
            <a:r>
              <a:rPr lang="en-US" sz="1400" dirty="0"/>
              <a:t> </a:t>
            </a:r>
            <a:r>
              <a:rPr lang="en-US" sz="1400" dirty="0" err="1"/>
              <a:t>sodales</a:t>
            </a:r>
            <a:r>
              <a:rPr lang="en-US" sz="1400" dirty="0"/>
              <a:t> magna id pulvinar </a:t>
            </a:r>
            <a:r>
              <a:rPr lang="en-US" sz="1400" dirty="0" err="1"/>
              <a:t>pretium</a:t>
            </a:r>
            <a:r>
              <a:rPr lang="en-US" sz="1400" dirty="0"/>
              <a:t>. </a:t>
            </a:r>
            <a:r>
              <a:rPr lang="en-US" sz="1400" dirty="0" err="1"/>
              <a:t>Phasellus</a:t>
            </a:r>
            <a:r>
              <a:rPr lang="en-US" sz="1400" dirty="0"/>
              <a:t> porta ipsum </a:t>
            </a:r>
            <a:r>
              <a:rPr lang="en-US" sz="1400" dirty="0" err="1"/>
              <a:t>nec</a:t>
            </a:r>
            <a:r>
              <a:rPr lang="en-US" sz="1400" dirty="0"/>
              <a:t> </a:t>
            </a:r>
            <a:r>
              <a:rPr lang="en-US" sz="1400" dirty="0" err="1"/>
              <a:t>euismod</a:t>
            </a:r>
            <a:r>
              <a:rPr lang="en-US" sz="1400" dirty="0"/>
              <a:t> </a:t>
            </a:r>
            <a:r>
              <a:rPr lang="en-US" sz="1400" dirty="0" err="1"/>
              <a:t>tincidunt</a:t>
            </a:r>
            <a:r>
              <a:rPr lang="en-US" sz="1400" dirty="0"/>
              <a:t>. </a:t>
            </a:r>
            <a:r>
              <a:rPr lang="en-US" sz="1400" dirty="0" err="1"/>
              <a:t>Aliquam</a:t>
            </a:r>
            <a:r>
              <a:rPr lang="en-US" sz="1400" dirty="0"/>
              <a:t> </a:t>
            </a:r>
            <a:r>
              <a:rPr lang="en-US" sz="1400" dirty="0" err="1"/>
              <a:t>ultrices</a:t>
            </a:r>
            <a:r>
              <a:rPr lang="en-US" sz="1400" dirty="0"/>
              <a:t>, </a:t>
            </a:r>
            <a:r>
              <a:rPr lang="en-US" sz="1400" dirty="0" err="1"/>
              <a:t>justo</a:t>
            </a:r>
            <a:r>
              <a:rPr lang="en-US" sz="1400" dirty="0"/>
              <a:t> </a:t>
            </a:r>
            <a:r>
              <a:rPr lang="en-US" sz="1400" dirty="0" err="1"/>
              <a:t>quis</a:t>
            </a:r>
            <a:r>
              <a:rPr lang="en-US" sz="1400" dirty="0"/>
              <a:t> semper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583217F-EF53-454B-993D-E0F772248784}"/>
              </a:ext>
            </a:extLst>
          </p:cNvPr>
          <p:cNvSpPr/>
          <p:nvPr userDrawn="1"/>
        </p:nvSpPr>
        <p:spPr>
          <a:xfrm>
            <a:off x="4446683" y="695669"/>
            <a:ext cx="3237181" cy="32371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3ED3F9B-EE06-3047-9AAE-7CF23F171A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2681" y="1680755"/>
            <a:ext cx="2745184" cy="126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8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B7DFA48A-D45C-104B-BED3-DE006E62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49932" y="217820"/>
            <a:ext cx="1623486" cy="74930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9C5E821-9602-8B43-B24F-C0C7DEF063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/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xmlns="" id="{F6C1644D-226D-1A4D-8637-0158912CDB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rgbClr val="077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92C9595-0EA3-D84B-B804-E01A3FC5DA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7632" cy="75121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xmlns="" id="{4D028BE1-628E-C845-BC44-E884D945F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2325" y="2631759"/>
            <a:ext cx="8667750" cy="8734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Very Large Headline Here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DF02F72D-84BA-CE4B-9DF3-FC49E4CE2E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92325" y="3637598"/>
            <a:ext cx="8667750" cy="24482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183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B56D0D23-7F98-C641-88F6-FE6D8AEF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95283" y="1778318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xmlns="" id="{618F94F7-6A0C-4842-97A6-ACC772E67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95283" y="2133600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A7C738E9-0CF9-D840-A14B-E1FACA560A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021205" y="1589881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xmlns="" id="{FEBC0744-1C0D-8A4E-9A74-5B20FDEC083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21205" y="3367431"/>
            <a:ext cx="732155" cy="732155"/>
          </a:xfrm>
          <a:prstGeom prst="ellipse">
            <a:avLst/>
          </a:prstGeom>
          <a:solidFill>
            <a:srgbClr val="007B3B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xmlns="" id="{F2A377BB-0714-DD4C-80FE-85B366A98F2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1047" y="5095108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xmlns="" id="{00BB2566-BA77-DA4D-8AE9-AB7266B6F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283" y="3531104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xmlns="" id="{B58912CC-E0BC-BC43-8A1E-EE3F00B3B16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95283" y="3886386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xmlns="" id="{4BF3DBAD-AE6F-A742-B177-934C84760CF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5283" y="5289897"/>
            <a:ext cx="4176077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xmlns="" id="{A5F64050-BBE0-6141-A55E-19C9B494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95283" y="5645179"/>
            <a:ext cx="5679757" cy="8534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xmlns="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5283" y="737685"/>
            <a:ext cx="5974397" cy="421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</p:spTree>
    <p:extLst>
      <p:ext uri="{BB962C8B-B14F-4D97-AF65-F5344CB8AC3E}">
        <p14:creationId xmlns:p14="http://schemas.microsoft.com/office/powerpoint/2010/main" val="324318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7FAA48E5-92BB-6946-953B-AC27C5395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1008" y="219456"/>
            <a:ext cx="1623486" cy="749301"/>
          </a:xfrm>
          <a:prstGeom prst="rect">
            <a:avLst/>
          </a:prstGeom>
        </p:spPr>
      </p:pic>
      <p:sp>
        <p:nvSpPr>
          <p:cNvPr id="25" name="Text Placeholder 5">
            <a:extLst>
              <a:ext uri="{FF2B5EF4-FFF2-40B4-BE49-F238E27FC236}">
                <a16:creationId xmlns:a16="http://schemas.microsoft.com/office/drawing/2014/main" xmlns="" id="{210D1966-0F17-4F47-A1D0-2100A95FD57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2284" y="1486747"/>
            <a:ext cx="7107396" cy="17515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xmlns="" id="{7DA05E9A-A537-F34A-ABA1-52DBF38C407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0767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xmlns="" id="{117DC69A-FED7-9149-B451-D971805BAEC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40767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xmlns="" id="{C375D517-4746-E942-9E60-0A18D5CA6FD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0767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xmlns="" id="{2385BFDE-CF4D-4F49-8049-ABD9DB742C8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2284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xmlns="" id="{DCFE16C2-82E9-8740-8C87-20DB3E13203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2284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xmlns="" id="{0FDC6856-C94B-2044-A250-C8197993944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2284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xmlns="" id="{1B3DAE5D-32C0-1D43-8236-574C048D0FE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95988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xmlns="" id="{245E4E13-C49D-BF4A-985A-3B95BE7906D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5988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xmlns="" id="{B4724838-E9BD-BB48-A347-3D9240219B5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95988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xmlns="" id="{501F45E9-39DB-414E-9EEB-1E6ECD1FA8D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424559" y="4740462"/>
            <a:ext cx="2174875" cy="3552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Header Goes Here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xmlns="" id="{0A5A593D-C0FD-4E46-82D5-69FF869316B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24559" y="5095744"/>
            <a:ext cx="2002155" cy="1294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6" name="Text Placeholder 16">
            <a:extLst>
              <a:ext uri="{FF2B5EF4-FFF2-40B4-BE49-F238E27FC236}">
                <a16:creationId xmlns:a16="http://schemas.microsoft.com/office/drawing/2014/main" xmlns="" id="{25A718CA-3C44-754A-B2CC-F173F1B2E2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24559" y="3854476"/>
            <a:ext cx="732155" cy="732155"/>
          </a:xfrm>
          <a:prstGeom prst="ellipse">
            <a:avLst/>
          </a:prstGeom>
          <a:solidFill>
            <a:srgbClr val="00A44E"/>
          </a:solidFill>
        </p:spPr>
        <p:txBody>
          <a:bodyPr anchor="ctr"/>
          <a:lstStyle>
            <a:lvl1pPr marL="0" indent="0" algn="ctr">
              <a:buFontTx/>
              <a:buNone/>
              <a:defRPr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51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86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49" r:id="rId4"/>
    <p:sldLayoutId id="2147483652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ramNallamothu/Project" TargetMode="External"/><Relationship Id="rId2" Type="http://schemas.openxmlformats.org/officeDocument/2006/relationships/hyperlink" Target="https://github.com/AbhiramNallamothu/Project/blob/main/data_extraction_(1).ipynb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4DF8852-3F5E-3A4A-B788-E6A7CB4D80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6445" y="4105352"/>
            <a:ext cx="9618784" cy="943975"/>
          </a:xfrm>
        </p:spPr>
        <p:txBody>
          <a:bodyPr/>
          <a:lstStyle/>
          <a:p>
            <a:r>
              <a:rPr lang="en-US" sz="3400" b="1" dirty="0"/>
              <a:t>Customizing Legal Document Summarization: A Case Study in Patent 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6BCEE6-1AD2-4849-BBCF-B9FC91D30D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9463" y="5008563"/>
            <a:ext cx="5650210" cy="1655762"/>
          </a:xfrm>
        </p:spPr>
        <p:txBody>
          <a:bodyPr/>
          <a:lstStyle/>
          <a:p>
            <a:pPr algn="l"/>
            <a:r>
              <a:rPr lang="en-US" sz="2000" b="1" u="sng" dirty="0"/>
              <a:t>Group 8</a:t>
            </a:r>
          </a:p>
          <a:p>
            <a:pPr algn="l"/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Team Members: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l"/>
            <a:r>
              <a:rPr lang="en-US" sz="1600" dirty="0"/>
              <a:t>Madhu </a:t>
            </a:r>
            <a:r>
              <a:rPr lang="en-US" sz="1600" dirty="0" err="1"/>
              <a:t>surusetti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 err="1"/>
              <a:t>Nagubudi</a:t>
            </a:r>
            <a:r>
              <a:rPr lang="en-US" sz="1600" dirty="0"/>
              <a:t> Venugopal </a:t>
            </a:r>
            <a:r>
              <a:rPr lang="en-US" sz="1600" dirty="0" err="1"/>
              <a:t>Bhavyanth</a:t>
            </a:r>
            <a:r>
              <a:rPr lang="en-US" sz="1600" dirty="0"/>
              <a:t> </a:t>
            </a:r>
          </a:p>
          <a:p>
            <a:pPr algn="l"/>
            <a:r>
              <a:rPr lang="en-US" sz="1600" dirty="0" err="1"/>
              <a:t>Anusree</a:t>
            </a:r>
            <a:r>
              <a:rPr lang="en-US" sz="1600" dirty="0"/>
              <a:t> </a:t>
            </a:r>
            <a:r>
              <a:rPr lang="en-US" sz="1600" dirty="0" err="1"/>
              <a:t>Putta</a:t>
            </a:r>
            <a:r>
              <a:rPr lang="en-US" sz="1600" dirty="0"/>
              <a:t> 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3E0D069-A0DF-65EA-11B5-7904E168859C}"/>
              </a:ext>
            </a:extLst>
          </p:cNvPr>
          <p:cNvSpPr txBox="1"/>
          <p:nvPr/>
        </p:nvSpPr>
        <p:spPr>
          <a:xfrm>
            <a:off x="4547733" y="5723938"/>
            <a:ext cx="3526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err="1"/>
              <a:t>Grishma</a:t>
            </a:r>
            <a:r>
              <a:rPr lang="en-US" sz="1600" dirty="0"/>
              <a:t> </a:t>
            </a:r>
            <a:r>
              <a:rPr lang="en-US" sz="1600" dirty="0" err="1"/>
              <a:t>Tallapareddy</a:t>
            </a:r>
            <a:endParaRPr lang="en-US" sz="1600" dirty="0"/>
          </a:p>
          <a:p>
            <a:pPr algn="l"/>
            <a:r>
              <a:rPr lang="en-US" sz="1600" dirty="0" err="1"/>
              <a:t>Abhiram</a:t>
            </a:r>
            <a:r>
              <a:rPr lang="en-US" sz="1600" dirty="0"/>
              <a:t> </a:t>
            </a:r>
            <a:r>
              <a:rPr lang="en-US" sz="1600" dirty="0" err="1"/>
              <a:t>Nallamothu</a:t>
            </a:r>
            <a:endParaRPr lang="en-US" sz="1600" dirty="0"/>
          </a:p>
          <a:p>
            <a:r>
              <a:rPr lang="en-US" sz="1600" dirty="0" err="1"/>
              <a:t>Anudeep</a:t>
            </a:r>
            <a:r>
              <a:rPr lang="en-US" sz="1600" dirty="0"/>
              <a:t> </a:t>
            </a:r>
            <a:r>
              <a:rPr lang="en-US" sz="1600" dirty="0" err="1"/>
              <a:t>Oggu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66176" y="5800069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Computational Methods for Information Systems (Spring 2024 1)</a:t>
            </a:r>
          </a:p>
          <a:p>
            <a:r>
              <a:rPr lang="en-US" b="1" dirty="0"/>
              <a:t>Section: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069" y="980759"/>
            <a:ext cx="9069661" cy="5136262"/>
          </a:xfrm>
        </p:spPr>
        <p:txBody>
          <a:bodyPr/>
          <a:lstStyle/>
          <a:p>
            <a:r>
              <a:rPr lang="en-US" b="1" dirty="0"/>
              <a:t>4. Evaluation of Summaries:</a:t>
            </a:r>
            <a:endParaRPr lang="en-US" dirty="0"/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Summaries were assessed using automated metrics (ROUGE score, BERT score, </a:t>
            </a:r>
            <a:r>
              <a:rPr lang="en-US" sz="1800" dirty="0" err="1">
                <a:solidFill>
                  <a:schemeClr val="bg1"/>
                </a:solidFill>
              </a:rPr>
              <a:t>SummaC</a:t>
            </a:r>
            <a:r>
              <a:rPr lang="en-US" sz="1800" dirty="0">
                <a:solidFill>
                  <a:schemeClr val="bg1"/>
                </a:solidFill>
              </a:rPr>
              <a:t>) and manual review.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Manual evaluation focused on customizability, clarity, accuracy, coverage, and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en-US" b="1" dirty="0"/>
              <a:t>5. Customizable Summarization Dataset Creation:</a:t>
            </a:r>
            <a:endParaRPr lang="en-US" dirty="0"/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A patent document summarization dataset was created using optimal prompts.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GPT-3.5 API was utilized to produce customized summaries for each document.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r>
              <a:rPr lang="en-US" b="1" dirty="0"/>
              <a:t>6. Quality Evaluation of the Dataset:</a:t>
            </a:r>
            <a:endParaRPr lang="en-US" dirty="0"/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The generated dataset underwent evaluation through automated and manual methods.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Evaluation criteria encompassed accuracy, clarity, coverage, and flexibility.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8467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1047BCB7-4183-426D-AB6B-CADC1E02C7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677" y="473775"/>
            <a:ext cx="8667750" cy="873442"/>
          </a:xfrm>
        </p:spPr>
        <p:txBody>
          <a:bodyPr/>
          <a:lstStyle/>
          <a:p>
            <a:r>
              <a:rPr lang="en-US" b="1" dirty="0"/>
              <a:t>Results: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1" y="1971402"/>
            <a:ext cx="8839966" cy="379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CAC0EAD-BB57-E1B6-5B05-50DEE9BE4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682912"/>
            <a:ext cx="9802368" cy="1054448"/>
          </a:xfrm>
        </p:spPr>
        <p:txBody>
          <a:bodyPr/>
          <a:lstStyle/>
          <a:p>
            <a:r>
              <a:rPr lang="en-US" b="1" dirty="0"/>
              <a:t>Distribution of </a:t>
            </a:r>
            <a:r>
              <a:rPr lang="en-US" b="1" dirty="0" smtClean="0"/>
              <a:t>Rouge </a:t>
            </a:r>
            <a:r>
              <a:rPr lang="en-US" b="1" dirty="0"/>
              <a:t>Score: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77" y="1737360"/>
            <a:ext cx="7306749" cy="42976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16119" y="1951551"/>
            <a:ext cx="19128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The distribution of rouge score is shown in x-axis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y-axis appears to indicate the frequency, presumably the number of instances that scored a particular ROUGE value.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3110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0B536E4-7B4D-883F-D7C8-033DE57A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236" y="335440"/>
            <a:ext cx="9529699" cy="873442"/>
          </a:xfrm>
        </p:spPr>
        <p:txBody>
          <a:bodyPr/>
          <a:lstStyle/>
          <a:p>
            <a:r>
              <a:rPr lang="en-US" b="1" dirty="0" err="1" smtClean="0"/>
              <a:t>Summac</a:t>
            </a:r>
            <a:r>
              <a:rPr lang="en-US" b="1" dirty="0" smtClean="0"/>
              <a:t> </a:t>
            </a:r>
            <a:r>
              <a:rPr lang="en-US" b="1" dirty="0"/>
              <a:t>Score Comparison: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2" y="1572763"/>
            <a:ext cx="7625184" cy="42976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93834" y="1733909"/>
            <a:ext cx="2553419" cy="4270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09494" y="1572763"/>
            <a:ext cx="2467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X-axis: The x-axis of the graph represents the </a:t>
            </a:r>
            <a:r>
              <a:rPr lang="en-US" dirty="0" err="1">
                <a:solidFill>
                  <a:schemeClr val="bg1"/>
                </a:solidFill>
              </a:rPr>
              <a:t>SummaC</a:t>
            </a:r>
            <a:r>
              <a:rPr lang="en-US" dirty="0">
                <a:solidFill>
                  <a:schemeClr val="bg1"/>
                </a:solidFill>
              </a:rPr>
              <a:t> score, likely ranging from 0 to 1. A higher </a:t>
            </a:r>
            <a:r>
              <a:rPr lang="en-US" dirty="0" err="1">
                <a:solidFill>
                  <a:schemeClr val="bg1"/>
                </a:solidFill>
              </a:rPr>
              <a:t>SummaC</a:t>
            </a:r>
            <a:r>
              <a:rPr lang="en-US" dirty="0">
                <a:solidFill>
                  <a:schemeClr val="bg1"/>
                </a:solidFill>
              </a:rPr>
              <a:t> score indicates a better summary.</a:t>
            </a:r>
          </a:p>
          <a:p>
            <a:r>
              <a:rPr lang="en-US" dirty="0">
                <a:solidFill>
                  <a:schemeClr val="bg1"/>
                </a:solidFill>
              </a:rPr>
              <a:t>Y-axis: The y-axis appears to represent the frequency, presumably the number of summaries that received a particular </a:t>
            </a:r>
            <a:r>
              <a:rPr lang="en-US" dirty="0" err="1">
                <a:solidFill>
                  <a:schemeClr val="bg1"/>
                </a:solidFill>
              </a:rPr>
              <a:t>SummaC</a:t>
            </a:r>
            <a:r>
              <a:rPr lang="en-US" dirty="0">
                <a:solidFill>
                  <a:schemeClr val="bg1"/>
                </a:solidFill>
              </a:rPr>
              <a:t> score.</a:t>
            </a:r>
          </a:p>
        </p:txBody>
      </p:sp>
    </p:spTree>
    <p:extLst>
      <p:ext uri="{BB962C8B-B14F-4D97-AF65-F5344CB8AC3E}">
        <p14:creationId xmlns:p14="http://schemas.microsoft.com/office/powerpoint/2010/main" val="323428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289EB2A-E9CA-1848-26D8-D432A34BD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5236" y="528639"/>
            <a:ext cx="9922891" cy="873442"/>
          </a:xfrm>
        </p:spPr>
        <p:txBody>
          <a:bodyPr/>
          <a:lstStyle/>
          <a:p>
            <a:r>
              <a:rPr lang="en-US" b="1" dirty="0"/>
              <a:t>Distribution of Meteor Score</a:t>
            </a:r>
            <a:endParaRPr lang="en-US" dirty="0"/>
          </a:p>
        </p:txBody>
      </p:sp>
      <p:pic>
        <p:nvPicPr>
          <p:cNvPr id="4" name="Content Placeholder 4" descr="A green graph with white text&#10;&#10;Description automatically generated">
            <a:extLst>
              <a:ext uri="{FF2B5EF4-FFF2-40B4-BE49-F238E27FC236}">
                <a16:creationId xmlns:a16="http://schemas.microsoft.com/office/drawing/2014/main" xmlns="" id="{89B25928-D98A-6E0B-800E-0482B70B8C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5"/>
          <a:stretch/>
        </p:blipFill>
        <p:spPr>
          <a:xfrm>
            <a:off x="838201" y="2083443"/>
            <a:ext cx="6692659" cy="409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8007" y="2083443"/>
            <a:ext cx="246715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X-axis (METEOR score): Shows how similar summaries are to references (0.0 = low similarity, higher = more similar).</a:t>
            </a:r>
          </a:p>
          <a:p>
            <a:r>
              <a:rPr lang="en-US" dirty="0">
                <a:solidFill>
                  <a:schemeClr val="bg1"/>
                </a:solidFill>
              </a:rPr>
              <a:t>Y-axis (Frequency): Shows how many summaries scored within a certain range on the X-axis (higher bars = more summaries scored similarly).</a:t>
            </a:r>
          </a:p>
        </p:txBody>
      </p:sp>
    </p:spTree>
    <p:extLst>
      <p:ext uri="{BB962C8B-B14F-4D97-AF65-F5344CB8AC3E}">
        <p14:creationId xmlns:p14="http://schemas.microsoft.com/office/powerpoint/2010/main" val="6012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38D569D-9737-248B-C744-7704F61F9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9829" y="473775"/>
            <a:ext cx="8667750" cy="873442"/>
          </a:xfrm>
        </p:spPr>
        <p:txBody>
          <a:bodyPr/>
          <a:lstStyle/>
          <a:p>
            <a:r>
              <a:rPr lang="en-US" b="1" dirty="0"/>
              <a:t>Distribution of </a:t>
            </a:r>
            <a:r>
              <a:rPr lang="en-US" b="1" dirty="0" smtClean="0"/>
              <a:t>Bleu </a:t>
            </a:r>
            <a:r>
              <a:rPr lang="en-US" b="1" dirty="0"/>
              <a:t>Score</a:t>
            </a:r>
            <a:endParaRPr lang="en-US" dirty="0"/>
          </a:p>
        </p:txBody>
      </p:sp>
      <p:pic>
        <p:nvPicPr>
          <p:cNvPr id="4" name="Picture 3" descr="A graph with blue and black lines&#10;&#10;Description automatically generated with medium confidence">
            <a:extLst>
              <a:ext uri="{FF2B5EF4-FFF2-40B4-BE49-F238E27FC236}">
                <a16:creationId xmlns:a16="http://schemas.microsoft.com/office/drawing/2014/main" xmlns="" id="{5BA386EB-F9ED-AF10-C42B-E3CDDA49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574800"/>
            <a:ext cx="7236124" cy="457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40151" y="1759789"/>
            <a:ext cx="27173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X-axis: BLEU score (higher = better translation)</a:t>
            </a:r>
          </a:p>
          <a:p>
            <a:r>
              <a:rPr lang="en-US" dirty="0">
                <a:solidFill>
                  <a:schemeClr val="bg1"/>
                </a:solidFill>
              </a:rPr>
              <a:t>Y-axis: </a:t>
            </a:r>
            <a:r>
              <a:rPr lang="en-US" dirty="0" smtClean="0">
                <a:solidFill>
                  <a:schemeClr val="bg1"/>
                </a:solidFill>
              </a:rPr>
              <a:t>Frequency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76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6059B270-5CB7-210E-DD15-63C75DED7C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6948" y="335440"/>
            <a:ext cx="10178923" cy="1749392"/>
          </a:xfrm>
        </p:spPr>
        <p:txBody>
          <a:bodyPr/>
          <a:lstStyle/>
          <a:p>
            <a:r>
              <a:rPr lang="en-US" b="1" dirty="0"/>
              <a:t>Distribution of Cosine Similarity Score</a:t>
            </a:r>
            <a:endParaRPr lang="en-US" dirty="0"/>
          </a:p>
        </p:txBody>
      </p:sp>
      <p:pic>
        <p:nvPicPr>
          <p:cNvPr id="4" name="Picture 3" descr="A graph of a distribution of cosine&#10;&#10;Description automatically generated">
            <a:extLst>
              <a:ext uri="{FF2B5EF4-FFF2-40B4-BE49-F238E27FC236}">
                <a16:creationId xmlns:a16="http://schemas.microsoft.com/office/drawing/2014/main" xmlns="" id="{805C5CCA-C80A-66F5-F199-37F9FC71F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5" y="1990851"/>
            <a:ext cx="7260493" cy="48021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0151" y="3131389"/>
            <a:ext cx="2717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X-axis: </a:t>
            </a:r>
            <a:r>
              <a:rPr lang="en-US" dirty="0" smtClean="0">
                <a:solidFill>
                  <a:schemeClr val="bg1"/>
                </a:solidFill>
              </a:rPr>
              <a:t>Cosine similarity </a:t>
            </a:r>
            <a:r>
              <a:rPr lang="en-US" dirty="0">
                <a:solidFill>
                  <a:schemeClr val="bg1"/>
                </a:solidFill>
              </a:rPr>
              <a:t>score (higher = better translation)</a:t>
            </a:r>
          </a:p>
          <a:p>
            <a:r>
              <a:rPr lang="en-US" dirty="0">
                <a:solidFill>
                  <a:schemeClr val="bg1"/>
                </a:solidFill>
              </a:rPr>
              <a:t>Y-axis: </a:t>
            </a:r>
            <a:r>
              <a:rPr lang="en-US" dirty="0" smtClean="0">
                <a:solidFill>
                  <a:schemeClr val="bg1"/>
                </a:solidFill>
              </a:rPr>
              <a:t>Frequency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2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B76D1BE-44A8-AC6B-61A0-FFE3970B7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8117" y="335440"/>
            <a:ext cx="8667750" cy="873442"/>
          </a:xfrm>
        </p:spPr>
        <p:txBody>
          <a:bodyPr/>
          <a:lstStyle/>
          <a:p>
            <a:r>
              <a:rPr lang="en-US" b="1" dirty="0"/>
              <a:t>Distribution of Bert Score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198BE32-16C7-3EA1-0F28-D52CC6297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218872" cy="4297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40151" y="2873374"/>
            <a:ext cx="27173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</a:rPr>
              <a:t>X-axis: </a:t>
            </a:r>
            <a:r>
              <a:rPr lang="en-US" dirty="0" smtClean="0">
                <a:solidFill>
                  <a:schemeClr val="bg1"/>
                </a:solidFill>
              </a:rPr>
              <a:t>Bert score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Y-axis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Frequency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0C09F77B-BEE1-6CE4-371C-6EC6CCBCFF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402" y="335440"/>
            <a:ext cx="8667750" cy="873442"/>
          </a:xfrm>
        </p:spPr>
        <p:txBody>
          <a:bodyPr/>
          <a:lstStyle/>
          <a:p>
            <a:r>
              <a:rPr lang="en-US" dirty="0"/>
              <a:t>Human Evaluations: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="" xmlns:a16="http://schemas.microsoft.com/office/drawing/2014/main" id="{4011ECF5-E052-2958-9EB3-E8F856CC4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58" t="22372" r="17989"/>
          <a:stretch/>
        </p:blipFill>
        <p:spPr>
          <a:xfrm>
            <a:off x="965771" y="1541123"/>
            <a:ext cx="7284378" cy="355874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47964" y="5640512"/>
            <a:ext cx="9698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This graph shows summaries in X-Axis for different patent  documents and rating of that summaries in y-axis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="" xmlns:a16="http://schemas.microsoft.com/office/drawing/2014/main" id="{B2476C3C-7DFF-08CB-815D-E832919B65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1" t="22729" r="15321"/>
          <a:stretch/>
        </p:blipFill>
        <p:spPr>
          <a:xfrm>
            <a:off x="1171254" y="1520575"/>
            <a:ext cx="8609744" cy="390364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04818" y="575353"/>
            <a:ext cx="7941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latin typeface="+mj-lt"/>
              </a:rPr>
              <a:t>Visualization</a:t>
            </a:r>
            <a:endParaRPr lang="en-US" sz="44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4490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3DE1794C-526F-A443-A4BE-0FD55700B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58065" y="3534380"/>
            <a:ext cx="4307841" cy="439101"/>
          </a:xfrm>
        </p:spPr>
        <p:txBody>
          <a:bodyPr/>
          <a:lstStyle/>
          <a:p>
            <a:r>
              <a:rPr lang="en-US" sz="3200" b="1" dirty="0"/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680E77E-E0EF-3C1E-6416-E3E0654DCF2E}"/>
              </a:ext>
            </a:extLst>
          </p:cNvPr>
          <p:cNvSpPr txBox="1"/>
          <p:nvPr/>
        </p:nvSpPr>
        <p:spPr>
          <a:xfrm>
            <a:off x="928233" y="4277960"/>
            <a:ext cx="54160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Research Questions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Methodology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841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7092E195-56AB-2A8A-0B52-63A3077F6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4421" y="335440"/>
            <a:ext cx="8667750" cy="873442"/>
          </a:xfrm>
        </p:spPr>
        <p:txBody>
          <a:bodyPr/>
          <a:lstStyle/>
          <a:p>
            <a:r>
              <a:rPr lang="en-US" b="1" dirty="0"/>
              <a:t>Conclusion: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6B3535A-4360-F4E3-478F-44577598F7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4421" y="1625918"/>
            <a:ext cx="8667750" cy="482974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study highlights the importance for researchers, practitioners, and policymakers to consider its implications.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offers new insights into summarizing legal documents for scholars, providing practitioners with innovative methods to enhance decision-making.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Tailored legal document summaries, as per the study, can improve policymakers' access to legal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study has demonstrated that accurate, understandable, and useful legal document summaries may be produced on request.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accessibility and utilization of legal information could be completely transformed by this innovative technique.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1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483B4BFF-D626-CA8A-4E96-945D72FAA0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96" y="824006"/>
            <a:ext cx="8667750" cy="873442"/>
          </a:xfrm>
        </p:spPr>
        <p:txBody>
          <a:bodyPr/>
          <a:lstStyle/>
          <a:p>
            <a:r>
              <a:rPr lang="en-US" dirty="0"/>
              <a:t>Author Contributions: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626949"/>
              </p:ext>
            </p:extLst>
          </p:nvPr>
        </p:nvGraphicFramePr>
        <p:xfrm>
          <a:off x="1017142" y="1941813"/>
          <a:ext cx="10930563" cy="4632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0650"/>
                <a:gridCol w="5459913"/>
              </a:tblGrid>
              <a:tr h="380479">
                <a:tc>
                  <a:txBody>
                    <a:bodyPr/>
                    <a:lstStyle/>
                    <a:p>
                      <a:r>
                        <a:rPr lang="en-US" dirty="0" smtClean="0"/>
                        <a:t>Timeline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Team members</a:t>
                      </a:r>
                      <a:endParaRPr lang="en-US" dirty="0"/>
                    </a:p>
                  </a:txBody>
                  <a:tcPr/>
                </a:tc>
              </a:tr>
              <a:tr h="6567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Madhu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surusetti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preprocessing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</a:t>
                      </a: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annotation with LLM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8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Anusree Putta 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Generating a customizable summarization dataset for patent documents, code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data set generation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93816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Anudeep Oggu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Evaluating the quality of the generated summarization dataset</a:t>
                      </a:r>
                    </a:p>
                  </a:txBody>
                  <a:tcPr/>
                </a:tc>
              </a:tr>
              <a:tr h="6817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Abhiram Nallamothu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 and data analysis plan, Code of results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8047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Nagubudi Venugopal Bhavyanth 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Code for</a:t>
                      </a:r>
                      <a:r>
                        <a:rPr lang="en-US" baseline="0" dirty="0" smtClean="0"/>
                        <a:t> results</a:t>
                      </a:r>
                      <a:endParaRPr lang="en-US" dirty="0"/>
                    </a:p>
                  </a:txBody>
                  <a:tcPr/>
                </a:tc>
              </a:tr>
              <a:tr h="65671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8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Grishma</a:t>
                      </a:r>
                      <a:r>
                        <a:rPr lang="en-US" sz="1800" b="0" i="0" u="none" strike="noStrik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Tallapareddy</a:t>
                      </a:r>
                      <a:endParaRPr lang="en-US" sz="1800" b="0" i="0" u="none" strike="noStrik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Human</a:t>
                      </a:r>
                      <a:r>
                        <a:rPr lang="en-US" baseline="0" dirty="0" smtClean="0"/>
                        <a:t> Evaluations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4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90619" y="4937760"/>
            <a:ext cx="1089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link to prompt strategy and design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2517" y="1961605"/>
            <a:ext cx="970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Prompt design </a:t>
            </a:r>
            <a:r>
              <a:rPr lang="en-US" dirty="0"/>
              <a:t>code: 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https://github.com/AbhiramNallamothu/Project/blob/main/data_extraction_(1).ipynb</a:t>
            </a: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70E37273-2AF3-6684-3AD9-4558168FB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517" y="336614"/>
            <a:ext cx="10010267" cy="1245297"/>
          </a:xfrm>
        </p:spPr>
        <p:txBody>
          <a:bodyPr/>
          <a:lstStyle/>
          <a:p>
            <a:r>
              <a:rPr lang="en-US" sz="4400" b="1" dirty="0" smtClean="0"/>
              <a:t>Code</a:t>
            </a:r>
            <a:endParaRPr lang="en-US" sz="4400" dirty="0"/>
          </a:p>
        </p:txBody>
      </p:sp>
      <p:sp>
        <p:nvSpPr>
          <p:cNvPr id="12" name="TextBox 11"/>
          <p:cNvSpPr txBox="1"/>
          <p:nvPr/>
        </p:nvSpPr>
        <p:spPr>
          <a:xfrm>
            <a:off x="290619" y="3861251"/>
            <a:ext cx="8531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Github link of the repository including all input and output files: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https://github.com/AbhiramNallamothu/Project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7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607A8DF-8DE5-D5E0-3FC7-62A00C3C4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3011" y="509045"/>
            <a:ext cx="8667750" cy="873442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221DF34-1863-4AA8-22D6-05A9DE89B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75154" y="1732598"/>
            <a:ext cx="8667750" cy="4205494"/>
          </a:xfrm>
        </p:spPr>
        <p:txBody>
          <a:bodyPr/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Joan Codina-Filbà, Nadjet Bouayad-Agha, Alicia Burga, GerardCasamayor, Simon Mille, Andreas Müller, Horacio Saggion,and Leo Wanner. 2017. Using genre-specific features for patentsummaries. Information Processing &amp; Management 53, 1 (2017),151–174.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Alberto Díaz and Pablo Gervás. 2007. User-model based person-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alized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summarization. Information Processing &amp; Management43, 6 (2007), 1715–1734.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Noemie Elhadad, M-Y Kan, Judith L Klavans, and Kathleen RMcKeown. 2005. Customization in a unified frameworkfor summarizing medical literature. Artificial intelligence inmedicine 33, 2 (2005), 179–198.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 Hachey and Claire Grover. 2006. Extractive summarisationof legal texts. Artificial Intelligence and Law 14 (2006), 305–345.</a:t>
            </a: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Huan Yee Koh, Jiaxin Ju, Ming Liu, and Shirui Pan. 2022. Anempirical survey on long document summarization: Datasets,models, and metrics. ACM computing surveys 55, 8 (2022),1–35.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2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31CB8E0-554D-19B3-2DBD-62237B89D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31792" y="2974088"/>
            <a:ext cx="3328415" cy="1378456"/>
          </a:xfrm>
        </p:spPr>
        <p:txBody>
          <a:bodyPr/>
          <a:lstStyle/>
          <a:p>
            <a:r>
              <a:rPr lang="en-US" sz="5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69592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A3049783-B54C-9542-9EA4-6312763320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4733" y="848679"/>
            <a:ext cx="8667750" cy="873442"/>
          </a:xfrm>
        </p:spPr>
        <p:txBody>
          <a:bodyPr/>
          <a:lstStyle/>
          <a:p>
            <a:r>
              <a:rPr lang="en-US" b="1" dirty="0"/>
              <a:t>Introduction: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20CFD3-EF8F-CC48-9055-35CF7CBAE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4733" y="2192846"/>
            <a:ext cx="8667750" cy="244824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Legal documents can be complicated and challenging to read, particularly patents.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Conventional methods of summarizing frequently fall short of capturing the most crucial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paper suggests a novel approach to tailor legal document summary to specific requirements.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646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038341-3380-1845-A1F6-15BA8BC96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309" y="1187007"/>
            <a:ext cx="8667750" cy="873442"/>
          </a:xfrm>
        </p:spPr>
        <p:txBody>
          <a:bodyPr/>
          <a:lstStyle/>
          <a:p>
            <a:r>
              <a:rPr lang="en-US" b="1" dirty="0"/>
              <a:t>Research Questions: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309" y="2375726"/>
            <a:ext cx="8667750" cy="38330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How can we develop summarization techniques that effectively capture the complexities of legal language, particularly in patents?.</a:t>
            </a:r>
          </a:p>
          <a:p>
            <a:pPr marL="342900" indent="-342900">
              <a:buAutoNum type="arabicPeriod"/>
            </a:pPr>
            <a:r>
              <a:rPr lang="en-US" dirty="0"/>
              <a:t> What strategies can be employed to tailor summaries to individual user preferences and needs?</a:t>
            </a:r>
          </a:p>
          <a:p>
            <a:pPr marL="342900" indent="-342900">
              <a:buAutoNum type="arabicPeriod"/>
            </a:pPr>
            <a:r>
              <a:rPr lang="en-US" dirty="0"/>
              <a:t> How do our proposed methods compare to existing approaches in terms of accuracy, comprehensibility, and user satisfaction?</a:t>
            </a:r>
          </a:p>
        </p:txBody>
      </p:sp>
    </p:spTree>
    <p:extLst>
      <p:ext uri="{BB962C8B-B14F-4D97-AF65-F5344CB8AC3E}">
        <p14:creationId xmlns:p14="http://schemas.microsoft.com/office/powerpoint/2010/main" val="314772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5C038341-3380-1845-A1F6-15BA8BC965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1309" y="1187007"/>
            <a:ext cx="8667750" cy="873442"/>
          </a:xfrm>
        </p:spPr>
        <p:txBody>
          <a:bodyPr/>
          <a:lstStyle/>
          <a:p>
            <a:r>
              <a:rPr lang="en-US" b="1" dirty="0"/>
              <a:t>Research problems: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21309" y="2375726"/>
            <a:ext cx="8667750" cy="383305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Beyond generic summarization, users have different preferences for the summary. For example, users want the summary output: to focus on certain topics different levels of detail </a:t>
            </a:r>
          </a:p>
          <a:p>
            <a:pPr marL="342900" indent="-342900">
              <a:buAutoNum type="arabicPeriod"/>
            </a:pPr>
            <a:r>
              <a:rPr lang="en-US" dirty="0"/>
              <a:t>Customizable summarization for legal documents has not been explored. </a:t>
            </a:r>
          </a:p>
          <a:p>
            <a:pPr marL="342900" indent="-342900">
              <a:buAutoNum type="arabicPeriod"/>
            </a:pPr>
            <a:r>
              <a:rPr lang="en-US" dirty="0"/>
              <a:t>Customizable summarization is ideal for users in the legal domain.</a:t>
            </a:r>
          </a:p>
          <a:p>
            <a:pPr marL="342900" indent="-342900">
              <a:buAutoNum type="arabicPeriod"/>
            </a:pPr>
            <a:r>
              <a:rPr lang="en-US" dirty="0"/>
              <a:t> No existing ML datasets for legal document customizable </a:t>
            </a:r>
            <a:r>
              <a:rPr lang="en-US"/>
              <a:t>summasrization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65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069" y="304103"/>
            <a:ext cx="6825283" cy="665161"/>
          </a:xfrm>
        </p:spPr>
        <p:txBody>
          <a:bodyPr/>
          <a:lstStyle/>
          <a:p>
            <a:r>
              <a:rPr lang="en-US" sz="4400" b="1" dirty="0"/>
              <a:t>Overview of Methodology </a:t>
            </a:r>
            <a:r>
              <a:rPr lang="en-US" sz="4400" dirty="0"/>
              <a:t>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5" y="1564197"/>
            <a:ext cx="8562643" cy="387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0ABBD2-EAB7-6247-94FA-1605DD9749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3069" y="1694813"/>
            <a:ext cx="9069661" cy="5136262"/>
          </a:xfrm>
        </p:spPr>
        <p:txBody>
          <a:bodyPr/>
          <a:lstStyle/>
          <a:p>
            <a:r>
              <a:rPr lang="en-US" dirty="0"/>
              <a:t>1. Data Collection: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Various patent documents were gathered from different sources.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   Data included patent title, number, abstract, claims, classifications, and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2. Data Preprocessing: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Steps were taken to ensure uniformity and consistency in the collected dataset.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Tasks included removing duplicates, standardizing formats, and verifying metadata accuracy.</a:t>
            </a:r>
          </a:p>
          <a:p>
            <a:endParaRPr lang="en-US" dirty="0"/>
          </a:p>
          <a:p>
            <a:r>
              <a:rPr lang="en-US" dirty="0"/>
              <a:t>3. Annotation with Large Language Models (LLMs):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The dataset underwent annotation using Large Language Models like GPT-3.5.</a:t>
            </a:r>
          </a:p>
          <a:p>
            <a:pPr marL="971550" lvl="1" indent="-285750"/>
            <a:r>
              <a:rPr lang="en-US" sz="1800" dirty="0">
                <a:solidFill>
                  <a:schemeClr val="bg1"/>
                </a:solidFill>
              </a:rPr>
              <a:t> Customized summaries were generated using prompts tailored to attributes and rank values.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3069" y="215757"/>
            <a:ext cx="61665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Methodology</a:t>
            </a:r>
            <a:endParaRPr lang="en-US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5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472CF07-759D-176A-5B16-AC93BD3BFF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24" b="11334"/>
          <a:stretch/>
        </p:blipFill>
        <p:spPr>
          <a:xfrm>
            <a:off x="312517" y="1516285"/>
            <a:ext cx="9910476" cy="30191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0619" y="4937760"/>
            <a:ext cx="1089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Github link to prompt strategy and design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xmlns="" id="{70E37273-2AF3-6684-3AD9-4558168FB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2517" y="336614"/>
            <a:ext cx="10010267" cy="1245297"/>
          </a:xfrm>
        </p:spPr>
        <p:txBody>
          <a:bodyPr/>
          <a:lstStyle/>
          <a:p>
            <a:r>
              <a:rPr lang="en-US" sz="4400" b="1" dirty="0" smtClean="0"/>
              <a:t>Optional prompts and Code :</a:t>
            </a:r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77512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BE281778-F2B5-5871-59E1-E93C568EC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567" y="499730"/>
            <a:ext cx="10313508" cy="3005471"/>
          </a:xfrm>
        </p:spPr>
        <p:txBody>
          <a:bodyPr/>
          <a:lstStyle/>
          <a:p>
            <a:r>
              <a:rPr lang="en-US" sz="3600" dirty="0"/>
              <a:t>Data 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9A4F3A-BE8A-2412-744F-13C4190C3D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2623" y="1520457"/>
            <a:ext cx="9781880" cy="4352732"/>
          </a:xfrm>
        </p:spPr>
        <p:txBody>
          <a:bodyPr/>
          <a:lstStyle/>
          <a:p>
            <a:r>
              <a:rPr lang="en-US" dirty="0"/>
              <a:t>1.Dataset Name: </a:t>
            </a:r>
            <a:r>
              <a:rPr lang="en-US" dirty="0" smtClean="0"/>
              <a:t>INFO5731_Group8.xls</a:t>
            </a:r>
            <a:endParaRPr lang="en-US" dirty="0"/>
          </a:p>
          <a:p>
            <a:r>
              <a:rPr lang="en-US" dirty="0"/>
              <a:t>2.Dataset Description: This dataset contains a collection of </a:t>
            </a:r>
            <a:r>
              <a:rPr lang="en-US" dirty="0" err="1" smtClean="0"/>
              <a:t>patent_id’s</a:t>
            </a:r>
            <a:r>
              <a:rPr lang="en-US" dirty="0" smtClean="0"/>
              <a:t> , patent </a:t>
            </a:r>
            <a:r>
              <a:rPr lang="en-US" dirty="0"/>
              <a:t>documents and their corresponding summaries.</a:t>
            </a:r>
          </a:p>
          <a:p>
            <a:r>
              <a:rPr lang="en-US" dirty="0"/>
              <a:t>3.Number of Records: 1100</a:t>
            </a:r>
          </a:p>
          <a:p>
            <a:r>
              <a:rPr lang="en-US" dirty="0"/>
              <a:t>4.Number of Columns/Fields: 3 (</a:t>
            </a:r>
            <a:r>
              <a:rPr lang="en-US" dirty="0" err="1"/>
              <a:t>patent_id,patent_document</a:t>
            </a:r>
            <a:r>
              <a:rPr lang="en-US" dirty="0"/>
              <a:t>, Summary)</a:t>
            </a:r>
          </a:p>
          <a:p>
            <a:r>
              <a:rPr lang="en-US" dirty="0"/>
              <a:t>5.Average Length of Original Documents: 15000 words</a:t>
            </a:r>
          </a:p>
          <a:p>
            <a:r>
              <a:rPr lang="en-US" dirty="0"/>
              <a:t>6.Average Length of Generated Summaries: 5000 words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70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</TotalTime>
  <Words>1060</Words>
  <Application>Microsoft Office PowerPoint</Application>
  <PresentationFormat>Widescreen</PresentationFormat>
  <Paragraphs>126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Calibri Light</vt:lpstr>
      <vt:lpstr>Calibri Regular</vt:lpstr>
      <vt:lpstr>Helvetica</vt:lpstr>
      <vt:lpstr>Segoe UI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Davis, Clayton</dc:creator>
  <cp:lastModifiedBy>Microsoft account</cp:lastModifiedBy>
  <cp:revision>68</cp:revision>
  <cp:lastPrinted>2019-10-14T17:07:34Z</cp:lastPrinted>
  <dcterms:created xsi:type="dcterms:W3CDTF">2019-07-08T18:39:15Z</dcterms:created>
  <dcterms:modified xsi:type="dcterms:W3CDTF">2024-05-08T22:26:56Z</dcterms:modified>
</cp:coreProperties>
</file>