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16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4309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735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5B4F5-15F3-456B-AB29-D42CC7D9DD73}" type="slidenum">
              <a:rPr lang="en-IN" smtClean="0"/>
              <a:t>‹#›</a:t>
            </a:fld>
            <a:endParaRPr lang="en-IN"/>
          </a:p>
        </p:txBody>
      </p:sp>
    </p:spTree>
    <p:extLst>
      <p:ext uri="{BB962C8B-B14F-4D97-AF65-F5344CB8AC3E}">
        <p14:creationId xmlns:p14="http://schemas.microsoft.com/office/powerpoint/2010/main" val="113918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25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0137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9415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800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7/12/2024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4210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7/12/2024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30843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851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7/12/2024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28442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hiramSakha/APSSDC_AIML-PROJECT-Batch-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8733" y="88490"/>
            <a:ext cx="11005569" cy="82591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0" y="914401"/>
            <a:ext cx="11105783" cy="2330246"/>
          </a:xfrm>
        </p:spPr>
        <p:txBody>
          <a:bodyPr>
            <a:normAutofit fontScale="92500" lnSpcReduction="10000"/>
          </a:bodyPr>
          <a:lstStyle/>
          <a:p>
            <a:r>
              <a:rPr lang="en-GB" dirty="0"/>
              <a:t>Name: - </a:t>
            </a:r>
            <a:r>
              <a:rPr lang="en-GB" dirty="0" err="1"/>
              <a:t>sakha</a:t>
            </a:r>
            <a:r>
              <a:rPr lang="en-GB" dirty="0"/>
              <a:t> </a:t>
            </a:r>
            <a:r>
              <a:rPr lang="en-GB" dirty="0" err="1"/>
              <a:t>abhiram</a:t>
            </a:r>
            <a:endParaRPr lang="en-GB" dirty="0"/>
          </a:p>
          <a:p>
            <a:r>
              <a:rPr lang="en-GB" dirty="0"/>
              <a:t>Roll no: - 22b21a4566</a:t>
            </a:r>
          </a:p>
          <a:p>
            <a:r>
              <a:rPr lang="en-GB" dirty="0"/>
              <a:t>Email id:- abhiramsakhaa@gmail.com</a:t>
            </a:r>
          </a:p>
          <a:p>
            <a:r>
              <a:rPr lang="en-GB" dirty="0"/>
              <a:t>Branch:- aids</a:t>
            </a:r>
          </a:p>
          <a:p>
            <a:r>
              <a:rPr lang="en-GB" dirty="0"/>
              <a:t>College name:- Kakinada institute of </a:t>
            </a:r>
            <a:r>
              <a:rPr lang="en-IN" dirty="0"/>
              <a:t>engineering and technology</a:t>
            </a:r>
            <a:endParaRPr lang="en-GB" dirty="0"/>
          </a:p>
          <a:p>
            <a:endParaRPr lang="en-IN"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8" name="Picture 7">
            <a:extLst>
              <a:ext uri="{FF2B5EF4-FFF2-40B4-BE49-F238E27FC236}">
                <a16:creationId xmlns:a16="http://schemas.microsoft.com/office/drawing/2014/main" id="{730C9897-F37E-6D4D-827D-6FD2FC9E3042}"/>
              </a:ext>
            </a:extLst>
          </p:cNvPr>
          <p:cNvPicPr>
            <a:picLocks noChangeAspect="1"/>
          </p:cNvPicPr>
          <p:nvPr/>
        </p:nvPicPr>
        <p:blipFill>
          <a:blip r:embed="rId3"/>
          <a:stretch>
            <a:fillRect/>
          </a:stretch>
        </p:blipFill>
        <p:spPr>
          <a:xfrm>
            <a:off x="8947962" y="279449"/>
            <a:ext cx="2661747" cy="229946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 My </a:t>
            </a:r>
            <a:r>
              <a:rPr lang="en-GB" dirty="0" err="1"/>
              <a:t>Github</a:t>
            </a:r>
            <a:r>
              <a:rPr lang="en-GB" dirty="0"/>
              <a:t> Repository Link is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123768" y="2438400"/>
            <a:ext cx="7954297" cy="904568"/>
          </a:xfrm>
        </p:spPr>
        <p:txBody>
          <a:bodyPr/>
          <a:lstStyle/>
          <a:p>
            <a:r>
              <a:rPr lang="en-US" dirty="0">
                <a:hlinkClick r:id="rId2"/>
              </a:rPr>
              <a:t>https://github.com/AbhiramSakha/APSSDC_AIML-PROJECT-Batch-3</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US" dirty="0"/>
              <a:t>Employee Burnout Prediction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84903" y="1737360"/>
            <a:ext cx="11332661" cy="4023360"/>
          </a:xfrm>
        </p:spPr>
        <p:txBody>
          <a:bodyPr>
            <a:normAutofit fontScale="92500"/>
          </a:bodyPr>
          <a:lstStyle/>
          <a:p>
            <a:r>
              <a:rPr lang="en-US" sz="2400" b="1" dirty="0"/>
              <a:t>What is Employee Burnout Prediction?</a:t>
            </a:r>
          </a:p>
          <a:p>
            <a:r>
              <a:rPr lang="en-US" sz="2400" b="1" dirty="0"/>
              <a:t>Employee Burnout Prediction</a:t>
            </a:r>
            <a:r>
              <a:rPr lang="en-US" sz="2400" dirty="0"/>
              <a:t> involves using various techniques and tools to forecast the likelihood of employees experiencing burnout. Burnout is a state of physical, emotional, and mental exhaustion caused by prolonged stress and is characterized by feelings of energy depletion, cynicism, and reduced professional efficacy. Predicting burnout helps organizations take proactive measures to prevent it, thereby improving employee well-being and maintaining productivity.</a:t>
            </a:r>
          </a:p>
          <a:p>
            <a:r>
              <a:rPr lang="en-US" sz="2400" b="1" dirty="0"/>
              <a:t>Key Components of Employee Burnout Prediction</a:t>
            </a:r>
          </a:p>
          <a:p>
            <a:r>
              <a:rPr lang="en-US" sz="2400" b="1" dirty="0"/>
              <a:t>. Data Collection</a:t>
            </a:r>
          </a:p>
          <a:p>
            <a:r>
              <a:rPr lang="en-US" sz="2400" b="1" dirty="0"/>
              <a:t>. Methods of Prediction</a:t>
            </a:r>
          </a:p>
          <a:p>
            <a:r>
              <a:rPr lang="en-US" sz="2400" b="1" dirty="0"/>
              <a:t>. Implementation </a:t>
            </a:r>
          </a:p>
          <a:p>
            <a:pPr marL="0" indent="0">
              <a:buNone/>
            </a:pPr>
            <a:endParaRPr lang="en-US" sz="28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Burnout 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Employee burnout is a state of physical, emotional, and mental exhaustion caused by prolonged stress.</a:t>
            </a:r>
            <a:br>
              <a:rPr lang="en-US" dirty="0"/>
            </a:br>
            <a:r>
              <a:rPr lang="en-US" b="1" dirty="0"/>
              <a:t>Symptoms:</a:t>
            </a:r>
            <a:endParaRPr lang="en-US" dirty="0"/>
          </a:p>
          <a:p>
            <a:pPr>
              <a:buFont typeface="Arial" panose="020B0604020202020204" pitchFamily="34" charset="0"/>
              <a:buChar char="•"/>
            </a:pPr>
            <a:r>
              <a:rPr lang="en-US" b="1" dirty="0"/>
              <a:t> Emotional Exhaustion:</a:t>
            </a:r>
            <a:r>
              <a:rPr lang="en-US" dirty="0"/>
              <a:t> Feeling drained and depleted of emotional energy.</a:t>
            </a:r>
          </a:p>
          <a:p>
            <a:pPr>
              <a:buFont typeface="Arial" panose="020B0604020202020204" pitchFamily="34" charset="0"/>
              <a:buChar char="•"/>
            </a:pPr>
            <a:r>
              <a:rPr lang="en-US" b="1" dirty="0"/>
              <a:t> Cynicism:</a:t>
            </a:r>
            <a:r>
              <a:rPr lang="en-US" dirty="0"/>
              <a:t> Developing a negative attitude towards work and colleagues.</a:t>
            </a:r>
          </a:p>
          <a:p>
            <a:pPr>
              <a:buFont typeface="Arial" panose="020B0604020202020204" pitchFamily="34" charset="0"/>
              <a:buChar char="•"/>
            </a:pPr>
            <a:r>
              <a:rPr lang="en-US" b="1" dirty="0"/>
              <a:t> Reduced Professional Efficacy:</a:t>
            </a:r>
            <a:r>
              <a:rPr lang="en-US" dirty="0"/>
              <a:t> Feeling of reduced capability and accomplishment at work.</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marL="0" indent="0">
              <a:buNone/>
            </a:pPr>
            <a:r>
              <a:rPr lang="en-US" sz="3200" b="1" dirty="0"/>
              <a:t>. </a:t>
            </a:r>
            <a:r>
              <a:rPr lang="en-US" sz="2000" b="1" dirty="0"/>
              <a:t>Overview:</a:t>
            </a:r>
            <a:r>
              <a:rPr lang="en-US" sz="2000" dirty="0"/>
              <a:t> Employee burnout is a significant issue affecting both employees and organizations. Predicting burnout can help mitigate its negative impacts.</a:t>
            </a:r>
          </a:p>
          <a:p>
            <a:pPr marL="0" indent="0">
              <a:buNone/>
            </a:pPr>
            <a:br>
              <a:rPr lang="en-US" sz="2000" dirty="0"/>
            </a:br>
            <a:r>
              <a:rPr lang="en-US" sz="4400" dirty="0"/>
              <a:t>.</a:t>
            </a:r>
            <a:r>
              <a:rPr lang="en-US" sz="2000" dirty="0"/>
              <a:t> </a:t>
            </a:r>
            <a:r>
              <a:rPr lang="en-US" sz="2000" b="1" dirty="0"/>
              <a:t>Importance:</a:t>
            </a:r>
            <a:r>
              <a:rPr lang="en-US" sz="2000" dirty="0"/>
              <a:t> Early prediction of burnout can lead to timely interventions, improving employee well-being and organizational productivity.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97280" y="286604"/>
            <a:ext cx="10058400" cy="1109578"/>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25910" y="1199535"/>
            <a:ext cx="10329770" cy="5466735"/>
          </a:xfrm>
        </p:spPr>
        <p:txBody>
          <a:bodyPr>
            <a:noAutofit/>
          </a:bodyPr>
          <a:lstStyle/>
          <a:p>
            <a:r>
              <a:rPr lang="en-US" sz="1400" dirty="0"/>
              <a:t>The end users of an Employee Burnout Prediction project include various stakeholders within an organization, each benefiting from the insights and actions derived from the prediction models. Here’s a breakdown of the key end users:</a:t>
            </a:r>
          </a:p>
          <a:p>
            <a:pPr>
              <a:buFont typeface="+mj-lt"/>
              <a:buAutoNum type="arabicPeriod"/>
            </a:pPr>
            <a:r>
              <a:rPr lang="en-US" sz="1400" b="1" dirty="0"/>
              <a:t>Human Resources (HR) Department</a:t>
            </a:r>
            <a:r>
              <a:rPr lang="en-US" sz="1400" dirty="0"/>
              <a:t>:</a:t>
            </a:r>
          </a:p>
          <a:p>
            <a:pPr marL="742950" lvl="1" indent="-285750">
              <a:buFont typeface="+mj-lt"/>
              <a:buAutoNum type="arabicPeriod"/>
            </a:pPr>
            <a:r>
              <a:rPr lang="en-US" sz="1400" b="1" dirty="0"/>
              <a:t>Role</a:t>
            </a:r>
            <a:r>
              <a:rPr lang="en-US" sz="1400" dirty="0"/>
              <a:t>: HR professionals are responsible for managing employee welfare, recruitment, training, and performance.</a:t>
            </a:r>
          </a:p>
          <a:p>
            <a:pPr marL="742950" lvl="1" indent="-285750">
              <a:buFont typeface="+mj-lt"/>
              <a:buAutoNum type="arabicPeriod"/>
            </a:pPr>
            <a:r>
              <a:rPr lang="en-US" sz="1400" b="1" dirty="0"/>
              <a:t>Benefits</a:t>
            </a:r>
            <a:r>
              <a:rPr lang="en-US" sz="1400" dirty="0"/>
              <a:t>: They can use burnout prediction data to proactively address potential burnout cases, implement preventive measures, and improve overall employee well-being.</a:t>
            </a:r>
          </a:p>
          <a:p>
            <a:pPr>
              <a:buFont typeface="+mj-lt"/>
              <a:buAutoNum type="arabicPeriod"/>
            </a:pPr>
            <a:r>
              <a:rPr lang="en-US" sz="1400" b="1" dirty="0"/>
              <a:t>Management and Leadership</a:t>
            </a:r>
            <a:r>
              <a:rPr lang="en-US" sz="1400" dirty="0"/>
              <a:t>:</a:t>
            </a:r>
          </a:p>
          <a:p>
            <a:pPr marL="742950" lvl="1" indent="-285750">
              <a:buFont typeface="+mj-lt"/>
              <a:buAutoNum type="arabicPeriod"/>
            </a:pPr>
            <a:r>
              <a:rPr lang="en-US" sz="1400" b="1" dirty="0"/>
              <a:t>Role</a:t>
            </a:r>
            <a:r>
              <a:rPr lang="en-US" sz="1400" dirty="0"/>
              <a:t>: Managers and executives oversee the performance and productivity of their teams.</a:t>
            </a:r>
          </a:p>
          <a:p>
            <a:pPr marL="742950" lvl="1" indent="-285750">
              <a:buFont typeface="+mj-lt"/>
              <a:buAutoNum type="arabicPeriod"/>
            </a:pPr>
            <a:r>
              <a:rPr lang="en-US" sz="1400" b="1" dirty="0"/>
              <a:t>Benefits</a:t>
            </a:r>
            <a:r>
              <a:rPr lang="en-US" sz="1400" dirty="0"/>
              <a:t>: By understanding burnout trends, they can adjust workloads, provide necessary support, and foster a healthier work environment, leading to sustained productivity and morale.</a:t>
            </a:r>
          </a:p>
          <a:p>
            <a:pPr>
              <a:buFont typeface="+mj-lt"/>
              <a:buAutoNum type="arabicPeriod"/>
            </a:pPr>
            <a:r>
              <a:rPr lang="en-US" sz="1400" b="1" dirty="0"/>
              <a:t>Employees</a:t>
            </a:r>
            <a:r>
              <a:rPr lang="en-US" sz="1400" dirty="0"/>
              <a:t>:</a:t>
            </a:r>
          </a:p>
          <a:p>
            <a:pPr marL="742950" lvl="1" indent="-285750">
              <a:buFont typeface="+mj-lt"/>
              <a:buAutoNum type="arabicPeriod"/>
            </a:pPr>
            <a:r>
              <a:rPr lang="en-US" sz="1400" b="1" dirty="0"/>
              <a:t>Role</a:t>
            </a:r>
            <a:r>
              <a:rPr lang="en-US" sz="1400" dirty="0"/>
              <a:t>: The individuals directly performing tasks and contributing to the organization's goals.</a:t>
            </a:r>
          </a:p>
          <a:p>
            <a:pPr marL="742950" lvl="1" indent="-285750">
              <a:buFont typeface="+mj-lt"/>
              <a:buAutoNum type="arabicPeriod"/>
            </a:pPr>
            <a:r>
              <a:rPr lang="en-US" sz="1400" b="1" dirty="0"/>
              <a:t>Benefits</a:t>
            </a:r>
            <a:r>
              <a:rPr lang="en-US" sz="1400" dirty="0"/>
              <a:t>: Employees benefit from improved support systems, reduced stress levels, and a workplace culture that prioritizes their mental and physical health.</a:t>
            </a:r>
          </a:p>
          <a:p>
            <a:pPr>
              <a:buFont typeface="+mj-lt"/>
              <a:buAutoNum type="arabicPeriod"/>
            </a:pPr>
            <a:r>
              <a:rPr lang="en-US" sz="1400" b="1" dirty="0"/>
              <a:t>Occupational Health Professionals</a:t>
            </a:r>
            <a:r>
              <a:rPr lang="en-US" sz="1400" dirty="0"/>
              <a:t>:</a:t>
            </a:r>
          </a:p>
          <a:p>
            <a:pPr marL="742950" lvl="1" indent="-285750">
              <a:buFont typeface="+mj-lt"/>
              <a:buAutoNum type="arabicPeriod"/>
            </a:pPr>
            <a:r>
              <a:rPr lang="en-US" sz="1400" b="1" dirty="0"/>
              <a:t>Role</a:t>
            </a:r>
            <a:r>
              <a:rPr lang="en-US" sz="1400" dirty="0"/>
              <a:t>: These professionals focus on the health and safety of employees in the workplace.</a:t>
            </a:r>
          </a:p>
          <a:p>
            <a:pPr marL="742950" lvl="1" indent="-285750">
              <a:buFont typeface="+mj-lt"/>
              <a:buAutoNum type="arabicPeriod"/>
            </a:pPr>
            <a:r>
              <a:rPr lang="en-US" sz="1400" b="1" dirty="0"/>
              <a:t>Benefits</a:t>
            </a:r>
            <a:r>
              <a:rPr lang="en-US" sz="1400" dirty="0"/>
              <a:t>: They can use the data to design and implement health interventions and wellness programs tailored to prevent burnout and promote well-being.</a:t>
            </a:r>
          </a:p>
          <a:p>
            <a:endParaRPr lang="en-US" sz="14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655056"/>
          </a:xfrm>
        </p:spPr>
        <p:txBody>
          <a:bodyPr anchor="ctr">
            <a:normAutofit fontScale="90000"/>
          </a:bodyP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66684"/>
            <a:ext cx="11029615" cy="4342448"/>
          </a:xfrm>
        </p:spPr>
        <p:txBody>
          <a:bodyPr>
            <a:noAutofit/>
          </a:bodyPr>
          <a:lstStyle/>
          <a:p>
            <a:r>
              <a:rPr lang="en-US" sz="1600" b="1" dirty="0"/>
              <a:t>Our Solution: Employee Burnout Prediction System</a:t>
            </a:r>
          </a:p>
          <a:p>
            <a:r>
              <a:rPr lang="en-US" sz="1600" b="1" dirty="0"/>
              <a:t>Overview:</a:t>
            </a:r>
            <a:br>
              <a:rPr lang="en-US" sz="1600" dirty="0"/>
            </a:br>
            <a:r>
              <a:rPr lang="en-US" sz="1600" dirty="0"/>
              <a:t>Our system uses data analytics and machine learning to predict employee burnout. It collects data from HR records, work patterns, health metrics, and employee feedback to identify early signs of burnout and provides actionable insights for timely interventions.</a:t>
            </a:r>
          </a:p>
          <a:p>
            <a:r>
              <a:rPr lang="en-US" sz="1600" b="1" dirty="0"/>
              <a:t>Key Components:</a:t>
            </a:r>
            <a:endParaRPr lang="en-US" sz="1600" dirty="0"/>
          </a:p>
          <a:p>
            <a:pPr>
              <a:buFont typeface="+mj-lt"/>
              <a:buAutoNum type="arabicPeriod"/>
            </a:pPr>
            <a:r>
              <a:rPr lang="en-US" sz="1600" b="1" dirty="0"/>
              <a:t>Data Collection</a:t>
            </a:r>
          </a:p>
          <a:p>
            <a:pPr>
              <a:buFont typeface="+mj-lt"/>
              <a:buAutoNum type="arabicPeriod"/>
            </a:pPr>
            <a:r>
              <a:rPr lang="en-US" sz="1600" b="1" dirty="0"/>
              <a:t>Prediction Methods</a:t>
            </a:r>
          </a:p>
          <a:p>
            <a:pPr>
              <a:buFont typeface="+mj-lt"/>
              <a:buAutoNum type="arabicPeriod"/>
            </a:pPr>
            <a:r>
              <a:rPr lang="en-US" sz="1600" b="1" dirty="0"/>
              <a:t>Intervention Strategies</a:t>
            </a:r>
            <a:endParaRPr lang="en-US" sz="1600" dirty="0"/>
          </a:p>
          <a:p>
            <a:r>
              <a:rPr lang="en-US" sz="1600" b="1" dirty="0"/>
              <a:t>Value Proposition</a:t>
            </a:r>
          </a:p>
          <a:p>
            <a:r>
              <a:rPr lang="en-US" sz="1600" b="1" dirty="0"/>
              <a:t>1. Enhanced Employee Well-being:</a:t>
            </a:r>
            <a:br>
              <a:rPr lang="en-US" sz="1600" dirty="0"/>
            </a:br>
            <a:r>
              <a:rPr lang="en-US" sz="1600" b="1" dirty="0"/>
              <a:t>2. Increased Productivity:</a:t>
            </a:r>
            <a:br>
              <a:rPr lang="en-US" sz="1600" dirty="0"/>
            </a:br>
            <a:r>
              <a:rPr lang="en-US" sz="1600" b="1" dirty="0"/>
              <a:t>3. Lower Turnover Rates:</a:t>
            </a:r>
            <a:br>
              <a:rPr lang="en-US" sz="1600" dirty="0"/>
            </a:br>
            <a:r>
              <a:rPr lang="en-US" sz="1600" b="1" dirty="0"/>
              <a:t>4. Positive Organizational Culture:</a:t>
            </a:r>
            <a:br>
              <a:rPr lang="en-US" sz="1600" dirty="0"/>
            </a:br>
            <a:endParaRPr lang="en-US" sz="1400"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fontScale="90000"/>
          </a:bodyP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25000" lnSpcReduction="20000"/>
          </a:bodyPr>
          <a:lstStyle/>
          <a:p>
            <a:r>
              <a:rPr lang="en-US" sz="5600" b="1" dirty="0"/>
              <a:t>Tailored Data Collection:</a:t>
            </a:r>
            <a:endParaRPr lang="en-US" sz="5600" dirty="0"/>
          </a:p>
          <a:p>
            <a:pPr>
              <a:buFont typeface="Arial" panose="020B0604020202020204" pitchFamily="34" charset="0"/>
              <a:buChar char="•"/>
            </a:pPr>
            <a:r>
              <a:rPr lang="en-US" sz="5600" dirty="0"/>
              <a:t>Customized surveys and integration with existing systems.</a:t>
            </a:r>
          </a:p>
          <a:p>
            <a:r>
              <a:rPr lang="en-US" sz="5600" b="1" dirty="0"/>
              <a:t>Advanced Machine Learning Models:</a:t>
            </a:r>
            <a:endParaRPr lang="en-US" sz="5600" dirty="0"/>
          </a:p>
          <a:p>
            <a:pPr>
              <a:buFont typeface="Arial" panose="020B0604020202020204" pitchFamily="34" charset="0"/>
              <a:buChar char="•"/>
            </a:pPr>
            <a:r>
              <a:rPr lang="en-US" sz="5600" dirty="0"/>
              <a:t>Developed bespoke algorithms and a hybrid approach for improved accuracy.</a:t>
            </a:r>
          </a:p>
          <a:p>
            <a:r>
              <a:rPr lang="en-US" sz="5600" b="1" dirty="0"/>
              <a:t>Real-time Monitoring and Alerts:</a:t>
            </a:r>
            <a:endParaRPr lang="en-US" sz="5600" dirty="0"/>
          </a:p>
          <a:p>
            <a:pPr>
              <a:buFont typeface="Arial" panose="020B0604020202020204" pitchFamily="34" charset="0"/>
              <a:buChar char="•"/>
            </a:pPr>
            <a:r>
              <a:rPr lang="en-US" sz="5600" dirty="0"/>
              <a:t>Interactive dashboards and automated alerts for timely interventions.</a:t>
            </a:r>
          </a:p>
          <a:p>
            <a:r>
              <a:rPr lang="en-US" sz="5600" b="1" dirty="0"/>
              <a:t>Personalized Intervention Strategies:</a:t>
            </a:r>
            <a:endParaRPr lang="en-US" sz="5600" dirty="0"/>
          </a:p>
          <a:p>
            <a:pPr>
              <a:buFont typeface="Arial" panose="020B0604020202020204" pitchFamily="34" charset="0"/>
              <a:buChar char="•"/>
            </a:pPr>
            <a:r>
              <a:rPr lang="en-US" sz="5600" dirty="0"/>
              <a:t>Employee-specific plans and optimized resource allocation.</a:t>
            </a:r>
          </a:p>
          <a:p>
            <a:r>
              <a:rPr lang="en-US" sz="5600" b="1" dirty="0"/>
              <a:t>Enhanced Privacy and Security:</a:t>
            </a:r>
            <a:endParaRPr lang="en-US" sz="5600" dirty="0"/>
          </a:p>
          <a:p>
            <a:pPr>
              <a:buFont typeface="Arial" panose="020B0604020202020204" pitchFamily="34" charset="0"/>
              <a:buChar char="•"/>
            </a:pPr>
            <a:r>
              <a:rPr lang="en-US" sz="5600" dirty="0"/>
              <a:t>Data anonymization and regulatory compliance.</a:t>
            </a:r>
          </a:p>
          <a:p>
            <a:r>
              <a:rPr lang="en-US" sz="5600" b="1" dirty="0"/>
              <a:t>Continuous Improvement:</a:t>
            </a:r>
            <a:endParaRPr lang="en-US" sz="5600" dirty="0"/>
          </a:p>
          <a:p>
            <a:pPr>
              <a:buFont typeface="Arial" panose="020B0604020202020204" pitchFamily="34" charset="0"/>
              <a:buChar char="•"/>
            </a:pPr>
            <a:r>
              <a:rPr lang="en-US" sz="5600" dirty="0"/>
              <a:t>Feedback loop and iterative updates based on new data and feedback.</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48465"/>
            <a:ext cx="11029616" cy="3860667"/>
          </a:xfrm>
        </p:spPr>
        <p:txBody>
          <a:bodyPr>
            <a:noAutofit/>
          </a:bodyPr>
          <a:lstStyle/>
          <a:p>
            <a:pPr marL="0" indent="0">
              <a:buNone/>
            </a:pPr>
            <a:r>
              <a:rPr lang="en-US" b="1" dirty="0"/>
              <a:t>Modelling for Employee Burnout Prediction</a:t>
            </a:r>
          </a:p>
          <a:p>
            <a:r>
              <a:rPr lang="en-US" b="1" dirty="0"/>
              <a:t>Data Preprocessing:</a:t>
            </a:r>
            <a:endParaRPr lang="en-US" dirty="0"/>
          </a:p>
          <a:p>
            <a:pPr>
              <a:buFont typeface="Arial" panose="020B0604020202020204" pitchFamily="34" charset="0"/>
              <a:buChar char="•"/>
            </a:pPr>
            <a:r>
              <a:rPr lang="en-US" dirty="0"/>
              <a:t>Data Cleaning</a:t>
            </a:r>
          </a:p>
          <a:p>
            <a:pPr>
              <a:buFont typeface="Arial" panose="020B0604020202020204" pitchFamily="34" charset="0"/>
              <a:buChar char="•"/>
            </a:pPr>
            <a:r>
              <a:rPr lang="en-US" dirty="0"/>
              <a:t>Feature Engineering</a:t>
            </a:r>
          </a:p>
          <a:p>
            <a:pPr>
              <a:buFont typeface="Arial" panose="020B0604020202020204" pitchFamily="34" charset="0"/>
              <a:buChar char="•"/>
            </a:pPr>
            <a:r>
              <a:rPr lang="en-IN" dirty="0"/>
              <a:t>Normalization</a:t>
            </a:r>
            <a:endParaRPr lang="en-US" dirty="0"/>
          </a:p>
          <a:p>
            <a:pPr marL="0" indent="0">
              <a:buNone/>
            </a:pPr>
            <a:r>
              <a:rPr lang="en-US" b="1" dirty="0"/>
              <a:t>Model Selection:</a:t>
            </a:r>
            <a:endParaRPr lang="en-US" b="1" dirty="0">
              <a:solidFill>
                <a:srgbClr val="FF0000"/>
              </a:solidFill>
              <a:highlight>
                <a:srgbClr val="C0C0C0"/>
              </a:highlight>
            </a:endParaRPr>
          </a:p>
          <a:p>
            <a:pPr marL="0" indent="0">
              <a:buNone/>
            </a:pPr>
            <a:r>
              <a:rPr lang="en-IN" dirty="0"/>
              <a:t>Logistic Regression</a:t>
            </a:r>
          </a:p>
          <a:p>
            <a:pPr marL="0" indent="0">
              <a:buNone/>
            </a:pPr>
            <a:r>
              <a:rPr lang="en-IN" dirty="0"/>
              <a:t>Decision Trees</a:t>
            </a:r>
          </a:p>
          <a:p>
            <a:pPr marL="0" indent="0">
              <a:buNone/>
            </a:pPr>
            <a:r>
              <a:rPr lang="en-IN" dirty="0"/>
              <a:t>Random Forests</a:t>
            </a:r>
          </a:p>
          <a:p>
            <a:pPr marL="0" indent="0">
              <a:buNone/>
            </a:pPr>
            <a:r>
              <a:rPr lang="en-IN" dirty="0"/>
              <a:t>Neural Networks</a:t>
            </a:r>
            <a:endParaRPr lang="en-US"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l"/>
            <a:r>
              <a:rPr lang="en-US" i="0" dirty="0">
                <a:solidFill>
                  <a:schemeClr val="tx1">
                    <a:lumMod val="95000"/>
                    <a:lumOff val="5000"/>
                  </a:schemeClr>
                </a:solidFill>
                <a:effectLst/>
                <a:latin typeface="Roboto" panose="02000000000000000000" pitchFamily="2" charset="0"/>
              </a:rPr>
              <a:t>Based on the evaluation metrics, the Linear Regression model appears to be the best model for predicting burnout analysis.</a:t>
            </a:r>
          </a:p>
          <a:p>
            <a:pPr algn="l"/>
            <a:r>
              <a:rPr lang="en-US" i="0" dirty="0">
                <a:solidFill>
                  <a:schemeClr val="tx1">
                    <a:lumMod val="95000"/>
                    <a:lumOff val="5000"/>
                  </a:schemeClr>
                </a:solidFill>
                <a:effectLst/>
                <a:latin typeface="Roboto" panose="02000000000000000000" pitchFamily="2" charset="0"/>
              </a:rPr>
              <a:t>It has the lowest mean squared error, root mean squared error, and mean absolute error, indicating better accuracy and precision in its predictions. Additionally, it has the highest R-squared score, indicating a good fit to the data and explaining a higher proportion of the variance in the target variable.</a:t>
            </a:r>
          </a:p>
          <a:p>
            <a:pPr algn="l"/>
            <a:r>
              <a:rPr lang="en-US" i="0" dirty="0">
                <a:solidFill>
                  <a:schemeClr val="tx1">
                    <a:lumMod val="95000"/>
                    <a:lumOff val="5000"/>
                  </a:schemeClr>
                </a:solidFill>
                <a:effectLst/>
                <a:latin typeface="Roboto" panose="02000000000000000000" pitchFamily="2" charset="0"/>
              </a:rPr>
              <a:t>So we are choosing this model for deployment.</a:t>
            </a:r>
          </a:p>
          <a:p>
            <a:endParaRPr lang="en-US" dirty="0">
              <a:solidFill>
                <a:srgbClr val="FF0000"/>
              </a:solidFill>
              <a:highlight>
                <a:srgbClr val="C0C0C0"/>
              </a:highlight>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TotalTime>
  <Words>780</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Retrospect</vt:lpstr>
      <vt:lpstr>Student Details</vt:lpstr>
      <vt:lpstr>Employee Burnout Prediction</vt:lpstr>
      <vt:lpstr>Burnout AGENDA</vt:lpstr>
      <vt:lpstr>PROJECT  OVERVIEW</vt:lpstr>
      <vt:lpstr>WHO ARE THE END USERS of this project?</vt:lpstr>
      <vt:lpstr> YOUR SOLUTION AND ITS VALUE PROPOSITION</vt:lpstr>
      <vt:lpstr>How did you customize the project and make it your own</vt:lpstr>
      <vt:lpstr>MODELLING</vt:lpstr>
      <vt:lpstr>Results</vt:lpstr>
      <vt:lpstr> My Github Repository Link 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UMA MAHESWARA RAO SAKHA</cp:lastModifiedBy>
  <cp:revision>5</cp:revision>
  <dcterms:created xsi:type="dcterms:W3CDTF">2021-05-26T16:50:10Z</dcterms:created>
  <dcterms:modified xsi:type="dcterms:W3CDTF">2024-07-12T10:00:13Z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