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70" r:id="rId6"/>
    <p:sldId id="271" r:id="rId7"/>
    <p:sldId id="273" r:id="rId8"/>
    <p:sldId id="274" r:id="rId9"/>
    <p:sldId id="275" r:id="rId10"/>
    <p:sldId id="276" r:id="rId11"/>
    <p:sldId id="261" r:id="rId12"/>
    <p:sldId id="264" r:id="rId13"/>
    <p:sldId id="267" r:id="rId14"/>
    <p:sldId id="262" r:id="rId15"/>
    <p:sldId id="265" r:id="rId16"/>
    <p:sldId id="266" r:id="rId17"/>
    <p:sldId id="263" r:id="rId18"/>
    <p:sldId id="268"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B1E329F-9F96-45D2-9105-456BB161D628}" type="datetimeFigureOut">
              <a:rPr lang="en-IN" smtClean="0"/>
              <a:t>15-01-2021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219D45-36DB-4210-82FF-CA5B3458C2DD}" type="slidenum">
              <a:rPr lang="en-IN" smtClean="0"/>
              <a:t>‹#›</a:t>
            </a:fld>
            <a:endParaRPr lang="en-IN"/>
          </a:p>
        </p:txBody>
      </p:sp>
    </p:spTree>
    <p:extLst>
      <p:ext uri="{BB962C8B-B14F-4D97-AF65-F5344CB8AC3E}">
        <p14:creationId xmlns:p14="http://schemas.microsoft.com/office/powerpoint/2010/main" val="1234682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B1E329F-9F96-45D2-9105-456BB161D628}" type="datetimeFigureOut">
              <a:rPr lang="en-IN" smtClean="0"/>
              <a:t>15-01-2021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219D45-36DB-4210-82FF-CA5B3458C2DD}" type="slidenum">
              <a:rPr lang="en-IN" smtClean="0"/>
              <a:t>‹#›</a:t>
            </a:fld>
            <a:endParaRPr lang="en-IN"/>
          </a:p>
        </p:txBody>
      </p:sp>
    </p:spTree>
    <p:extLst>
      <p:ext uri="{BB962C8B-B14F-4D97-AF65-F5344CB8AC3E}">
        <p14:creationId xmlns:p14="http://schemas.microsoft.com/office/powerpoint/2010/main" val="2202352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B1E329F-9F96-45D2-9105-456BB161D628}" type="datetimeFigureOut">
              <a:rPr lang="en-IN" smtClean="0"/>
              <a:t>15-01-2021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219D45-36DB-4210-82FF-CA5B3458C2DD}" type="slidenum">
              <a:rPr lang="en-IN" smtClean="0"/>
              <a:t>‹#›</a:t>
            </a:fld>
            <a:endParaRPr lang="en-IN"/>
          </a:p>
        </p:txBody>
      </p:sp>
    </p:spTree>
    <p:extLst>
      <p:ext uri="{BB962C8B-B14F-4D97-AF65-F5344CB8AC3E}">
        <p14:creationId xmlns:p14="http://schemas.microsoft.com/office/powerpoint/2010/main" val="3821351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B1E329F-9F96-45D2-9105-456BB161D628}" type="datetimeFigureOut">
              <a:rPr lang="en-IN" smtClean="0"/>
              <a:t>15-01-2021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219D45-36DB-4210-82FF-CA5B3458C2DD}" type="slidenum">
              <a:rPr lang="en-IN" smtClean="0"/>
              <a:t>‹#›</a:t>
            </a:fld>
            <a:endParaRPr lang="en-IN"/>
          </a:p>
        </p:txBody>
      </p:sp>
    </p:spTree>
    <p:extLst>
      <p:ext uri="{BB962C8B-B14F-4D97-AF65-F5344CB8AC3E}">
        <p14:creationId xmlns:p14="http://schemas.microsoft.com/office/powerpoint/2010/main" val="1562338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1E329F-9F96-45D2-9105-456BB161D628}" type="datetimeFigureOut">
              <a:rPr lang="en-IN" smtClean="0"/>
              <a:t>15-01-2021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219D45-36DB-4210-82FF-CA5B3458C2DD}" type="slidenum">
              <a:rPr lang="en-IN" smtClean="0"/>
              <a:t>‹#›</a:t>
            </a:fld>
            <a:endParaRPr lang="en-IN"/>
          </a:p>
        </p:txBody>
      </p:sp>
    </p:spTree>
    <p:extLst>
      <p:ext uri="{BB962C8B-B14F-4D97-AF65-F5344CB8AC3E}">
        <p14:creationId xmlns:p14="http://schemas.microsoft.com/office/powerpoint/2010/main" val="272802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B1E329F-9F96-45D2-9105-456BB161D628}" type="datetimeFigureOut">
              <a:rPr lang="en-IN" smtClean="0"/>
              <a:t>15-01-2021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219D45-36DB-4210-82FF-CA5B3458C2DD}" type="slidenum">
              <a:rPr lang="en-IN" smtClean="0"/>
              <a:t>‹#›</a:t>
            </a:fld>
            <a:endParaRPr lang="en-IN"/>
          </a:p>
        </p:txBody>
      </p:sp>
    </p:spTree>
    <p:extLst>
      <p:ext uri="{BB962C8B-B14F-4D97-AF65-F5344CB8AC3E}">
        <p14:creationId xmlns:p14="http://schemas.microsoft.com/office/powerpoint/2010/main" val="38842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B1E329F-9F96-45D2-9105-456BB161D628}" type="datetimeFigureOut">
              <a:rPr lang="en-IN" smtClean="0"/>
              <a:t>15-01-2021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219D45-36DB-4210-82FF-CA5B3458C2DD}" type="slidenum">
              <a:rPr lang="en-IN" smtClean="0"/>
              <a:t>‹#›</a:t>
            </a:fld>
            <a:endParaRPr lang="en-IN"/>
          </a:p>
        </p:txBody>
      </p:sp>
    </p:spTree>
    <p:extLst>
      <p:ext uri="{BB962C8B-B14F-4D97-AF65-F5344CB8AC3E}">
        <p14:creationId xmlns:p14="http://schemas.microsoft.com/office/powerpoint/2010/main" val="3327633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B1E329F-9F96-45D2-9105-456BB161D628}" type="datetimeFigureOut">
              <a:rPr lang="en-IN" smtClean="0"/>
              <a:t>15-01-2021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219D45-36DB-4210-82FF-CA5B3458C2DD}" type="slidenum">
              <a:rPr lang="en-IN" smtClean="0"/>
              <a:t>‹#›</a:t>
            </a:fld>
            <a:endParaRPr lang="en-IN"/>
          </a:p>
        </p:txBody>
      </p:sp>
    </p:spTree>
    <p:extLst>
      <p:ext uri="{BB962C8B-B14F-4D97-AF65-F5344CB8AC3E}">
        <p14:creationId xmlns:p14="http://schemas.microsoft.com/office/powerpoint/2010/main" val="1991790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1E329F-9F96-45D2-9105-456BB161D628}" type="datetimeFigureOut">
              <a:rPr lang="en-IN" smtClean="0"/>
              <a:t>15-01-2021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219D45-36DB-4210-82FF-CA5B3458C2DD}" type="slidenum">
              <a:rPr lang="en-IN" smtClean="0"/>
              <a:t>‹#›</a:t>
            </a:fld>
            <a:endParaRPr lang="en-IN"/>
          </a:p>
        </p:txBody>
      </p:sp>
    </p:spTree>
    <p:extLst>
      <p:ext uri="{BB962C8B-B14F-4D97-AF65-F5344CB8AC3E}">
        <p14:creationId xmlns:p14="http://schemas.microsoft.com/office/powerpoint/2010/main" val="3181420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1E329F-9F96-45D2-9105-456BB161D628}" type="datetimeFigureOut">
              <a:rPr lang="en-IN" smtClean="0"/>
              <a:t>15-01-2021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219D45-36DB-4210-82FF-CA5B3458C2DD}" type="slidenum">
              <a:rPr lang="en-IN" smtClean="0"/>
              <a:t>‹#›</a:t>
            </a:fld>
            <a:endParaRPr lang="en-IN"/>
          </a:p>
        </p:txBody>
      </p:sp>
    </p:spTree>
    <p:extLst>
      <p:ext uri="{BB962C8B-B14F-4D97-AF65-F5344CB8AC3E}">
        <p14:creationId xmlns:p14="http://schemas.microsoft.com/office/powerpoint/2010/main" val="3816235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1E329F-9F96-45D2-9105-456BB161D628}" type="datetimeFigureOut">
              <a:rPr lang="en-IN" smtClean="0"/>
              <a:t>15-01-2021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219D45-36DB-4210-82FF-CA5B3458C2DD}" type="slidenum">
              <a:rPr lang="en-IN" smtClean="0"/>
              <a:t>‹#›</a:t>
            </a:fld>
            <a:endParaRPr lang="en-IN"/>
          </a:p>
        </p:txBody>
      </p:sp>
    </p:spTree>
    <p:extLst>
      <p:ext uri="{BB962C8B-B14F-4D97-AF65-F5344CB8AC3E}">
        <p14:creationId xmlns:p14="http://schemas.microsoft.com/office/powerpoint/2010/main" val="3492694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1E329F-9F96-45D2-9105-456BB161D628}" type="datetimeFigureOut">
              <a:rPr lang="en-IN" smtClean="0"/>
              <a:t>15-01-2021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219D45-36DB-4210-82FF-CA5B3458C2DD}" type="slidenum">
              <a:rPr lang="en-IN" smtClean="0"/>
              <a:t>‹#›</a:t>
            </a:fld>
            <a:endParaRPr lang="en-IN"/>
          </a:p>
        </p:txBody>
      </p:sp>
    </p:spTree>
    <p:extLst>
      <p:ext uri="{BB962C8B-B14F-4D97-AF65-F5344CB8AC3E}">
        <p14:creationId xmlns:p14="http://schemas.microsoft.com/office/powerpoint/2010/main" val="8951829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ning clipart animated, Mining animated Transparent FREE for download on  WebStockReview 2021"/>
          <p:cNvPicPr>
            <a:picLocks noChangeAspect="1" noChangeArrowheads="1"/>
          </p:cNvPicPr>
          <p:nvPr/>
        </p:nvPicPr>
        <p:blipFill rotWithShape="1">
          <a:blip r:embed="rId2">
            <a:extLst>
              <a:ext uri="{28A0092B-C50C-407E-A947-70E740481C1C}">
                <a14:useLocalDpi xmlns:a14="http://schemas.microsoft.com/office/drawing/2010/main" val="0"/>
              </a:ext>
            </a:extLst>
          </a:blip>
          <a:srcRect l="48364" t="662"/>
          <a:stretch/>
        </p:blipFill>
        <p:spPr bwMode="auto">
          <a:xfrm>
            <a:off x="6671255" y="1159097"/>
            <a:ext cx="3147766" cy="45417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225170" y="1828800"/>
            <a:ext cx="3837910" cy="707886"/>
          </a:xfrm>
          <a:prstGeom prst="rect">
            <a:avLst/>
          </a:prstGeom>
          <a:noFill/>
        </p:spPr>
        <p:txBody>
          <a:bodyPr wrap="none" rtlCol="0">
            <a:spAutoFit/>
          </a:bodyPr>
          <a:lstStyle/>
          <a:p>
            <a:r>
              <a:rPr lang="en-IN" sz="4000" dirty="0" smtClean="0">
                <a:latin typeface="Lucida Sans" panose="020B0602030504020204" pitchFamily="34" charset="0"/>
              </a:rPr>
              <a:t>Proof Of Work.</a:t>
            </a:r>
            <a:endParaRPr lang="en-IN" sz="4000" dirty="0">
              <a:latin typeface="Lucida Sans" panose="020B0602030504020204" pitchFamily="34" charset="0"/>
            </a:endParaRPr>
          </a:p>
        </p:txBody>
      </p:sp>
      <p:pic>
        <p:nvPicPr>
          <p:cNvPr id="4" name="Picture 3"/>
          <p:cNvPicPr>
            <a:picLocks noChangeAspect="1"/>
          </p:cNvPicPr>
          <p:nvPr/>
        </p:nvPicPr>
        <p:blipFill>
          <a:blip r:embed="rId3"/>
          <a:stretch>
            <a:fillRect/>
          </a:stretch>
        </p:blipFill>
        <p:spPr>
          <a:xfrm>
            <a:off x="1225170" y="362283"/>
            <a:ext cx="796814" cy="796814"/>
          </a:xfrm>
          <a:prstGeom prst="rect">
            <a:avLst/>
          </a:prstGeom>
        </p:spPr>
      </p:pic>
    </p:spTree>
    <p:extLst>
      <p:ext uri="{BB962C8B-B14F-4D97-AF65-F5344CB8AC3E}">
        <p14:creationId xmlns:p14="http://schemas.microsoft.com/office/powerpoint/2010/main" val="428215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25170" y="362283"/>
            <a:ext cx="796814" cy="796814"/>
          </a:xfrm>
          <a:prstGeom prst="rect">
            <a:avLst/>
          </a:prstGeom>
        </p:spPr>
      </p:pic>
      <p:sp>
        <p:nvSpPr>
          <p:cNvPr id="3" name="TextBox 2"/>
          <p:cNvSpPr txBox="1"/>
          <p:nvPr/>
        </p:nvSpPr>
        <p:spPr>
          <a:xfrm>
            <a:off x="2469279" y="635877"/>
            <a:ext cx="1729384" cy="461665"/>
          </a:xfrm>
          <a:prstGeom prst="rect">
            <a:avLst/>
          </a:prstGeom>
          <a:noFill/>
        </p:spPr>
        <p:txBody>
          <a:bodyPr wrap="none" rtlCol="0">
            <a:spAutoFit/>
          </a:bodyPr>
          <a:lstStyle/>
          <a:p>
            <a:r>
              <a:rPr lang="en-IN" sz="2400" b="1" dirty="0" smtClean="0"/>
              <a:t>Properties…</a:t>
            </a:r>
            <a:endParaRPr lang="en-IN" sz="2400" b="1" dirty="0"/>
          </a:p>
        </p:txBody>
      </p:sp>
      <p:sp>
        <p:nvSpPr>
          <p:cNvPr id="4" name="TextBox 3"/>
          <p:cNvSpPr txBox="1"/>
          <p:nvPr/>
        </p:nvSpPr>
        <p:spPr>
          <a:xfrm>
            <a:off x="1225170" y="2318197"/>
            <a:ext cx="4284956" cy="400110"/>
          </a:xfrm>
          <a:prstGeom prst="rect">
            <a:avLst/>
          </a:prstGeom>
          <a:noFill/>
        </p:spPr>
        <p:txBody>
          <a:bodyPr wrap="none" rtlCol="0">
            <a:spAutoFit/>
          </a:bodyPr>
          <a:lstStyle/>
          <a:p>
            <a:r>
              <a:rPr lang="en-IN" sz="2000" u="sng" dirty="0" smtClean="0"/>
              <a:t>6.   Involves all three consensus in one: </a:t>
            </a:r>
            <a:endParaRPr lang="en-IN" sz="2000" u="sng" dirty="0"/>
          </a:p>
        </p:txBody>
      </p:sp>
      <p:sp>
        <p:nvSpPr>
          <p:cNvPr id="5" name="TextBox 4"/>
          <p:cNvSpPr txBox="1"/>
          <p:nvPr/>
        </p:nvSpPr>
        <p:spPr>
          <a:xfrm>
            <a:off x="1225170" y="3206839"/>
            <a:ext cx="6349285" cy="1477328"/>
          </a:xfrm>
          <a:prstGeom prst="rect">
            <a:avLst/>
          </a:prstGeom>
          <a:noFill/>
        </p:spPr>
        <p:txBody>
          <a:bodyPr wrap="square" rtlCol="0">
            <a:spAutoFit/>
          </a:bodyPr>
          <a:lstStyle/>
          <a:p>
            <a:r>
              <a:rPr lang="en-IN" dirty="0" smtClean="0"/>
              <a:t>POW includes all three major properties in any consensus algorithms, which are:</a:t>
            </a:r>
          </a:p>
          <a:p>
            <a:pPr marL="342900" indent="-342900">
              <a:buAutoNum type="arabicPeriod"/>
            </a:pPr>
            <a:r>
              <a:rPr lang="en-IN" dirty="0" smtClean="0"/>
              <a:t>Consensus about rules.</a:t>
            </a:r>
          </a:p>
          <a:p>
            <a:pPr marL="342900" indent="-342900">
              <a:buAutoNum type="arabicPeriod"/>
            </a:pPr>
            <a:r>
              <a:rPr lang="en-IN" dirty="0" smtClean="0"/>
              <a:t>Consensus about history.</a:t>
            </a:r>
          </a:p>
          <a:p>
            <a:pPr marL="342900" indent="-342900">
              <a:buAutoNum type="arabicPeriod"/>
            </a:pPr>
            <a:r>
              <a:rPr lang="en-IN" dirty="0" smtClean="0"/>
              <a:t>Consensus that coins are valuable.</a:t>
            </a:r>
            <a:endParaRPr lang="en-IN" dirty="0"/>
          </a:p>
        </p:txBody>
      </p:sp>
    </p:spTree>
    <p:extLst>
      <p:ext uri="{BB962C8B-B14F-4D97-AF65-F5344CB8AC3E}">
        <p14:creationId xmlns:p14="http://schemas.microsoft.com/office/powerpoint/2010/main" val="865327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25170" y="362283"/>
            <a:ext cx="796814" cy="796814"/>
          </a:xfrm>
          <a:prstGeom prst="rect">
            <a:avLst/>
          </a:prstGeom>
        </p:spPr>
      </p:pic>
      <p:pic>
        <p:nvPicPr>
          <p:cNvPr id="3" name="Picture 2"/>
          <p:cNvPicPr>
            <a:picLocks noChangeAspect="1"/>
          </p:cNvPicPr>
          <p:nvPr/>
        </p:nvPicPr>
        <p:blipFill rotWithShape="1">
          <a:blip r:embed="rId3"/>
          <a:srcRect l="63671" t="47809" r="14245" b="12876"/>
          <a:stretch/>
        </p:blipFill>
        <p:spPr>
          <a:xfrm>
            <a:off x="5548364" y="4817788"/>
            <a:ext cx="741927" cy="1120462"/>
          </a:xfrm>
          <a:prstGeom prst="rect">
            <a:avLst/>
          </a:prstGeom>
        </p:spPr>
      </p:pic>
      <p:pic>
        <p:nvPicPr>
          <p:cNvPr id="8" name="Picture 7"/>
          <p:cNvPicPr>
            <a:picLocks noChangeAspect="1"/>
          </p:cNvPicPr>
          <p:nvPr/>
        </p:nvPicPr>
        <p:blipFill rotWithShape="1">
          <a:blip r:embed="rId3"/>
          <a:srcRect l="63671" t="47809" r="14245" b="12876"/>
          <a:stretch/>
        </p:blipFill>
        <p:spPr>
          <a:xfrm>
            <a:off x="5249177" y="3538519"/>
            <a:ext cx="444151" cy="670759"/>
          </a:xfrm>
          <a:prstGeom prst="rect">
            <a:avLst/>
          </a:prstGeom>
        </p:spPr>
      </p:pic>
      <p:pic>
        <p:nvPicPr>
          <p:cNvPr id="10" name="Picture 9"/>
          <p:cNvPicPr>
            <a:picLocks noChangeAspect="1"/>
          </p:cNvPicPr>
          <p:nvPr/>
        </p:nvPicPr>
        <p:blipFill rotWithShape="1">
          <a:blip r:embed="rId3"/>
          <a:srcRect l="63671" t="47809" r="14245" b="12876"/>
          <a:stretch/>
        </p:blipFill>
        <p:spPr>
          <a:xfrm>
            <a:off x="6956362" y="3823968"/>
            <a:ext cx="444151" cy="670759"/>
          </a:xfrm>
          <a:prstGeom prst="rect">
            <a:avLst/>
          </a:prstGeom>
        </p:spPr>
      </p:pic>
      <p:cxnSp>
        <p:nvCxnSpPr>
          <p:cNvPr id="11" name="Straight Arrow Connector 10"/>
          <p:cNvCxnSpPr>
            <a:stCxn id="3" idx="0"/>
            <a:endCxn id="10" idx="1"/>
          </p:cNvCxnSpPr>
          <p:nvPr/>
        </p:nvCxnSpPr>
        <p:spPr>
          <a:xfrm flipV="1">
            <a:off x="5919328" y="4159348"/>
            <a:ext cx="1037034" cy="65844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 idx="0"/>
            <a:endCxn id="8" idx="2"/>
          </p:cNvCxnSpPr>
          <p:nvPr/>
        </p:nvCxnSpPr>
        <p:spPr>
          <a:xfrm flipH="1" flipV="1">
            <a:off x="5471253" y="4209278"/>
            <a:ext cx="448075" cy="60851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367403" y="4368694"/>
            <a:ext cx="167425" cy="14483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5597749" y="4455858"/>
            <a:ext cx="167425" cy="14483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8" name="Picture 27"/>
          <p:cNvPicPr>
            <a:picLocks noChangeAspect="1"/>
          </p:cNvPicPr>
          <p:nvPr/>
        </p:nvPicPr>
        <p:blipFill>
          <a:blip r:embed="rId4"/>
          <a:stretch>
            <a:fillRect/>
          </a:stretch>
        </p:blipFill>
        <p:spPr>
          <a:xfrm>
            <a:off x="6377861" y="5438617"/>
            <a:ext cx="313933" cy="34277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30" name="Picture 29"/>
          <p:cNvPicPr>
            <a:picLocks noChangeAspect="1"/>
          </p:cNvPicPr>
          <p:nvPr/>
        </p:nvPicPr>
        <p:blipFill>
          <a:blip r:embed="rId4"/>
          <a:stretch>
            <a:fillRect/>
          </a:stretch>
        </p:blipFill>
        <p:spPr>
          <a:xfrm>
            <a:off x="5782046" y="3820273"/>
            <a:ext cx="313933" cy="34277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31" name="Picture 30"/>
          <p:cNvPicPr>
            <a:picLocks noChangeAspect="1"/>
          </p:cNvPicPr>
          <p:nvPr/>
        </p:nvPicPr>
        <p:blipFill>
          <a:blip r:embed="rId4"/>
          <a:stretch>
            <a:fillRect/>
          </a:stretch>
        </p:blipFill>
        <p:spPr>
          <a:xfrm>
            <a:off x="7508114" y="4143656"/>
            <a:ext cx="313933" cy="34277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6132694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25170" y="362283"/>
            <a:ext cx="796814" cy="796814"/>
          </a:xfrm>
          <a:prstGeom prst="rect">
            <a:avLst/>
          </a:prstGeom>
        </p:spPr>
      </p:pic>
      <p:pic>
        <p:nvPicPr>
          <p:cNvPr id="3" name="Picture 2"/>
          <p:cNvPicPr>
            <a:picLocks noChangeAspect="1"/>
          </p:cNvPicPr>
          <p:nvPr/>
        </p:nvPicPr>
        <p:blipFill rotWithShape="1">
          <a:blip r:embed="rId3"/>
          <a:srcRect l="63671" t="47809" r="14245" b="12876"/>
          <a:stretch/>
        </p:blipFill>
        <p:spPr>
          <a:xfrm>
            <a:off x="5548364" y="4817788"/>
            <a:ext cx="741927" cy="1120462"/>
          </a:xfrm>
          <a:prstGeom prst="rect">
            <a:avLst/>
          </a:prstGeom>
        </p:spPr>
      </p:pic>
      <p:pic>
        <p:nvPicPr>
          <p:cNvPr id="5" name="Picture 4"/>
          <p:cNvPicPr>
            <a:picLocks noChangeAspect="1"/>
          </p:cNvPicPr>
          <p:nvPr/>
        </p:nvPicPr>
        <p:blipFill rotWithShape="1">
          <a:blip r:embed="rId3"/>
          <a:srcRect l="63671" t="47809" r="14245" b="12876"/>
          <a:stretch/>
        </p:blipFill>
        <p:spPr>
          <a:xfrm>
            <a:off x="4018652" y="2634851"/>
            <a:ext cx="444151" cy="670759"/>
          </a:xfrm>
          <a:prstGeom prst="rect">
            <a:avLst/>
          </a:prstGeom>
        </p:spPr>
      </p:pic>
      <p:pic>
        <p:nvPicPr>
          <p:cNvPr id="8" name="Picture 7"/>
          <p:cNvPicPr>
            <a:picLocks noChangeAspect="1"/>
          </p:cNvPicPr>
          <p:nvPr/>
        </p:nvPicPr>
        <p:blipFill rotWithShape="1">
          <a:blip r:embed="rId3"/>
          <a:srcRect l="63671" t="47809" r="14245" b="12876"/>
          <a:stretch/>
        </p:blipFill>
        <p:spPr>
          <a:xfrm>
            <a:off x="5249177" y="3538519"/>
            <a:ext cx="444151" cy="670759"/>
          </a:xfrm>
          <a:prstGeom prst="rect">
            <a:avLst/>
          </a:prstGeom>
        </p:spPr>
      </p:pic>
      <p:pic>
        <p:nvPicPr>
          <p:cNvPr id="9" name="Picture 8"/>
          <p:cNvPicPr>
            <a:picLocks noChangeAspect="1"/>
          </p:cNvPicPr>
          <p:nvPr/>
        </p:nvPicPr>
        <p:blipFill rotWithShape="1">
          <a:blip r:embed="rId3"/>
          <a:srcRect l="63671" t="47809" r="14245" b="12876"/>
          <a:stretch/>
        </p:blipFill>
        <p:spPr>
          <a:xfrm>
            <a:off x="5629069" y="1672300"/>
            <a:ext cx="444151" cy="670759"/>
          </a:xfrm>
          <a:prstGeom prst="rect">
            <a:avLst/>
          </a:prstGeom>
        </p:spPr>
      </p:pic>
      <p:pic>
        <p:nvPicPr>
          <p:cNvPr id="10" name="Picture 9"/>
          <p:cNvPicPr>
            <a:picLocks noChangeAspect="1"/>
          </p:cNvPicPr>
          <p:nvPr/>
        </p:nvPicPr>
        <p:blipFill rotWithShape="1">
          <a:blip r:embed="rId3"/>
          <a:srcRect l="63671" t="47809" r="14245" b="12876"/>
          <a:stretch/>
        </p:blipFill>
        <p:spPr>
          <a:xfrm>
            <a:off x="6956362" y="3823968"/>
            <a:ext cx="444151" cy="670759"/>
          </a:xfrm>
          <a:prstGeom prst="rect">
            <a:avLst/>
          </a:prstGeom>
        </p:spPr>
      </p:pic>
      <p:cxnSp>
        <p:nvCxnSpPr>
          <p:cNvPr id="11" name="Straight Arrow Connector 10"/>
          <p:cNvCxnSpPr>
            <a:stCxn id="3" idx="0"/>
            <a:endCxn id="10" idx="1"/>
          </p:cNvCxnSpPr>
          <p:nvPr/>
        </p:nvCxnSpPr>
        <p:spPr>
          <a:xfrm flipV="1">
            <a:off x="5919328" y="4159348"/>
            <a:ext cx="1037034" cy="65844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 idx="0"/>
            <a:endCxn id="8" idx="2"/>
          </p:cNvCxnSpPr>
          <p:nvPr/>
        </p:nvCxnSpPr>
        <p:spPr>
          <a:xfrm flipH="1" flipV="1">
            <a:off x="5471253" y="4209278"/>
            <a:ext cx="448075" cy="60851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0"/>
            <a:endCxn id="9" idx="1"/>
          </p:cNvCxnSpPr>
          <p:nvPr/>
        </p:nvCxnSpPr>
        <p:spPr>
          <a:xfrm flipV="1">
            <a:off x="5471253" y="2007680"/>
            <a:ext cx="157816" cy="153083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0"/>
            <a:endCxn id="5" idx="3"/>
          </p:cNvCxnSpPr>
          <p:nvPr/>
        </p:nvCxnSpPr>
        <p:spPr>
          <a:xfrm flipH="1" flipV="1">
            <a:off x="4462803" y="2970231"/>
            <a:ext cx="1008450" cy="56828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0"/>
            <a:endCxn id="9" idx="3"/>
          </p:cNvCxnSpPr>
          <p:nvPr/>
        </p:nvCxnSpPr>
        <p:spPr>
          <a:xfrm flipH="1" flipV="1">
            <a:off x="6073220" y="2007680"/>
            <a:ext cx="1105218" cy="181628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367403" y="4368694"/>
            <a:ext cx="167425" cy="14483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5597749" y="4455858"/>
            <a:ext cx="167425" cy="14483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6733031" y="3189227"/>
            <a:ext cx="167425" cy="14483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a:off x="5488969" y="2805670"/>
            <a:ext cx="167425" cy="14483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p:cNvSpPr/>
          <p:nvPr/>
        </p:nvSpPr>
        <p:spPr>
          <a:xfrm>
            <a:off x="4823241" y="3181955"/>
            <a:ext cx="167425" cy="14483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8" name="Picture 27"/>
          <p:cNvPicPr>
            <a:picLocks noChangeAspect="1"/>
          </p:cNvPicPr>
          <p:nvPr/>
        </p:nvPicPr>
        <p:blipFill>
          <a:blip r:embed="rId4"/>
          <a:stretch>
            <a:fillRect/>
          </a:stretch>
        </p:blipFill>
        <p:spPr>
          <a:xfrm>
            <a:off x="6377861" y="5438617"/>
            <a:ext cx="313933" cy="34277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30" name="Picture 29"/>
          <p:cNvPicPr>
            <a:picLocks noChangeAspect="1"/>
          </p:cNvPicPr>
          <p:nvPr/>
        </p:nvPicPr>
        <p:blipFill>
          <a:blip r:embed="rId4"/>
          <a:stretch>
            <a:fillRect/>
          </a:stretch>
        </p:blipFill>
        <p:spPr>
          <a:xfrm>
            <a:off x="5782046" y="3820273"/>
            <a:ext cx="313933" cy="34277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31" name="Picture 30"/>
          <p:cNvPicPr>
            <a:picLocks noChangeAspect="1"/>
          </p:cNvPicPr>
          <p:nvPr/>
        </p:nvPicPr>
        <p:blipFill>
          <a:blip r:embed="rId4"/>
          <a:stretch>
            <a:fillRect/>
          </a:stretch>
        </p:blipFill>
        <p:spPr>
          <a:xfrm>
            <a:off x="7508114" y="4143656"/>
            <a:ext cx="313933" cy="34277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32" name="Picture 31"/>
          <p:cNvPicPr>
            <a:picLocks noChangeAspect="1"/>
          </p:cNvPicPr>
          <p:nvPr/>
        </p:nvPicPr>
        <p:blipFill>
          <a:blip r:embed="rId4"/>
          <a:stretch>
            <a:fillRect/>
          </a:stretch>
        </p:blipFill>
        <p:spPr>
          <a:xfrm>
            <a:off x="3607060" y="2870488"/>
            <a:ext cx="313933" cy="34277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33" name="Picture 32"/>
          <p:cNvPicPr>
            <a:picLocks noChangeAspect="1"/>
          </p:cNvPicPr>
          <p:nvPr/>
        </p:nvPicPr>
        <p:blipFill>
          <a:blip r:embed="rId4"/>
          <a:stretch>
            <a:fillRect/>
          </a:stretch>
        </p:blipFill>
        <p:spPr>
          <a:xfrm>
            <a:off x="5184918" y="1892520"/>
            <a:ext cx="313933" cy="34277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cxnSp>
        <p:nvCxnSpPr>
          <p:cNvPr id="6" name="Straight Arrow Connector 5"/>
          <p:cNvCxnSpPr>
            <a:endCxn id="10" idx="3"/>
          </p:cNvCxnSpPr>
          <p:nvPr/>
        </p:nvCxnSpPr>
        <p:spPr>
          <a:xfrm flipH="1" flipV="1">
            <a:off x="7400513" y="4159348"/>
            <a:ext cx="3005617" cy="1146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9200674" y="4817788"/>
            <a:ext cx="167425" cy="144839"/>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Callout 6"/>
          <p:cNvSpPr/>
          <p:nvPr/>
        </p:nvSpPr>
        <p:spPr>
          <a:xfrm>
            <a:off x="9013493" y="3704477"/>
            <a:ext cx="1944408" cy="1105465"/>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Another Block coming to a node at same time..</a:t>
            </a:r>
            <a:endParaRPr lang="en-IN" sz="1600" dirty="0">
              <a:solidFill>
                <a:schemeClr val="tx1"/>
              </a:solidFill>
            </a:endParaRPr>
          </a:p>
        </p:txBody>
      </p:sp>
      <p:sp>
        <p:nvSpPr>
          <p:cNvPr id="12" name="Oval Callout 11"/>
          <p:cNvSpPr/>
          <p:nvPr/>
        </p:nvSpPr>
        <p:spPr>
          <a:xfrm>
            <a:off x="6625829" y="1604807"/>
            <a:ext cx="3303782" cy="1896100"/>
          </a:xfrm>
          <a:prstGeom prst="wedgeEllipseCallou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Checks the computation power required for both blocks (based on difficulty) and propagates the block with more computation power</a:t>
            </a:r>
            <a:endParaRPr lang="en-IN" sz="1600" dirty="0">
              <a:solidFill>
                <a:schemeClr val="tx1"/>
              </a:solidFill>
            </a:endParaRPr>
          </a:p>
        </p:txBody>
      </p:sp>
    </p:spTree>
    <p:extLst>
      <p:ext uri="{BB962C8B-B14F-4D97-AF65-F5344CB8AC3E}">
        <p14:creationId xmlns:p14="http://schemas.microsoft.com/office/powerpoint/2010/main" val="7048032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25170" y="362283"/>
            <a:ext cx="796814" cy="796814"/>
          </a:xfrm>
          <a:prstGeom prst="rect">
            <a:avLst/>
          </a:prstGeom>
        </p:spPr>
      </p:pic>
      <p:pic>
        <p:nvPicPr>
          <p:cNvPr id="3" name="Picture 2"/>
          <p:cNvPicPr>
            <a:picLocks noChangeAspect="1"/>
          </p:cNvPicPr>
          <p:nvPr/>
        </p:nvPicPr>
        <p:blipFill rotWithShape="1">
          <a:blip r:embed="rId3"/>
          <a:srcRect l="63671" t="47809" r="14245" b="12876"/>
          <a:stretch/>
        </p:blipFill>
        <p:spPr>
          <a:xfrm>
            <a:off x="5548364" y="4817788"/>
            <a:ext cx="741927" cy="1120462"/>
          </a:xfrm>
          <a:prstGeom prst="rect">
            <a:avLst/>
          </a:prstGeom>
        </p:spPr>
      </p:pic>
      <p:pic>
        <p:nvPicPr>
          <p:cNvPr id="5" name="Picture 4"/>
          <p:cNvPicPr>
            <a:picLocks noChangeAspect="1"/>
          </p:cNvPicPr>
          <p:nvPr/>
        </p:nvPicPr>
        <p:blipFill rotWithShape="1">
          <a:blip r:embed="rId3"/>
          <a:srcRect l="63671" t="47809" r="14245" b="12876"/>
          <a:stretch/>
        </p:blipFill>
        <p:spPr>
          <a:xfrm>
            <a:off x="4018652" y="2634851"/>
            <a:ext cx="444151" cy="670759"/>
          </a:xfrm>
          <a:prstGeom prst="rect">
            <a:avLst/>
          </a:prstGeom>
        </p:spPr>
      </p:pic>
      <p:pic>
        <p:nvPicPr>
          <p:cNvPr id="8" name="Picture 7"/>
          <p:cNvPicPr>
            <a:picLocks noChangeAspect="1"/>
          </p:cNvPicPr>
          <p:nvPr/>
        </p:nvPicPr>
        <p:blipFill rotWithShape="1">
          <a:blip r:embed="rId3"/>
          <a:srcRect l="63671" t="47809" r="14245" b="12876"/>
          <a:stretch/>
        </p:blipFill>
        <p:spPr>
          <a:xfrm>
            <a:off x="5249177" y="3538519"/>
            <a:ext cx="444151" cy="670759"/>
          </a:xfrm>
          <a:prstGeom prst="rect">
            <a:avLst/>
          </a:prstGeom>
        </p:spPr>
      </p:pic>
      <p:pic>
        <p:nvPicPr>
          <p:cNvPr id="9" name="Picture 8"/>
          <p:cNvPicPr>
            <a:picLocks noChangeAspect="1"/>
          </p:cNvPicPr>
          <p:nvPr/>
        </p:nvPicPr>
        <p:blipFill rotWithShape="1">
          <a:blip r:embed="rId3"/>
          <a:srcRect l="63671" t="47809" r="14245" b="12876"/>
          <a:stretch/>
        </p:blipFill>
        <p:spPr>
          <a:xfrm>
            <a:off x="5991104" y="2352574"/>
            <a:ext cx="444151" cy="670759"/>
          </a:xfrm>
          <a:prstGeom prst="rect">
            <a:avLst/>
          </a:prstGeom>
        </p:spPr>
      </p:pic>
      <p:pic>
        <p:nvPicPr>
          <p:cNvPr id="10" name="Picture 9"/>
          <p:cNvPicPr>
            <a:picLocks noChangeAspect="1"/>
          </p:cNvPicPr>
          <p:nvPr/>
        </p:nvPicPr>
        <p:blipFill rotWithShape="1">
          <a:blip r:embed="rId3"/>
          <a:srcRect l="63671" t="47809" r="14245" b="12876"/>
          <a:stretch/>
        </p:blipFill>
        <p:spPr>
          <a:xfrm>
            <a:off x="6956362" y="3823968"/>
            <a:ext cx="444151" cy="670759"/>
          </a:xfrm>
          <a:prstGeom prst="rect">
            <a:avLst/>
          </a:prstGeom>
        </p:spPr>
      </p:pic>
      <p:cxnSp>
        <p:nvCxnSpPr>
          <p:cNvPr id="11" name="Straight Arrow Connector 10"/>
          <p:cNvCxnSpPr>
            <a:stCxn id="3" idx="0"/>
            <a:endCxn id="10" idx="1"/>
          </p:cNvCxnSpPr>
          <p:nvPr/>
        </p:nvCxnSpPr>
        <p:spPr>
          <a:xfrm flipV="1">
            <a:off x="5919328" y="4159348"/>
            <a:ext cx="1037034" cy="65844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 idx="0"/>
            <a:endCxn id="8" idx="2"/>
          </p:cNvCxnSpPr>
          <p:nvPr/>
        </p:nvCxnSpPr>
        <p:spPr>
          <a:xfrm flipH="1" flipV="1">
            <a:off x="5471253" y="4209278"/>
            <a:ext cx="448075" cy="60851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0"/>
            <a:endCxn id="9" idx="1"/>
          </p:cNvCxnSpPr>
          <p:nvPr/>
        </p:nvCxnSpPr>
        <p:spPr>
          <a:xfrm flipV="1">
            <a:off x="5471253" y="2687954"/>
            <a:ext cx="519851" cy="85056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0"/>
            <a:endCxn id="5" idx="3"/>
          </p:cNvCxnSpPr>
          <p:nvPr/>
        </p:nvCxnSpPr>
        <p:spPr>
          <a:xfrm flipH="1" flipV="1">
            <a:off x="4462803" y="2970231"/>
            <a:ext cx="1008450" cy="56828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0"/>
            <a:endCxn id="9" idx="3"/>
          </p:cNvCxnSpPr>
          <p:nvPr/>
        </p:nvCxnSpPr>
        <p:spPr>
          <a:xfrm flipH="1" flipV="1">
            <a:off x="6435255" y="2687954"/>
            <a:ext cx="743183" cy="113601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367403" y="4368694"/>
            <a:ext cx="167425" cy="14483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5597749" y="4455858"/>
            <a:ext cx="167425" cy="14483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6733031" y="3189227"/>
            <a:ext cx="167425" cy="14483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a:off x="5609615" y="3089425"/>
            <a:ext cx="167425" cy="14483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p:cNvSpPr/>
          <p:nvPr/>
        </p:nvSpPr>
        <p:spPr>
          <a:xfrm>
            <a:off x="4823241" y="3181955"/>
            <a:ext cx="167425" cy="14483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8" name="Picture 27"/>
          <p:cNvPicPr>
            <a:picLocks noChangeAspect="1"/>
          </p:cNvPicPr>
          <p:nvPr/>
        </p:nvPicPr>
        <p:blipFill>
          <a:blip r:embed="rId4"/>
          <a:stretch>
            <a:fillRect/>
          </a:stretch>
        </p:blipFill>
        <p:spPr>
          <a:xfrm>
            <a:off x="6377861" y="5438617"/>
            <a:ext cx="313933" cy="34277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30" name="Picture 29"/>
          <p:cNvPicPr>
            <a:picLocks noChangeAspect="1"/>
          </p:cNvPicPr>
          <p:nvPr/>
        </p:nvPicPr>
        <p:blipFill>
          <a:blip r:embed="rId4"/>
          <a:stretch>
            <a:fillRect/>
          </a:stretch>
        </p:blipFill>
        <p:spPr>
          <a:xfrm>
            <a:off x="5782046" y="3820273"/>
            <a:ext cx="313933" cy="34277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31" name="Picture 30"/>
          <p:cNvPicPr>
            <a:picLocks noChangeAspect="1"/>
          </p:cNvPicPr>
          <p:nvPr/>
        </p:nvPicPr>
        <p:blipFill>
          <a:blip r:embed="rId4"/>
          <a:stretch>
            <a:fillRect/>
          </a:stretch>
        </p:blipFill>
        <p:spPr>
          <a:xfrm>
            <a:off x="7508114" y="4143656"/>
            <a:ext cx="313933" cy="34277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32" name="Picture 31"/>
          <p:cNvPicPr>
            <a:picLocks noChangeAspect="1"/>
          </p:cNvPicPr>
          <p:nvPr/>
        </p:nvPicPr>
        <p:blipFill>
          <a:blip r:embed="rId4"/>
          <a:stretch>
            <a:fillRect/>
          </a:stretch>
        </p:blipFill>
        <p:spPr>
          <a:xfrm>
            <a:off x="3607060" y="2870488"/>
            <a:ext cx="313933" cy="34277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33" name="Picture 32"/>
          <p:cNvPicPr>
            <a:picLocks noChangeAspect="1"/>
          </p:cNvPicPr>
          <p:nvPr/>
        </p:nvPicPr>
        <p:blipFill>
          <a:blip r:embed="rId4"/>
          <a:stretch>
            <a:fillRect/>
          </a:stretch>
        </p:blipFill>
        <p:spPr>
          <a:xfrm>
            <a:off x="6565473" y="2661413"/>
            <a:ext cx="313933" cy="34277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27" name="Picture 26"/>
          <p:cNvPicPr>
            <a:picLocks noChangeAspect="1"/>
          </p:cNvPicPr>
          <p:nvPr/>
        </p:nvPicPr>
        <p:blipFill rotWithShape="1">
          <a:blip r:embed="rId3"/>
          <a:srcRect l="63671" t="47809" r="14245" b="12876"/>
          <a:stretch/>
        </p:blipFill>
        <p:spPr>
          <a:xfrm>
            <a:off x="7822047" y="1159097"/>
            <a:ext cx="444151" cy="670759"/>
          </a:xfrm>
          <a:prstGeom prst="rect">
            <a:avLst/>
          </a:prstGeom>
        </p:spPr>
      </p:pic>
      <p:pic>
        <p:nvPicPr>
          <p:cNvPr id="29" name="Picture 28"/>
          <p:cNvPicPr>
            <a:picLocks noChangeAspect="1"/>
          </p:cNvPicPr>
          <p:nvPr/>
        </p:nvPicPr>
        <p:blipFill>
          <a:blip r:embed="rId4"/>
          <a:stretch>
            <a:fillRect/>
          </a:stretch>
        </p:blipFill>
        <p:spPr>
          <a:xfrm>
            <a:off x="7400513" y="1461855"/>
            <a:ext cx="313933" cy="34277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34" name="Picture 33"/>
          <p:cNvPicPr>
            <a:picLocks noChangeAspect="1"/>
          </p:cNvPicPr>
          <p:nvPr/>
        </p:nvPicPr>
        <p:blipFill rotWithShape="1">
          <a:blip r:embed="rId3"/>
          <a:srcRect l="63671" t="47809" r="14245" b="12876"/>
          <a:stretch/>
        </p:blipFill>
        <p:spPr>
          <a:xfrm>
            <a:off x="5524654" y="842841"/>
            <a:ext cx="444151" cy="670759"/>
          </a:xfrm>
          <a:prstGeom prst="rect">
            <a:avLst/>
          </a:prstGeom>
        </p:spPr>
      </p:pic>
      <p:pic>
        <p:nvPicPr>
          <p:cNvPr id="35" name="Picture 34"/>
          <p:cNvPicPr>
            <a:picLocks noChangeAspect="1"/>
          </p:cNvPicPr>
          <p:nvPr/>
        </p:nvPicPr>
        <p:blipFill>
          <a:blip r:embed="rId4"/>
          <a:stretch>
            <a:fillRect/>
          </a:stretch>
        </p:blipFill>
        <p:spPr>
          <a:xfrm>
            <a:off x="5103120" y="1145599"/>
            <a:ext cx="313933" cy="34277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36" name="Picture 35"/>
          <p:cNvPicPr>
            <a:picLocks noChangeAspect="1"/>
          </p:cNvPicPr>
          <p:nvPr/>
        </p:nvPicPr>
        <p:blipFill rotWithShape="1">
          <a:blip r:embed="rId3"/>
          <a:srcRect l="63671" t="47809" r="14245" b="12876"/>
          <a:stretch/>
        </p:blipFill>
        <p:spPr>
          <a:xfrm>
            <a:off x="8863089" y="2687954"/>
            <a:ext cx="444151" cy="670759"/>
          </a:xfrm>
          <a:prstGeom prst="rect">
            <a:avLst/>
          </a:prstGeom>
        </p:spPr>
      </p:pic>
      <p:pic>
        <p:nvPicPr>
          <p:cNvPr id="37" name="Picture 36"/>
          <p:cNvPicPr>
            <a:picLocks noChangeAspect="1"/>
          </p:cNvPicPr>
          <p:nvPr/>
        </p:nvPicPr>
        <p:blipFill>
          <a:blip r:embed="rId4"/>
          <a:stretch>
            <a:fillRect/>
          </a:stretch>
        </p:blipFill>
        <p:spPr>
          <a:xfrm>
            <a:off x="8441555" y="2990712"/>
            <a:ext cx="313933" cy="34277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cxnSp>
        <p:nvCxnSpPr>
          <p:cNvPr id="6" name="Straight Arrow Connector 5"/>
          <p:cNvCxnSpPr>
            <a:stCxn id="5" idx="0"/>
            <a:endCxn id="34" idx="2"/>
          </p:cNvCxnSpPr>
          <p:nvPr/>
        </p:nvCxnSpPr>
        <p:spPr>
          <a:xfrm flipV="1">
            <a:off x="4240728" y="1513600"/>
            <a:ext cx="1506002" cy="112125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213179" y="1813448"/>
            <a:ext cx="1948144" cy="52271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0"/>
            <a:endCxn id="34" idx="2"/>
          </p:cNvCxnSpPr>
          <p:nvPr/>
        </p:nvCxnSpPr>
        <p:spPr>
          <a:xfrm flipH="1" flipV="1">
            <a:off x="5746730" y="1513600"/>
            <a:ext cx="466450" cy="83897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27" idx="2"/>
            <a:endCxn id="36" idx="0"/>
          </p:cNvCxnSpPr>
          <p:nvPr/>
        </p:nvCxnSpPr>
        <p:spPr>
          <a:xfrm>
            <a:off x="8044123" y="1829856"/>
            <a:ext cx="1041042" cy="85809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0" idx="0"/>
            <a:endCxn id="27" idx="2"/>
          </p:cNvCxnSpPr>
          <p:nvPr/>
        </p:nvCxnSpPr>
        <p:spPr>
          <a:xfrm flipV="1">
            <a:off x="7178438" y="1829856"/>
            <a:ext cx="865685" cy="199411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865072" y="1837388"/>
            <a:ext cx="167425" cy="14483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p:cNvSpPr/>
          <p:nvPr/>
        </p:nvSpPr>
        <p:spPr>
          <a:xfrm>
            <a:off x="4822888" y="2001805"/>
            <a:ext cx="167425" cy="14483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40"/>
          <p:cNvSpPr/>
          <p:nvPr/>
        </p:nvSpPr>
        <p:spPr>
          <a:xfrm>
            <a:off x="6885732" y="2067125"/>
            <a:ext cx="167425" cy="14483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41"/>
          <p:cNvSpPr/>
          <p:nvPr/>
        </p:nvSpPr>
        <p:spPr>
          <a:xfrm>
            <a:off x="7449867" y="2985102"/>
            <a:ext cx="167425" cy="14483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ectangle 42"/>
          <p:cNvSpPr/>
          <p:nvPr/>
        </p:nvSpPr>
        <p:spPr>
          <a:xfrm>
            <a:off x="8325444" y="2097378"/>
            <a:ext cx="167425" cy="14483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521536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25170" y="362283"/>
            <a:ext cx="796814" cy="796814"/>
          </a:xfrm>
          <a:prstGeom prst="rect">
            <a:avLst/>
          </a:prstGeom>
        </p:spPr>
      </p:pic>
      <p:sp>
        <p:nvSpPr>
          <p:cNvPr id="3" name="Rectangle 2"/>
          <p:cNvSpPr/>
          <p:nvPr/>
        </p:nvSpPr>
        <p:spPr>
          <a:xfrm>
            <a:off x="1355472" y="2487769"/>
            <a:ext cx="1247574" cy="121061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1507872" y="2640169"/>
            <a:ext cx="1247574" cy="121061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1660272" y="2792569"/>
            <a:ext cx="1247574" cy="121061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000000gtvsu544c0003534trn </a:t>
            </a:r>
            <a:endParaRPr lang="en-IN" dirty="0">
              <a:solidFill>
                <a:schemeClr val="tx1"/>
              </a:solidFill>
            </a:endParaRPr>
          </a:p>
        </p:txBody>
      </p:sp>
      <p:sp>
        <p:nvSpPr>
          <p:cNvPr id="7" name="Rectangle 6"/>
          <p:cNvSpPr/>
          <p:nvPr/>
        </p:nvSpPr>
        <p:spPr>
          <a:xfrm>
            <a:off x="2305524" y="3850783"/>
            <a:ext cx="1247574" cy="121061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000000rg534tvtwev4tg66700</a:t>
            </a:r>
            <a:endParaRPr lang="en-IN" dirty="0">
              <a:solidFill>
                <a:schemeClr val="tx1"/>
              </a:solidFill>
            </a:endParaRPr>
          </a:p>
        </p:txBody>
      </p:sp>
      <p:cxnSp>
        <p:nvCxnSpPr>
          <p:cNvPr id="8" name="Straight Arrow Connector 7"/>
          <p:cNvCxnSpPr/>
          <p:nvPr/>
        </p:nvCxnSpPr>
        <p:spPr>
          <a:xfrm>
            <a:off x="2970226" y="2369710"/>
            <a:ext cx="1429555" cy="1481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2789093">
            <a:off x="3148849" y="2826843"/>
            <a:ext cx="1528303" cy="369332"/>
          </a:xfrm>
          <a:prstGeom prst="rect">
            <a:avLst/>
          </a:prstGeom>
          <a:noFill/>
        </p:spPr>
        <p:txBody>
          <a:bodyPr wrap="none" rtlCol="0">
            <a:spAutoFit/>
          </a:bodyPr>
          <a:lstStyle/>
          <a:p>
            <a:r>
              <a:rPr lang="en-IN" dirty="0" smtClean="0"/>
              <a:t>Longest chain.</a:t>
            </a:r>
            <a:endParaRPr lang="en-IN" dirty="0"/>
          </a:p>
        </p:txBody>
      </p:sp>
      <p:sp>
        <p:nvSpPr>
          <p:cNvPr id="10" name="Right Arrow 9"/>
          <p:cNvSpPr/>
          <p:nvPr/>
        </p:nvSpPr>
        <p:spPr>
          <a:xfrm>
            <a:off x="6954591" y="3320740"/>
            <a:ext cx="978408" cy="48463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6825802" y="3011510"/>
            <a:ext cx="1840504" cy="369332"/>
          </a:xfrm>
          <a:prstGeom prst="rect">
            <a:avLst/>
          </a:prstGeom>
          <a:noFill/>
        </p:spPr>
        <p:txBody>
          <a:bodyPr wrap="none" rtlCol="0">
            <a:spAutoFit/>
          </a:bodyPr>
          <a:lstStyle/>
          <a:p>
            <a:r>
              <a:rPr lang="en-IN" dirty="0" smtClean="0"/>
              <a:t>Wait for a while…</a:t>
            </a:r>
            <a:endParaRPr lang="en-IN" dirty="0"/>
          </a:p>
        </p:txBody>
      </p:sp>
      <p:sp>
        <p:nvSpPr>
          <p:cNvPr id="12" name="TextBox 11"/>
          <p:cNvSpPr txBox="1"/>
          <p:nvPr/>
        </p:nvSpPr>
        <p:spPr>
          <a:xfrm>
            <a:off x="2469279" y="635877"/>
            <a:ext cx="1193404" cy="523220"/>
          </a:xfrm>
          <a:prstGeom prst="rect">
            <a:avLst/>
          </a:prstGeom>
          <a:noFill/>
        </p:spPr>
        <p:txBody>
          <a:bodyPr wrap="none" rtlCol="0">
            <a:spAutoFit/>
          </a:bodyPr>
          <a:lstStyle/>
          <a:p>
            <a:r>
              <a:rPr lang="en-IN" sz="2800" b="1" dirty="0" smtClean="0"/>
              <a:t>POW…</a:t>
            </a:r>
            <a:endParaRPr lang="en-IN" sz="2800" b="1" dirty="0"/>
          </a:p>
        </p:txBody>
      </p:sp>
      <p:sp>
        <p:nvSpPr>
          <p:cNvPr id="13" name="Oval Callout 12"/>
          <p:cNvSpPr/>
          <p:nvPr/>
        </p:nvSpPr>
        <p:spPr>
          <a:xfrm>
            <a:off x="3685003" y="4003183"/>
            <a:ext cx="1445385" cy="585366"/>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Now valid block.!</a:t>
            </a:r>
            <a:endParaRPr lang="en-IN" sz="1600" dirty="0">
              <a:solidFill>
                <a:schemeClr val="tx1"/>
              </a:solidFill>
            </a:endParaRPr>
          </a:p>
        </p:txBody>
      </p:sp>
    </p:spTree>
    <p:extLst>
      <p:ext uri="{BB962C8B-B14F-4D97-AF65-F5344CB8AC3E}">
        <p14:creationId xmlns:p14="http://schemas.microsoft.com/office/powerpoint/2010/main" val="21009164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25170" y="362283"/>
            <a:ext cx="796814" cy="796814"/>
          </a:xfrm>
          <a:prstGeom prst="rect">
            <a:avLst/>
          </a:prstGeom>
        </p:spPr>
      </p:pic>
      <p:sp>
        <p:nvSpPr>
          <p:cNvPr id="10" name="Right Arrow 9"/>
          <p:cNvSpPr/>
          <p:nvPr/>
        </p:nvSpPr>
        <p:spPr>
          <a:xfrm>
            <a:off x="2150773" y="3473140"/>
            <a:ext cx="978408" cy="48463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2021984" y="3163910"/>
            <a:ext cx="1840504" cy="369332"/>
          </a:xfrm>
          <a:prstGeom prst="rect">
            <a:avLst/>
          </a:prstGeom>
          <a:noFill/>
        </p:spPr>
        <p:txBody>
          <a:bodyPr wrap="none" rtlCol="0">
            <a:spAutoFit/>
          </a:bodyPr>
          <a:lstStyle/>
          <a:p>
            <a:r>
              <a:rPr lang="en-IN" dirty="0" smtClean="0"/>
              <a:t>Wait for a while…</a:t>
            </a:r>
            <a:endParaRPr lang="en-IN" dirty="0"/>
          </a:p>
        </p:txBody>
      </p:sp>
      <p:sp>
        <p:nvSpPr>
          <p:cNvPr id="12" name="Rectangle 11"/>
          <p:cNvSpPr/>
          <p:nvPr/>
        </p:nvSpPr>
        <p:spPr>
          <a:xfrm>
            <a:off x="5270527" y="1378039"/>
            <a:ext cx="1247574" cy="121061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5422927" y="1530439"/>
            <a:ext cx="1247574" cy="121061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5575327" y="1682839"/>
            <a:ext cx="1247574" cy="121061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000000gtvsu544c0003534trn </a:t>
            </a:r>
            <a:endParaRPr lang="en-IN" dirty="0">
              <a:solidFill>
                <a:schemeClr val="tx1"/>
              </a:solidFill>
            </a:endParaRPr>
          </a:p>
        </p:txBody>
      </p:sp>
      <p:sp>
        <p:nvSpPr>
          <p:cNvPr id="15" name="Rectangle 14"/>
          <p:cNvSpPr/>
          <p:nvPr/>
        </p:nvSpPr>
        <p:spPr>
          <a:xfrm>
            <a:off x="6220579" y="2741053"/>
            <a:ext cx="1247574" cy="121061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000000rg534tvtwev4tg66700</a:t>
            </a:r>
            <a:endParaRPr lang="en-IN" dirty="0">
              <a:solidFill>
                <a:schemeClr val="tx1"/>
              </a:solidFill>
            </a:endParaRPr>
          </a:p>
        </p:txBody>
      </p:sp>
      <p:sp>
        <p:nvSpPr>
          <p:cNvPr id="16" name="Rectangle 15"/>
          <p:cNvSpPr/>
          <p:nvPr/>
        </p:nvSpPr>
        <p:spPr>
          <a:xfrm>
            <a:off x="6822901" y="3799267"/>
            <a:ext cx="1247574" cy="121061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6975301" y="3951667"/>
            <a:ext cx="1247574" cy="121061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a:off x="7127701" y="4104067"/>
            <a:ext cx="1247574" cy="121061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 name="Straight Arrow Connector 22"/>
          <p:cNvCxnSpPr/>
          <p:nvPr/>
        </p:nvCxnSpPr>
        <p:spPr>
          <a:xfrm>
            <a:off x="7889700" y="2996608"/>
            <a:ext cx="1429555" cy="1481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rot="2789093">
            <a:off x="8068323" y="3453741"/>
            <a:ext cx="1528303" cy="369332"/>
          </a:xfrm>
          <a:prstGeom prst="rect">
            <a:avLst/>
          </a:prstGeom>
          <a:noFill/>
        </p:spPr>
        <p:txBody>
          <a:bodyPr wrap="none" rtlCol="0">
            <a:spAutoFit/>
          </a:bodyPr>
          <a:lstStyle/>
          <a:p>
            <a:r>
              <a:rPr lang="en-IN" dirty="0" smtClean="0"/>
              <a:t>Longest chain.</a:t>
            </a:r>
            <a:endParaRPr lang="en-IN" dirty="0"/>
          </a:p>
        </p:txBody>
      </p:sp>
      <p:sp>
        <p:nvSpPr>
          <p:cNvPr id="19" name="TextBox 18"/>
          <p:cNvSpPr txBox="1"/>
          <p:nvPr/>
        </p:nvSpPr>
        <p:spPr>
          <a:xfrm>
            <a:off x="2469279" y="635877"/>
            <a:ext cx="1193404" cy="523220"/>
          </a:xfrm>
          <a:prstGeom prst="rect">
            <a:avLst/>
          </a:prstGeom>
          <a:noFill/>
        </p:spPr>
        <p:txBody>
          <a:bodyPr wrap="none" rtlCol="0">
            <a:spAutoFit/>
          </a:bodyPr>
          <a:lstStyle/>
          <a:p>
            <a:r>
              <a:rPr lang="en-IN" sz="2800" b="1" dirty="0" smtClean="0"/>
              <a:t>POW…</a:t>
            </a:r>
            <a:endParaRPr lang="en-IN" sz="2800" b="1" dirty="0"/>
          </a:p>
        </p:txBody>
      </p:sp>
      <p:pic>
        <p:nvPicPr>
          <p:cNvPr id="20" name="Picture 19"/>
          <p:cNvPicPr>
            <a:picLocks noChangeAspect="1"/>
          </p:cNvPicPr>
          <p:nvPr/>
        </p:nvPicPr>
        <p:blipFill rotWithShape="1">
          <a:blip r:embed="rId3"/>
          <a:srcRect l="63671" t="47809" r="14245" b="12876"/>
          <a:stretch/>
        </p:blipFill>
        <p:spPr>
          <a:xfrm>
            <a:off x="3491524" y="5404709"/>
            <a:ext cx="741927" cy="1120462"/>
          </a:xfrm>
          <a:prstGeom prst="rect">
            <a:avLst/>
          </a:prstGeom>
        </p:spPr>
      </p:pic>
      <p:pic>
        <p:nvPicPr>
          <p:cNvPr id="21" name="Picture 20"/>
          <p:cNvPicPr>
            <a:picLocks noChangeAspect="1"/>
          </p:cNvPicPr>
          <p:nvPr/>
        </p:nvPicPr>
        <p:blipFill rotWithShape="1">
          <a:blip r:embed="rId4"/>
          <a:srcRect l="21155" r="21606"/>
          <a:stretch/>
        </p:blipFill>
        <p:spPr>
          <a:xfrm>
            <a:off x="4258745" y="5998887"/>
            <a:ext cx="347731" cy="340201"/>
          </a:xfrm>
          <a:prstGeom prst="rect">
            <a:avLst/>
          </a:prstGeom>
        </p:spPr>
      </p:pic>
      <p:pic>
        <p:nvPicPr>
          <p:cNvPr id="22" name="Picture 21"/>
          <p:cNvPicPr>
            <a:picLocks noChangeAspect="1"/>
          </p:cNvPicPr>
          <p:nvPr/>
        </p:nvPicPr>
        <p:blipFill rotWithShape="1">
          <a:blip r:embed="rId4"/>
          <a:srcRect l="21155" r="21606"/>
          <a:stretch/>
        </p:blipFill>
        <p:spPr>
          <a:xfrm>
            <a:off x="4486358" y="5896863"/>
            <a:ext cx="347731" cy="340201"/>
          </a:xfrm>
          <a:prstGeom prst="rect">
            <a:avLst/>
          </a:prstGeom>
        </p:spPr>
      </p:pic>
      <p:pic>
        <p:nvPicPr>
          <p:cNvPr id="25" name="Picture 24"/>
          <p:cNvPicPr>
            <a:picLocks noChangeAspect="1"/>
          </p:cNvPicPr>
          <p:nvPr/>
        </p:nvPicPr>
        <p:blipFill rotWithShape="1">
          <a:blip r:embed="rId4"/>
          <a:srcRect l="21155" r="21606"/>
          <a:stretch/>
        </p:blipFill>
        <p:spPr>
          <a:xfrm>
            <a:off x="4233451" y="5794839"/>
            <a:ext cx="347731" cy="340201"/>
          </a:xfrm>
          <a:prstGeom prst="rect">
            <a:avLst/>
          </a:prstGeom>
        </p:spPr>
      </p:pic>
      <p:cxnSp>
        <p:nvCxnSpPr>
          <p:cNvPr id="26" name="Straight Arrow Connector 25"/>
          <p:cNvCxnSpPr/>
          <p:nvPr/>
        </p:nvCxnSpPr>
        <p:spPr>
          <a:xfrm flipH="1">
            <a:off x="4834089" y="5896863"/>
            <a:ext cx="4153269"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763120" y="5489838"/>
            <a:ext cx="4103431" cy="369332"/>
          </a:xfrm>
          <a:prstGeom prst="rect">
            <a:avLst/>
          </a:prstGeom>
          <a:noFill/>
        </p:spPr>
        <p:txBody>
          <a:bodyPr wrap="none" rtlCol="0">
            <a:spAutoFit/>
          </a:bodyPr>
          <a:lstStyle/>
          <a:p>
            <a:r>
              <a:rPr lang="en-IN" dirty="0" smtClean="0"/>
              <a:t>Incentive (Block reward + Transaction fee)</a:t>
            </a:r>
            <a:endParaRPr lang="en-IN" dirty="0"/>
          </a:p>
        </p:txBody>
      </p:sp>
    </p:spTree>
    <p:extLst>
      <p:ext uri="{BB962C8B-B14F-4D97-AF65-F5344CB8AC3E}">
        <p14:creationId xmlns:p14="http://schemas.microsoft.com/office/powerpoint/2010/main" val="17993097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25170" y="362283"/>
            <a:ext cx="796814" cy="796814"/>
          </a:xfrm>
          <a:prstGeom prst="rect">
            <a:avLst/>
          </a:prstGeom>
        </p:spPr>
      </p:pic>
      <p:sp>
        <p:nvSpPr>
          <p:cNvPr id="10" name="Right Arrow 9"/>
          <p:cNvSpPr/>
          <p:nvPr/>
        </p:nvSpPr>
        <p:spPr>
          <a:xfrm>
            <a:off x="2150773" y="3473140"/>
            <a:ext cx="978408" cy="48463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2021984" y="3163910"/>
            <a:ext cx="1840504" cy="369332"/>
          </a:xfrm>
          <a:prstGeom prst="rect">
            <a:avLst/>
          </a:prstGeom>
          <a:noFill/>
        </p:spPr>
        <p:txBody>
          <a:bodyPr wrap="none" rtlCol="0">
            <a:spAutoFit/>
          </a:bodyPr>
          <a:lstStyle/>
          <a:p>
            <a:r>
              <a:rPr lang="en-IN" dirty="0" smtClean="0"/>
              <a:t>Wait for a while…</a:t>
            </a:r>
            <a:endParaRPr lang="en-IN" dirty="0"/>
          </a:p>
        </p:txBody>
      </p:sp>
      <p:sp>
        <p:nvSpPr>
          <p:cNvPr id="12" name="Rectangle 11"/>
          <p:cNvSpPr/>
          <p:nvPr/>
        </p:nvSpPr>
        <p:spPr>
          <a:xfrm>
            <a:off x="4652341" y="772732"/>
            <a:ext cx="1247574" cy="121061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4804741" y="925132"/>
            <a:ext cx="1247574" cy="121061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4957141" y="1077532"/>
            <a:ext cx="1247574" cy="121061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000000gtvsu544c0003534trn </a:t>
            </a:r>
            <a:endParaRPr lang="en-IN" dirty="0">
              <a:solidFill>
                <a:schemeClr val="tx1"/>
              </a:solidFill>
            </a:endParaRPr>
          </a:p>
        </p:txBody>
      </p:sp>
      <p:sp>
        <p:nvSpPr>
          <p:cNvPr id="15" name="Rectangle 14"/>
          <p:cNvSpPr/>
          <p:nvPr/>
        </p:nvSpPr>
        <p:spPr>
          <a:xfrm>
            <a:off x="5602393" y="2135746"/>
            <a:ext cx="1247574" cy="121061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000000rg534tvtwev4tg66700</a:t>
            </a:r>
            <a:endParaRPr lang="en-IN" dirty="0">
              <a:solidFill>
                <a:schemeClr val="tx1"/>
              </a:solidFill>
            </a:endParaRPr>
          </a:p>
        </p:txBody>
      </p:sp>
      <p:sp>
        <p:nvSpPr>
          <p:cNvPr id="16" name="Rectangle 15"/>
          <p:cNvSpPr/>
          <p:nvPr/>
        </p:nvSpPr>
        <p:spPr>
          <a:xfrm>
            <a:off x="6204715" y="3193960"/>
            <a:ext cx="1247574" cy="121061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6357115" y="3346360"/>
            <a:ext cx="1247574" cy="121061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a:off x="6509515" y="3498760"/>
            <a:ext cx="1247574" cy="121061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p:cNvSpPr/>
          <p:nvPr/>
        </p:nvSpPr>
        <p:spPr>
          <a:xfrm>
            <a:off x="6661915" y="3651160"/>
            <a:ext cx="1247574" cy="121061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p:cNvSpPr/>
          <p:nvPr/>
        </p:nvSpPr>
        <p:spPr>
          <a:xfrm>
            <a:off x="6814315" y="3803560"/>
            <a:ext cx="1247574" cy="121061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a:off x="6966715" y="3955960"/>
            <a:ext cx="1247574" cy="121061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 name="Straight Arrow Connector 22"/>
          <p:cNvCxnSpPr/>
          <p:nvPr/>
        </p:nvCxnSpPr>
        <p:spPr>
          <a:xfrm>
            <a:off x="7271514" y="2391301"/>
            <a:ext cx="1429555" cy="1481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rot="2789093">
            <a:off x="7450137" y="2848434"/>
            <a:ext cx="1528303" cy="369332"/>
          </a:xfrm>
          <a:prstGeom prst="rect">
            <a:avLst/>
          </a:prstGeom>
          <a:noFill/>
        </p:spPr>
        <p:txBody>
          <a:bodyPr wrap="none" rtlCol="0">
            <a:spAutoFit/>
          </a:bodyPr>
          <a:lstStyle/>
          <a:p>
            <a:r>
              <a:rPr lang="en-IN" dirty="0" smtClean="0"/>
              <a:t>Longest chain.</a:t>
            </a:r>
            <a:endParaRPr lang="en-IN" dirty="0"/>
          </a:p>
        </p:txBody>
      </p:sp>
      <p:sp>
        <p:nvSpPr>
          <p:cNvPr id="28" name="TextBox 27"/>
          <p:cNvSpPr txBox="1"/>
          <p:nvPr/>
        </p:nvSpPr>
        <p:spPr>
          <a:xfrm>
            <a:off x="2469279" y="635877"/>
            <a:ext cx="1193404" cy="523220"/>
          </a:xfrm>
          <a:prstGeom prst="rect">
            <a:avLst/>
          </a:prstGeom>
          <a:noFill/>
        </p:spPr>
        <p:txBody>
          <a:bodyPr wrap="none" rtlCol="0">
            <a:spAutoFit/>
          </a:bodyPr>
          <a:lstStyle/>
          <a:p>
            <a:r>
              <a:rPr lang="en-IN" sz="2800" b="1" dirty="0" smtClean="0"/>
              <a:t>POW…</a:t>
            </a:r>
            <a:endParaRPr lang="en-IN" sz="2800" b="1" dirty="0"/>
          </a:p>
        </p:txBody>
      </p:sp>
      <p:sp>
        <p:nvSpPr>
          <p:cNvPr id="29" name="Oval Callout 28"/>
          <p:cNvSpPr/>
          <p:nvPr/>
        </p:nvSpPr>
        <p:spPr>
          <a:xfrm>
            <a:off x="6328925" y="974936"/>
            <a:ext cx="2724805" cy="1160810"/>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Now transactions present here are resistant to Double-spend. </a:t>
            </a:r>
            <a:endParaRPr lang="en-IN" sz="1600" dirty="0">
              <a:solidFill>
                <a:schemeClr val="tx1"/>
              </a:solidFill>
            </a:endParaRPr>
          </a:p>
        </p:txBody>
      </p:sp>
    </p:spTree>
    <p:extLst>
      <p:ext uri="{BB962C8B-B14F-4D97-AF65-F5344CB8AC3E}">
        <p14:creationId xmlns:p14="http://schemas.microsoft.com/office/powerpoint/2010/main" val="29921108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25170" y="362283"/>
            <a:ext cx="796814" cy="796814"/>
          </a:xfrm>
          <a:prstGeom prst="rect">
            <a:avLst/>
          </a:prstGeom>
        </p:spPr>
      </p:pic>
      <p:sp>
        <p:nvSpPr>
          <p:cNvPr id="2" name="TextBox 1"/>
          <p:cNvSpPr txBox="1"/>
          <p:nvPr/>
        </p:nvSpPr>
        <p:spPr>
          <a:xfrm>
            <a:off x="1225170" y="2382592"/>
            <a:ext cx="1615442" cy="369332"/>
          </a:xfrm>
          <a:prstGeom prst="rect">
            <a:avLst/>
          </a:prstGeom>
          <a:noFill/>
        </p:spPr>
        <p:txBody>
          <a:bodyPr wrap="none" rtlCol="0">
            <a:spAutoFit/>
          </a:bodyPr>
          <a:lstStyle/>
          <a:p>
            <a:r>
              <a:rPr lang="en-IN" dirty="0" smtClean="0"/>
              <a:t>1.   51</a:t>
            </a:r>
            <a:r>
              <a:rPr lang="en-IN" dirty="0" smtClean="0"/>
              <a:t>% Attack.</a:t>
            </a:r>
          </a:p>
        </p:txBody>
      </p:sp>
      <p:pic>
        <p:nvPicPr>
          <p:cNvPr id="3" name="Picture 2"/>
          <p:cNvPicPr>
            <a:picLocks noChangeAspect="1"/>
          </p:cNvPicPr>
          <p:nvPr/>
        </p:nvPicPr>
        <p:blipFill>
          <a:blip r:embed="rId3"/>
          <a:stretch>
            <a:fillRect/>
          </a:stretch>
        </p:blipFill>
        <p:spPr>
          <a:xfrm>
            <a:off x="5743978" y="2382592"/>
            <a:ext cx="4945487" cy="2116428"/>
          </a:xfrm>
          <a:prstGeom prst="rect">
            <a:avLst/>
          </a:prstGeom>
        </p:spPr>
      </p:pic>
      <p:sp>
        <p:nvSpPr>
          <p:cNvPr id="7" name="TextBox 6"/>
          <p:cNvSpPr txBox="1"/>
          <p:nvPr/>
        </p:nvSpPr>
        <p:spPr>
          <a:xfrm>
            <a:off x="2469279" y="635877"/>
            <a:ext cx="1021433" cy="461665"/>
          </a:xfrm>
          <a:prstGeom prst="rect">
            <a:avLst/>
          </a:prstGeom>
          <a:noFill/>
        </p:spPr>
        <p:txBody>
          <a:bodyPr wrap="none" rtlCol="0">
            <a:spAutoFit/>
          </a:bodyPr>
          <a:lstStyle/>
          <a:p>
            <a:r>
              <a:rPr lang="en-IN" sz="2400" b="1" dirty="0" smtClean="0"/>
              <a:t>Cons…</a:t>
            </a:r>
            <a:endParaRPr lang="en-IN" sz="2400" b="1" dirty="0"/>
          </a:p>
        </p:txBody>
      </p:sp>
      <p:sp>
        <p:nvSpPr>
          <p:cNvPr id="6" name="TextBox 5"/>
          <p:cNvSpPr txBox="1"/>
          <p:nvPr/>
        </p:nvSpPr>
        <p:spPr>
          <a:xfrm>
            <a:off x="1225171" y="3206839"/>
            <a:ext cx="4055168" cy="1200329"/>
          </a:xfrm>
          <a:prstGeom prst="rect">
            <a:avLst/>
          </a:prstGeom>
          <a:noFill/>
        </p:spPr>
        <p:txBody>
          <a:bodyPr wrap="square" rtlCol="0">
            <a:spAutoFit/>
          </a:bodyPr>
          <a:lstStyle/>
          <a:p>
            <a:r>
              <a:rPr lang="en-IN" dirty="0" smtClean="0"/>
              <a:t>Controlling over 51% of the whole mining power in the network is</a:t>
            </a:r>
            <a:r>
              <a:rPr lang="en-IN" dirty="0" smtClean="0"/>
              <a:t> 51% attack. This attack is followed by Double-spend attack by forking the chain.  </a:t>
            </a:r>
            <a:endParaRPr lang="en-IN" dirty="0"/>
          </a:p>
        </p:txBody>
      </p:sp>
    </p:spTree>
    <p:extLst>
      <p:ext uri="{BB962C8B-B14F-4D97-AF65-F5344CB8AC3E}">
        <p14:creationId xmlns:p14="http://schemas.microsoft.com/office/powerpoint/2010/main" val="38963904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25170" y="362283"/>
            <a:ext cx="796814" cy="796814"/>
          </a:xfrm>
          <a:prstGeom prst="rect">
            <a:avLst/>
          </a:prstGeom>
        </p:spPr>
      </p:pic>
      <p:sp>
        <p:nvSpPr>
          <p:cNvPr id="2" name="TextBox 1"/>
          <p:cNvSpPr txBox="1"/>
          <p:nvPr/>
        </p:nvSpPr>
        <p:spPr>
          <a:xfrm>
            <a:off x="1225170" y="2382592"/>
            <a:ext cx="2481705" cy="369332"/>
          </a:xfrm>
          <a:prstGeom prst="rect">
            <a:avLst/>
          </a:prstGeom>
          <a:noFill/>
        </p:spPr>
        <p:txBody>
          <a:bodyPr wrap="none" rtlCol="0">
            <a:spAutoFit/>
          </a:bodyPr>
          <a:lstStyle/>
          <a:p>
            <a:r>
              <a:rPr lang="en-IN" dirty="0" smtClean="0"/>
              <a:t>2.   Environment </a:t>
            </a:r>
            <a:r>
              <a:rPr lang="en-IN" dirty="0" smtClean="0"/>
              <a:t>Impact.</a:t>
            </a:r>
          </a:p>
        </p:txBody>
      </p:sp>
      <p:pic>
        <p:nvPicPr>
          <p:cNvPr id="10242" name="Picture 2" descr="Report: Transaction of One Bitcoin Consumes More Electricity Than A British  Household In 2 Month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4100" y="2382592"/>
            <a:ext cx="3453530" cy="193397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469279" y="635877"/>
            <a:ext cx="1021433" cy="461665"/>
          </a:xfrm>
          <a:prstGeom prst="rect">
            <a:avLst/>
          </a:prstGeom>
          <a:noFill/>
        </p:spPr>
        <p:txBody>
          <a:bodyPr wrap="none" rtlCol="0">
            <a:spAutoFit/>
          </a:bodyPr>
          <a:lstStyle/>
          <a:p>
            <a:r>
              <a:rPr lang="en-IN" sz="2400" b="1" dirty="0" smtClean="0"/>
              <a:t>Cons…</a:t>
            </a:r>
            <a:endParaRPr lang="en-IN" sz="2400" b="1" dirty="0"/>
          </a:p>
        </p:txBody>
      </p:sp>
      <p:sp>
        <p:nvSpPr>
          <p:cNvPr id="8" name="TextBox 7"/>
          <p:cNvSpPr txBox="1"/>
          <p:nvPr/>
        </p:nvSpPr>
        <p:spPr>
          <a:xfrm>
            <a:off x="1225171" y="3206839"/>
            <a:ext cx="4055168" cy="1200329"/>
          </a:xfrm>
          <a:prstGeom prst="rect">
            <a:avLst/>
          </a:prstGeom>
          <a:noFill/>
        </p:spPr>
        <p:txBody>
          <a:bodyPr wrap="square" rtlCol="0">
            <a:spAutoFit/>
          </a:bodyPr>
          <a:lstStyle/>
          <a:p>
            <a:r>
              <a:rPr lang="en-IN" dirty="0" smtClean="0"/>
              <a:t>Block chain network which uses this type of consensus consumes a lot of electricity and produces a heavy impact on the environment.  </a:t>
            </a:r>
            <a:endParaRPr lang="en-IN" dirty="0"/>
          </a:p>
        </p:txBody>
      </p:sp>
    </p:spTree>
    <p:extLst>
      <p:ext uri="{BB962C8B-B14F-4D97-AF65-F5344CB8AC3E}">
        <p14:creationId xmlns:p14="http://schemas.microsoft.com/office/powerpoint/2010/main" val="3238985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25170" y="362283"/>
            <a:ext cx="796814" cy="796814"/>
          </a:xfrm>
          <a:prstGeom prst="rect">
            <a:avLst/>
          </a:prstGeom>
        </p:spPr>
      </p:pic>
      <p:sp>
        <p:nvSpPr>
          <p:cNvPr id="2" name="TextBox 1"/>
          <p:cNvSpPr txBox="1"/>
          <p:nvPr/>
        </p:nvSpPr>
        <p:spPr>
          <a:xfrm>
            <a:off x="1225170" y="2395471"/>
            <a:ext cx="3001334" cy="369332"/>
          </a:xfrm>
          <a:prstGeom prst="rect">
            <a:avLst/>
          </a:prstGeom>
          <a:noFill/>
        </p:spPr>
        <p:txBody>
          <a:bodyPr wrap="none" rtlCol="0">
            <a:spAutoFit/>
          </a:bodyPr>
          <a:lstStyle/>
          <a:p>
            <a:r>
              <a:rPr lang="en-IN" dirty="0" smtClean="0"/>
              <a:t>3.   Pooling and centralization.</a:t>
            </a:r>
            <a:endParaRPr lang="en-IN" dirty="0"/>
          </a:p>
        </p:txBody>
      </p:sp>
      <p:pic>
        <p:nvPicPr>
          <p:cNvPr id="1028" name="Picture 4" descr="What are mining pools and how do they work? — Bitpanda Academ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9249" y="1327359"/>
            <a:ext cx="5627039" cy="454852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469279" y="635877"/>
            <a:ext cx="1021433" cy="461665"/>
          </a:xfrm>
          <a:prstGeom prst="rect">
            <a:avLst/>
          </a:prstGeom>
          <a:noFill/>
        </p:spPr>
        <p:txBody>
          <a:bodyPr wrap="none" rtlCol="0">
            <a:spAutoFit/>
          </a:bodyPr>
          <a:lstStyle/>
          <a:p>
            <a:r>
              <a:rPr lang="en-IN" sz="2400" b="1" dirty="0" smtClean="0"/>
              <a:t>Cons…</a:t>
            </a:r>
            <a:endParaRPr lang="en-IN" sz="2400" b="1" dirty="0"/>
          </a:p>
        </p:txBody>
      </p:sp>
      <p:sp>
        <p:nvSpPr>
          <p:cNvPr id="6" name="TextBox 5"/>
          <p:cNvSpPr txBox="1"/>
          <p:nvPr/>
        </p:nvSpPr>
        <p:spPr>
          <a:xfrm>
            <a:off x="1225171" y="3206839"/>
            <a:ext cx="4055168" cy="2031325"/>
          </a:xfrm>
          <a:prstGeom prst="rect">
            <a:avLst/>
          </a:prstGeom>
          <a:noFill/>
        </p:spPr>
        <p:txBody>
          <a:bodyPr wrap="square" rtlCol="0">
            <a:spAutoFit/>
          </a:bodyPr>
          <a:lstStyle/>
          <a:p>
            <a:r>
              <a:rPr lang="en-IN" dirty="0" smtClean="0"/>
              <a:t>As the mining became unprofitable for the new incoming miners in the network, and the chance of creating a block is becoming less day by day, mining pools are encouraged among the miners. This leads to centralization of the hashing power. </a:t>
            </a:r>
            <a:endParaRPr lang="en-IN" dirty="0"/>
          </a:p>
        </p:txBody>
      </p:sp>
    </p:spTree>
    <p:extLst>
      <p:ext uri="{BB962C8B-B14F-4D97-AF65-F5344CB8AC3E}">
        <p14:creationId xmlns:p14="http://schemas.microsoft.com/office/powerpoint/2010/main" val="35790477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25170" y="362283"/>
            <a:ext cx="796814" cy="796814"/>
          </a:xfrm>
          <a:prstGeom prst="rect">
            <a:avLst/>
          </a:prstGeom>
        </p:spPr>
      </p:pic>
      <p:sp>
        <p:nvSpPr>
          <p:cNvPr id="2" name="Rectangle 1"/>
          <p:cNvSpPr/>
          <p:nvPr/>
        </p:nvSpPr>
        <p:spPr>
          <a:xfrm>
            <a:off x="1238050" y="1751527"/>
            <a:ext cx="4261229" cy="3945887"/>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numCol="1" rtlCol="0" anchor="ctr"/>
          <a:lstStyle/>
          <a:p>
            <a:pPr lvl="1"/>
            <a:r>
              <a:rPr lang="en-IN" b="1" dirty="0" smtClean="0">
                <a:solidFill>
                  <a:schemeClr val="tx1"/>
                </a:solidFill>
              </a:rPr>
              <a:t>Block header: Block size, Magic number, Version, Previous Block hash, Merkle root, Timestamp, Difficulty target, Nonce. </a:t>
            </a:r>
          </a:p>
          <a:p>
            <a:pPr lvl="1"/>
            <a:endParaRPr lang="en-IN" b="1" dirty="0" smtClean="0">
              <a:solidFill>
                <a:schemeClr val="tx1"/>
              </a:solidFill>
            </a:endParaRPr>
          </a:p>
          <a:p>
            <a:pPr lvl="1"/>
            <a:r>
              <a:rPr lang="en-IN" b="1" dirty="0" smtClean="0">
                <a:solidFill>
                  <a:schemeClr val="tx1"/>
                </a:solidFill>
              </a:rPr>
              <a:t>Transaction set:</a:t>
            </a:r>
          </a:p>
          <a:p>
            <a:pPr lvl="1"/>
            <a:r>
              <a:rPr lang="en-IN" b="1" dirty="0" smtClean="0">
                <a:solidFill>
                  <a:schemeClr val="tx1"/>
                </a:solidFill>
              </a:rPr>
              <a:t>{</a:t>
            </a:r>
          </a:p>
          <a:p>
            <a:pPr lvl="1"/>
            <a:r>
              <a:rPr lang="en-IN" b="1" dirty="0" smtClean="0">
                <a:solidFill>
                  <a:schemeClr val="tx1"/>
                </a:solidFill>
              </a:rPr>
              <a:t>	A -&gt; B, </a:t>
            </a:r>
          </a:p>
          <a:p>
            <a:pPr lvl="1"/>
            <a:r>
              <a:rPr lang="en-IN" b="1" dirty="0" smtClean="0">
                <a:solidFill>
                  <a:schemeClr val="tx1"/>
                </a:solidFill>
              </a:rPr>
              <a:t>	F -&gt; D,</a:t>
            </a:r>
          </a:p>
          <a:p>
            <a:pPr lvl="1"/>
            <a:r>
              <a:rPr lang="en-IN" b="1" dirty="0">
                <a:solidFill>
                  <a:schemeClr val="tx1"/>
                </a:solidFill>
              </a:rPr>
              <a:t>	</a:t>
            </a:r>
            <a:r>
              <a:rPr lang="en-IN" b="1" dirty="0" smtClean="0">
                <a:solidFill>
                  <a:schemeClr val="tx1"/>
                </a:solidFill>
              </a:rPr>
              <a:t>E -&gt; S,</a:t>
            </a:r>
          </a:p>
          <a:p>
            <a:pPr lvl="1"/>
            <a:r>
              <a:rPr lang="en-IN" b="1" dirty="0">
                <a:solidFill>
                  <a:schemeClr val="tx1"/>
                </a:solidFill>
              </a:rPr>
              <a:t>	</a:t>
            </a:r>
            <a:r>
              <a:rPr lang="en-IN" b="1" dirty="0" smtClean="0">
                <a:solidFill>
                  <a:schemeClr val="tx1"/>
                </a:solidFill>
              </a:rPr>
              <a:t>W -&gt; A,</a:t>
            </a:r>
          </a:p>
          <a:p>
            <a:pPr lvl="1"/>
            <a:r>
              <a:rPr lang="en-IN" b="1" dirty="0">
                <a:solidFill>
                  <a:schemeClr val="tx1"/>
                </a:solidFill>
              </a:rPr>
              <a:t>	</a:t>
            </a:r>
            <a:r>
              <a:rPr lang="en-IN" b="1" dirty="0" smtClean="0">
                <a:solidFill>
                  <a:schemeClr val="tx1"/>
                </a:solidFill>
              </a:rPr>
              <a:t>X -&gt; U.</a:t>
            </a:r>
          </a:p>
          <a:p>
            <a:pPr lvl="1"/>
            <a:r>
              <a:rPr lang="en-IN" b="1" dirty="0" smtClean="0">
                <a:solidFill>
                  <a:schemeClr val="tx1"/>
                </a:solidFill>
              </a:rPr>
              <a:t>}</a:t>
            </a:r>
          </a:p>
        </p:txBody>
      </p:sp>
      <p:cxnSp>
        <p:nvCxnSpPr>
          <p:cNvPr id="9" name="Straight Arrow Connector 8"/>
          <p:cNvCxnSpPr/>
          <p:nvPr/>
        </p:nvCxnSpPr>
        <p:spPr>
          <a:xfrm>
            <a:off x="5499279" y="3354947"/>
            <a:ext cx="2266682" cy="64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572777" y="3205646"/>
            <a:ext cx="3874864" cy="646331"/>
          </a:xfrm>
          <a:prstGeom prst="rect">
            <a:avLst/>
          </a:prstGeom>
        </p:spPr>
        <p:txBody>
          <a:bodyPr wrap="square">
            <a:spAutoFit/>
          </a:bodyPr>
          <a:lstStyle/>
          <a:p>
            <a:pPr lvl="1"/>
            <a:r>
              <a:rPr lang="en-IN" b="1" dirty="0" smtClean="0">
                <a:solidFill>
                  <a:schemeClr val="tx1"/>
                </a:solidFill>
              </a:rPr>
              <a:t>Block hash: </a:t>
            </a:r>
          </a:p>
          <a:p>
            <a:pPr lvl="1"/>
            <a:r>
              <a:rPr lang="en-IN" b="1" dirty="0" smtClean="0">
                <a:solidFill>
                  <a:schemeClr val="tx1"/>
                </a:solidFill>
              </a:rPr>
              <a:t>SHA256(SHA256(Block header))</a:t>
            </a:r>
          </a:p>
        </p:txBody>
      </p:sp>
      <p:sp>
        <p:nvSpPr>
          <p:cNvPr id="3" name="Oval Callout 2"/>
          <p:cNvSpPr/>
          <p:nvPr/>
        </p:nvSpPr>
        <p:spPr>
          <a:xfrm>
            <a:off x="3052292" y="3851976"/>
            <a:ext cx="1867437" cy="784417"/>
          </a:xfrm>
          <a:prstGeom prst="wedgeEllipse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rPr>
              <a:t>Arranged in a Merkle Tree Structure.</a:t>
            </a:r>
            <a:endParaRPr lang="en-IN" sz="1400" dirty="0">
              <a:solidFill>
                <a:schemeClr val="tx1"/>
              </a:solidFill>
            </a:endParaRPr>
          </a:p>
        </p:txBody>
      </p:sp>
      <p:sp>
        <p:nvSpPr>
          <p:cNvPr id="5" name="TextBox 4"/>
          <p:cNvSpPr txBox="1"/>
          <p:nvPr/>
        </p:nvSpPr>
        <p:spPr>
          <a:xfrm>
            <a:off x="2469279" y="635877"/>
            <a:ext cx="1166025" cy="523220"/>
          </a:xfrm>
          <a:prstGeom prst="rect">
            <a:avLst/>
          </a:prstGeom>
          <a:noFill/>
        </p:spPr>
        <p:txBody>
          <a:bodyPr wrap="none" rtlCol="0">
            <a:spAutoFit/>
          </a:bodyPr>
          <a:lstStyle/>
          <a:p>
            <a:r>
              <a:rPr lang="en-IN" sz="2800" b="1" dirty="0" smtClean="0"/>
              <a:t>Intro…</a:t>
            </a:r>
            <a:endParaRPr lang="en-IN" sz="2800" b="1" dirty="0"/>
          </a:p>
        </p:txBody>
      </p:sp>
    </p:spTree>
    <p:extLst>
      <p:ext uri="{BB962C8B-B14F-4D97-AF65-F5344CB8AC3E}">
        <p14:creationId xmlns:p14="http://schemas.microsoft.com/office/powerpoint/2010/main" val="1648649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25170" y="362283"/>
            <a:ext cx="796814" cy="796814"/>
          </a:xfrm>
          <a:prstGeom prst="rect">
            <a:avLst/>
          </a:prstGeom>
        </p:spPr>
      </p:pic>
      <p:sp>
        <p:nvSpPr>
          <p:cNvPr id="5" name="Rectangle 4"/>
          <p:cNvSpPr/>
          <p:nvPr/>
        </p:nvSpPr>
        <p:spPr>
          <a:xfrm>
            <a:off x="1225170" y="1648496"/>
            <a:ext cx="1247574" cy="121061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p:cNvSpPr/>
          <p:nvPr/>
        </p:nvSpPr>
        <p:spPr>
          <a:xfrm>
            <a:off x="1377570" y="1800896"/>
            <a:ext cx="1247574" cy="121061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1529970" y="1953296"/>
            <a:ext cx="1247574" cy="121061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000000gtvsu544c0003534trn </a:t>
            </a:r>
            <a:endParaRPr lang="en-IN" dirty="0">
              <a:solidFill>
                <a:schemeClr val="tx1"/>
              </a:solidFill>
            </a:endParaRPr>
          </a:p>
        </p:txBody>
      </p:sp>
      <p:sp>
        <p:nvSpPr>
          <p:cNvPr id="6" name="Rounded Rectangle 5"/>
          <p:cNvSpPr/>
          <p:nvPr/>
        </p:nvSpPr>
        <p:spPr>
          <a:xfrm>
            <a:off x="6362164" y="760691"/>
            <a:ext cx="5125791" cy="16219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Transaction pool: </a:t>
            </a:r>
          </a:p>
          <a:p>
            <a:pPr algn="ctr"/>
            <a:r>
              <a:rPr lang="en-IN" dirty="0" smtClean="0">
                <a:solidFill>
                  <a:schemeClr val="tx1"/>
                </a:solidFill>
              </a:rPr>
              <a:t>N</a:t>
            </a:r>
            <a:r>
              <a:rPr lang="pl-PL" dirty="0" smtClean="0">
                <a:solidFill>
                  <a:schemeClr val="tx1"/>
                </a:solidFill>
              </a:rPr>
              <a:t> -&gt; B, </a:t>
            </a:r>
            <a:r>
              <a:rPr lang="en-IN" dirty="0" smtClean="0">
                <a:solidFill>
                  <a:schemeClr val="tx1"/>
                </a:solidFill>
              </a:rPr>
              <a:t>S</a:t>
            </a:r>
            <a:r>
              <a:rPr lang="pl-PL" dirty="0" smtClean="0">
                <a:solidFill>
                  <a:schemeClr val="tx1"/>
                </a:solidFill>
              </a:rPr>
              <a:t> -&gt; D,</a:t>
            </a:r>
            <a:r>
              <a:rPr lang="en-IN" dirty="0" smtClean="0">
                <a:solidFill>
                  <a:schemeClr val="tx1"/>
                </a:solidFill>
              </a:rPr>
              <a:t> </a:t>
            </a:r>
            <a:r>
              <a:rPr lang="en-IN" dirty="0">
                <a:solidFill>
                  <a:schemeClr val="tx1"/>
                </a:solidFill>
              </a:rPr>
              <a:t>I</a:t>
            </a:r>
            <a:r>
              <a:rPr lang="pl-PL" dirty="0" smtClean="0">
                <a:solidFill>
                  <a:schemeClr val="tx1"/>
                </a:solidFill>
              </a:rPr>
              <a:t> -&gt; S,</a:t>
            </a:r>
            <a:r>
              <a:rPr lang="en-IN" dirty="0" smtClean="0">
                <a:solidFill>
                  <a:schemeClr val="tx1"/>
                </a:solidFill>
              </a:rPr>
              <a:t> </a:t>
            </a:r>
            <a:r>
              <a:rPr lang="pl-PL" dirty="0" smtClean="0">
                <a:solidFill>
                  <a:schemeClr val="tx1"/>
                </a:solidFill>
              </a:rPr>
              <a:t>W -&gt; </a:t>
            </a:r>
            <a:r>
              <a:rPr lang="en-IN" dirty="0" smtClean="0">
                <a:solidFill>
                  <a:schemeClr val="tx1"/>
                </a:solidFill>
              </a:rPr>
              <a:t>S</a:t>
            </a:r>
            <a:r>
              <a:rPr lang="pl-PL" dirty="0" smtClean="0">
                <a:solidFill>
                  <a:schemeClr val="tx1"/>
                </a:solidFill>
              </a:rPr>
              <a:t>,</a:t>
            </a:r>
            <a:r>
              <a:rPr lang="en-IN" dirty="0" smtClean="0">
                <a:solidFill>
                  <a:schemeClr val="tx1"/>
                </a:solidFill>
              </a:rPr>
              <a:t> </a:t>
            </a:r>
            <a:r>
              <a:rPr lang="pl-PL" dirty="0" smtClean="0">
                <a:solidFill>
                  <a:schemeClr val="tx1"/>
                </a:solidFill>
              </a:rPr>
              <a:t>X -&gt; </a:t>
            </a:r>
            <a:r>
              <a:rPr lang="en-IN" dirty="0" smtClean="0">
                <a:solidFill>
                  <a:schemeClr val="tx1"/>
                </a:solidFill>
              </a:rPr>
              <a:t>I, </a:t>
            </a:r>
            <a:r>
              <a:rPr lang="pl-PL" dirty="0" smtClean="0">
                <a:solidFill>
                  <a:schemeClr val="tx1"/>
                </a:solidFill>
              </a:rPr>
              <a:t>A -&gt; </a:t>
            </a:r>
            <a:r>
              <a:rPr lang="en-IN" dirty="0" smtClean="0">
                <a:solidFill>
                  <a:schemeClr val="tx1"/>
                </a:solidFill>
              </a:rPr>
              <a:t>F</a:t>
            </a:r>
            <a:r>
              <a:rPr lang="pl-PL" dirty="0" smtClean="0">
                <a:solidFill>
                  <a:schemeClr val="tx1"/>
                </a:solidFill>
              </a:rPr>
              <a:t>, </a:t>
            </a:r>
            <a:r>
              <a:rPr lang="en-IN" dirty="0">
                <a:solidFill>
                  <a:schemeClr val="tx1"/>
                </a:solidFill>
              </a:rPr>
              <a:t>T</a:t>
            </a:r>
            <a:r>
              <a:rPr lang="pl-PL" dirty="0" smtClean="0">
                <a:solidFill>
                  <a:schemeClr val="tx1"/>
                </a:solidFill>
              </a:rPr>
              <a:t> -&gt; D,</a:t>
            </a:r>
            <a:r>
              <a:rPr lang="en-IN" dirty="0" smtClean="0">
                <a:solidFill>
                  <a:schemeClr val="tx1"/>
                </a:solidFill>
              </a:rPr>
              <a:t> </a:t>
            </a:r>
            <a:r>
              <a:rPr lang="pl-PL" dirty="0" smtClean="0">
                <a:solidFill>
                  <a:schemeClr val="tx1"/>
                </a:solidFill>
              </a:rPr>
              <a:t>E -&gt; S,</a:t>
            </a:r>
            <a:r>
              <a:rPr lang="en-IN" dirty="0" smtClean="0">
                <a:solidFill>
                  <a:schemeClr val="tx1"/>
                </a:solidFill>
              </a:rPr>
              <a:t> </a:t>
            </a:r>
            <a:r>
              <a:rPr lang="pl-PL" dirty="0" smtClean="0">
                <a:solidFill>
                  <a:schemeClr val="tx1"/>
                </a:solidFill>
              </a:rPr>
              <a:t>W -&gt; A,</a:t>
            </a:r>
            <a:r>
              <a:rPr lang="en-IN" dirty="0" smtClean="0">
                <a:solidFill>
                  <a:schemeClr val="tx1"/>
                </a:solidFill>
              </a:rPr>
              <a:t> </a:t>
            </a:r>
            <a:r>
              <a:rPr lang="pl-PL" dirty="0" smtClean="0">
                <a:solidFill>
                  <a:schemeClr val="tx1"/>
                </a:solidFill>
              </a:rPr>
              <a:t>X -&gt; U</a:t>
            </a:r>
            <a:r>
              <a:rPr lang="en-IN" dirty="0" smtClean="0">
                <a:solidFill>
                  <a:schemeClr val="tx1"/>
                </a:solidFill>
              </a:rPr>
              <a:t>, </a:t>
            </a:r>
            <a:r>
              <a:rPr lang="pl-PL" dirty="0" smtClean="0">
                <a:solidFill>
                  <a:schemeClr val="tx1"/>
                </a:solidFill>
              </a:rPr>
              <a:t>A -&gt; B, F -&gt; D,</a:t>
            </a:r>
            <a:r>
              <a:rPr lang="en-IN" dirty="0" smtClean="0">
                <a:solidFill>
                  <a:schemeClr val="tx1"/>
                </a:solidFill>
              </a:rPr>
              <a:t> </a:t>
            </a:r>
            <a:r>
              <a:rPr lang="pl-PL" dirty="0" smtClean="0">
                <a:solidFill>
                  <a:schemeClr val="tx1"/>
                </a:solidFill>
              </a:rPr>
              <a:t>E -&gt; S,</a:t>
            </a:r>
            <a:r>
              <a:rPr lang="en-IN" dirty="0" smtClean="0">
                <a:solidFill>
                  <a:schemeClr val="tx1"/>
                </a:solidFill>
              </a:rPr>
              <a:t> </a:t>
            </a:r>
            <a:r>
              <a:rPr lang="pl-PL" dirty="0" smtClean="0">
                <a:solidFill>
                  <a:schemeClr val="tx1"/>
                </a:solidFill>
              </a:rPr>
              <a:t>W -&gt; A,</a:t>
            </a:r>
            <a:r>
              <a:rPr lang="en-IN" dirty="0" smtClean="0">
                <a:solidFill>
                  <a:schemeClr val="tx1"/>
                </a:solidFill>
              </a:rPr>
              <a:t> </a:t>
            </a:r>
            <a:r>
              <a:rPr lang="pl-PL" dirty="0" smtClean="0">
                <a:solidFill>
                  <a:schemeClr val="tx1"/>
                </a:solidFill>
              </a:rPr>
              <a:t>X -&gt; U</a:t>
            </a:r>
            <a:r>
              <a:rPr lang="en-IN" dirty="0" smtClean="0">
                <a:solidFill>
                  <a:schemeClr val="tx1"/>
                </a:solidFill>
              </a:rPr>
              <a:t>. </a:t>
            </a:r>
          </a:p>
          <a:p>
            <a:pPr algn="ctr"/>
            <a:endParaRPr lang="en-IN" dirty="0">
              <a:solidFill>
                <a:schemeClr val="tx1"/>
              </a:solidFill>
            </a:endParaRPr>
          </a:p>
        </p:txBody>
      </p:sp>
      <p:pic>
        <p:nvPicPr>
          <p:cNvPr id="9" name="Picture 8"/>
          <p:cNvPicPr>
            <a:picLocks noChangeAspect="1"/>
          </p:cNvPicPr>
          <p:nvPr/>
        </p:nvPicPr>
        <p:blipFill rotWithShape="1">
          <a:blip r:embed="rId3"/>
          <a:srcRect l="63671" t="47809" r="14245" b="12876"/>
          <a:stretch/>
        </p:blipFill>
        <p:spPr>
          <a:xfrm>
            <a:off x="3783864" y="4920819"/>
            <a:ext cx="741927" cy="1120462"/>
          </a:xfrm>
          <a:prstGeom prst="rect">
            <a:avLst/>
          </a:prstGeom>
        </p:spPr>
      </p:pic>
      <p:pic>
        <p:nvPicPr>
          <p:cNvPr id="11" name="Picture 10"/>
          <p:cNvPicPr>
            <a:picLocks noChangeAspect="1"/>
          </p:cNvPicPr>
          <p:nvPr/>
        </p:nvPicPr>
        <p:blipFill rotWithShape="1">
          <a:blip r:embed="rId3"/>
          <a:srcRect l="63671" t="47809" r="14245" b="12876"/>
          <a:stretch/>
        </p:blipFill>
        <p:spPr>
          <a:xfrm>
            <a:off x="4675030" y="4920819"/>
            <a:ext cx="741927" cy="1120462"/>
          </a:xfrm>
          <a:prstGeom prst="rect">
            <a:avLst/>
          </a:prstGeom>
        </p:spPr>
      </p:pic>
      <p:pic>
        <p:nvPicPr>
          <p:cNvPr id="12" name="Picture 11"/>
          <p:cNvPicPr>
            <a:picLocks noChangeAspect="1"/>
          </p:cNvPicPr>
          <p:nvPr/>
        </p:nvPicPr>
        <p:blipFill rotWithShape="1">
          <a:blip r:embed="rId3"/>
          <a:srcRect l="63671" t="47809" r="14245" b="12876"/>
          <a:stretch/>
        </p:blipFill>
        <p:spPr>
          <a:xfrm>
            <a:off x="5566196" y="4920819"/>
            <a:ext cx="741927" cy="1120462"/>
          </a:xfrm>
          <a:prstGeom prst="rect">
            <a:avLst/>
          </a:prstGeom>
        </p:spPr>
      </p:pic>
      <p:pic>
        <p:nvPicPr>
          <p:cNvPr id="3076" name="Picture 4" descr="https://encrypted-tbn0.gstatic.com/images?q=tbn:ANd9GcSxC9zdAHteFuX0E3iJzIeP3NRjUgDepFG0MO0wQlzE-Pye2i7At0GTBAKL32lBQIxQKEMwHy2sLnG_TrGSIklghhJGS6pEtmu23g&amp;usqp=CAU&amp;ec=457617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0046" y="3583343"/>
            <a:ext cx="3715488" cy="2457938"/>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flipV="1">
            <a:off x="8925059" y="2253803"/>
            <a:ext cx="0" cy="132954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4932606" y="2417805"/>
            <a:ext cx="2009105" cy="233107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469279" y="635877"/>
            <a:ext cx="1166025" cy="523220"/>
          </a:xfrm>
          <a:prstGeom prst="rect">
            <a:avLst/>
          </a:prstGeom>
          <a:noFill/>
        </p:spPr>
        <p:txBody>
          <a:bodyPr wrap="none" rtlCol="0">
            <a:spAutoFit/>
          </a:bodyPr>
          <a:lstStyle/>
          <a:p>
            <a:r>
              <a:rPr lang="en-IN" sz="2800" b="1" dirty="0" smtClean="0"/>
              <a:t>Intro…</a:t>
            </a:r>
            <a:endParaRPr lang="en-IN" sz="2800" b="1" dirty="0"/>
          </a:p>
        </p:txBody>
      </p:sp>
    </p:spTree>
    <p:extLst>
      <p:ext uri="{BB962C8B-B14F-4D97-AF65-F5344CB8AC3E}">
        <p14:creationId xmlns:p14="http://schemas.microsoft.com/office/powerpoint/2010/main" val="95131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25170" y="362283"/>
            <a:ext cx="796814" cy="796814"/>
          </a:xfrm>
          <a:prstGeom prst="rect">
            <a:avLst/>
          </a:prstGeom>
        </p:spPr>
      </p:pic>
      <p:sp>
        <p:nvSpPr>
          <p:cNvPr id="2" name="Rectangle 1"/>
          <p:cNvSpPr/>
          <p:nvPr/>
        </p:nvSpPr>
        <p:spPr>
          <a:xfrm>
            <a:off x="1225171" y="1970468"/>
            <a:ext cx="4557444" cy="3387144"/>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b="1" dirty="0" smtClean="0">
                <a:solidFill>
                  <a:schemeClr val="tx1"/>
                </a:solidFill>
              </a:rPr>
              <a:t>Transaction set:</a:t>
            </a:r>
          </a:p>
          <a:p>
            <a:pPr lvl="1"/>
            <a:r>
              <a:rPr lang="en-IN" b="1" dirty="0" smtClean="0">
                <a:solidFill>
                  <a:schemeClr val="tx1"/>
                </a:solidFill>
              </a:rPr>
              <a:t>{</a:t>
            </a:r>
          </a:p>
          <a:p>
            <a:pPr lvl="2"/>
            <a:r>
              <a:rPr lang="en-IN" b="1" dirty="0" smtClean="0">
                <a:solidFill>
                  <a:schemeClr val="tx1"/>
                </a:solidFill>
              </a:rPr>
              <a:t>A -&gt; B, </a:t>
            </a:r>
          </a:p>
          <a:p>
            <a:pPr lvl="1"/>
            <a:r>
              <a:rPr lang="en-IN" b="1" dirty="0" smtClean="0">
                <a:solidFill>
                  <a:schemeClr val="tx1"/>
                </a:solidFill>
              </a:rPr>
              <a:t>	F -&gt; D,</a:t>
            </a:r>
          </a:p>
          <a:p>
            <a:pPr lvl="1"/>
            <a:r>
              <a:rPr lang="en-IN" b="1" dirty="0" smtClean="0">
                <a:solidFill>
                  <a:schemeClr val="tx1"/>
                </a:solidFill>
              </a:rPr>
              <a:t>	E -&gt; S,</a:t>
            </a:r>
          </a:p>
          <a:p>
            <a:pPr lvl="1"/>
            <a:r>
              <a:rPr lang="en-IN" b="1" dirty="0" smtClean="0">
                <a:solidFill>
                  <a:schemeClr val="tx1"/>
                </a:solidFill>
              </a:rPr>
              <a:t>	W -&gt; A,</a:t>
            </a:r>
          </a:p>
          <a:p>
            <a:pPr lvl="1"/>
            <a:r>
              <a:rPr lang="en-IN" b="1" dirty="0" smtClean="0">
                <a:solidFill>
                  <a:schemeClr val="tx1"/>
                </a:solidFill>
              </a:rPr>
              <a:t>	X -&gt; U.</a:t>
            </a:r>
          </a:p>
          <a:p>
            <a:pPr lvl="1"/>
            <a:r>
              <a:rPr lang="en-IN" b="1" dirty="0" smtClean="0">
                <a:solidFill>
                  <a:schemeClr val="tx1"/>
                </a:solidFill>
              </a:rPr>
              <a:t>	</a:t>
            </a:r>
            <a:r>
              <a:rPr lang="en-IN" dirty="0" smtClean="0">
                <a:solidFill>
                  <a:schemeClr val="tx1"/>
                </a:solidFill>
              </a:rPr>
              <a:t>(also contains a coin-base 	transaction for a miner to receive 	incentives, if valid.)</a:t>
            </a:r>
          </a:p>
          <a:p>
            <a:pPr lvl="1"/>
            <a:r>
              <a:rPr lang="en-IN" b="1" dirty="0" smtClean="0">
                <a:solidFill>
                  <a:schemeClr val="tx1"/>
                </a:solidFill>
              </a:rPr>
              <a:t>}</a:t>
            </a:r>
          </a:p>
          <a:p>
            <a:pPr lvl="1"/>
            <a:r>
              <a:rPr lang="en-IN" b="1" dirty="0" smtClean="0">
                <a:solidFill>
                  <a:schemeClr val="tx1"/>
                </a:solidFill>
              </a:rPr>
              <a:t>Nonce: __?__</a:t>
            </a:r>
            <a:endParaRPr lang="en-IN" b="1" dirty="0">
              <a:solidFill>
                <a:schemeClr val="tx1"/>
              </a:solidFill>
            </a:endParaRPr>
          </a:p>
        </p:txBody>
      </p:sp>
      <p:pic>
        <p:nvPicPr>
          <p:cNvPr id="5" name="Picture 4"/>
          <p:cNvPicPr>
            <a:picLocks noChangeAspect="1"/>
          </p:cNvPicPr>
          <p:nvPr/>
        </p:nvPicPr>
        <p:blipFill rotWithShape="1">
          <a:blip r:embed="rId3"/>
          <a:srcRect l="63671" t="47809" r="14245" b="12876"/>
          <a:stretch/>
        </p:blipFill>
        <p:spPr>
          <a:xfrm>
            <a:off x="8085407" y="1970468"/>
            <a:ext cx="741927" cy="1120462"/>
          </a:xfrm>
          <a:prstGeom prst="rect">
            <a:avLst/>
          </a:prstGeom>
        </p:spPr>
      </p:pic>
      <p:cxnSp>
        <p:nvCxnSpPr>
          <p:cNvPr id="6" name="Straight Arrow Connector 5"/>
          <p:cNvCxnSpPr>
            <a:stCxn id="5" idx="0"/>
            <a:endCxn id="2" idx="3"/>
          </p:cNvCxnSpPr>
          <p:nvPr/>
        </p:nvCxnSpPr>
        <p:spPr>
          <a:xfrm flipH="1">
            <a:off x="5782615" y="1970468"/>
            <a:ext cx="2673756" cy="169357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Rectangle 6"/>
              <p:cNvSpPr/>
              <p:nvPr/>
            </p:nvSpPr>
            <p:spPr>
              <a:xfrm>
                <a:off x="6202131" y="4058925"/>
                <a:ext cx="5017336" cy="707886"/>
              </a:xfrm>
              <a:prstGeom prst="rect">
                <a:avLst/>
              </a:prstGeom>
            </p:spPr>
            <p:txBody>
              <a:bodyPr wrap="none">
                <a:spAutoFit/>
              </a:bodyPr>
              <a:lstStyle/>
              <a:p>
                <a:pPr lvl="1"/>
                <a:r>
                  <a:rPr lang="en-IN" sz="2000" b="1" dirty="0" smtClean="0">
                    <a:solidFill>
                      <a:schemeClr val="tx1"/>
                    </a:solidFill>
                  </a:rPr>
                  <a:t>SHA256(SHA256(Block header)) &lt; target. </a:t>
                </a:r>
              </a:p>
              <a:p>
                <a:pPr lvl="1"/>
                <a:r>
                  <a:rPr lang="en-IN" sz="2000" b="1" dirty="0" smtClean="0"/>
                  <a:t>Target </a:t>
                </a:r>
                <a14:m>
                  <m:oMath xmlns:m="http://schemas.openxmlformats.org/officeDocument/2006/math">
                    <m:r>
                      <a:rPr lang="en-IN" sz="2000" b="1" i="0" smtClean="0">
                        <a:latin typeface="Cambria Math" panose="02040503050406030204" pitchFamily="18" charset="0"/>
                        <a:ea typeface="Cambria Math" panose="02040503050406030204" pitchFamily="18" charset="0"/>
                      </a:rPr>
                      <m:t>𝟏</m:t>
                    </m:r>
                    <m:r>
                      <a:rPr lang="en-IN" sz="2000" b="1" i="0" smtClean="0">
                        <a:latin typeface="Cambria Math" panose="02040503050406030204" pitchFamily="18" charset="0"/>
                        <a:ea typeface="Cambria Math" panose="02040503050406030204" pitchFamily="18" charset="0"/>
                      </a:rPr>
                      <m:t>/</m:t>
                    </m:r>
                    <m:r>
                      <a:rPr lang="en-IN" sz="2000" b="1" i="1" smtClean="0">
                        <a:latin typeface="Cambria Math" panose="02040503050406030204" pitchFamily="18" charset="0"/>
                        <a:ea typeface="Cambria Math" panose="02040503050406030204" pitchFamily="18" charset="0"/>
                      </a:rPr>
                      <m:t>𝜶</m:t>
                    </m:r>
                  </m:oMath>
                </a14:m>
                <a:r>
                  <a:rPr lang="en-IN" sz="2000" b="1" dirty="0" smtClean="0">
                    <a:solidFill>
                      <a:schemeClr val="tx1"/>
                    </a:solidFill>
                  </a:rPr>
                  <a:t> Difficulty. </a:t>
                </a:r>
                <a:endParaRPr lang="en-IN" sz="2000" b="1" dirty="0">
                  <a:solidFill>
                    <a:schemeClr val="tx1"/>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6202131" y="4058925"/>
                <a:ext cx="5017336" cy="707886"/>
              </a:xfrm>
              <a:prstGeom prst="rect">
                <a:avLst/>
              </a:prstGeom>
              <a:blipFill rotWithShape="0">
                <a:blip r:embed="rId4"/>
                <a:stretch>
                  <a:fillRect t="-5172" r="-365" b="-14655"/>
                </a:stretch>
              </a:blipFill>
            </p:spPr>
            <p:txBody>
              <a:bodyPr/>
              <a:lstStyle/>
              <a:p>
                <a:r>
                  <a:rPr lang="en-IN">
                    <a:noFill/>
                  </a:rPr>
                  <a:t> </a:t>
                </a:r>
              </a:p>
            </p:txBody>
          </p:sp>
        </mc:Fallback>
      </mc:AlternateContent>
      <p:sp>
        <p:nvSpPr>
          <p:cNvPr id="8" name="TextBox 7"/>
          <p:cNvSpPr txBox="1"/>
          <p:nvPr/>
        </p:nvSpPr>
        <p:spPr>
          <a:xfrm>
            <a:off x="2469279" y="635877"/>
            <a:ext cx="1193404" cy="523220"/>
          </a:xfrm>
          <a:prstGeom prst="rect">
            <a:avLst/>
          </a:prstGeom>
          <a:noFill/>
        </p:spPr>
        <p:txBody>
          <a:bodyPr wrap="none" rtlCol="0">
            <a:spAutoFit/>
          </a:bodyPr>
          <a:lstStyle/>
          <a:p>
            <a:r>
              <a:rPr lang="en-IN" sz="2800" b="1" dirty="0" smtClean="0"/>
              <a:t>POW…</a:t>
            </a:r>
            <a:endParaRPr lang="en-IN" sz="2800" b="1" dirty="0"/>
          </a:p>
        </p:txBody>
      </p:sp>
    </p:spTree>
    <p:extLst>
      <p:ext uri="{BB962C8B-B14F-4D97-AF65-F5344CB8AC3E}">
        <p14:creationId xmlns:p14="http://schemas.microsoft.com/office/powerpoint/2010/main" val="36561823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25170" y="362283"/>
            <a:ext cx="796814" cy="796814"/>
          </a:xfrm>
          <a:prstGeom prst="rect">
            <a:avLst/>
          </a:prstGeom>
        </p:spPr>
      </p:pic>
      <p:sp>
        <p:nvSpPr>
          <p:cNvPr id="3" name="TextBox 2"/>
          <p:cNvSpPr txBox="1"/>
          <p:nvPr/>
        </p:nvSpPr>
        <p:spPr>
          <a:xfrm>
            <a:off x="2469279" y="635877"/>
            <a:ext cx="1729384" cy="461665"/>
          </a:xfrm>
          <a:prstGeom prst="rect">
            <a:avLst/>
          </a:prstGeom>
          <a:noFill/>
        </p:spPr>
        <p:txBody>
          <a:bodyPr wrap="none" rtlCol="0">
            <a:spAutoFit/>
          </a:bodyPr>
          <a:lstStyle/>
          <a:p>
            <a:r>
              <a:rPr lang="en-IN" sz="2400" b="1" dirty="0" smtClean="0"/>
              <a:t>Properties…</a:t>
            </a:r>
            <a:endParaRPr lang="en-IN" sz="2400" b="1" dirty="0"/>
          </a:p>
        </p:txBody>
      </p:sp>
      <p:sp>
        <p:nvSpPr>
          <p:cNvPr id="5" name="TextBox 4"/>
          <p:cNvSpPr txBox="1"/>
          <p:nvPr/>
        </p:nvSpPr>
        <p:spPr>
          <a:xfrm>
            <a:off x="1225170" y="2318197"/>
            <a:ext cx="2651495" cy="400110"/>
          </a:xfrm>
          <a:prstGeom prst="rect">
            <a:avLst/>
          </a:prstGeom>
          <a:noFill/>
        </p:spPr>
        <p:txBody>
          <a:bodyPr wrap="none" rtlCol="0">
            <a:spAutoFit/>
          </a:bodyPr>
          <a:lstStyle/>
          <a:p>
            <a:r>
              <a:rPr lang="en-IN" sz="2000" u="sng" dirty="0" smtClean="0"/>
              <a:t>1.   Longest Chain Rule: </a:t>
            </a:r>
            <a:endParaRPr lang="en-IN" sz="2000" u="sng" dirty="0"/>
          </a:p>
        </p:txBody>
      </p:sp>
      <p:sp>
        <p:nvSpPr>
          <p:cNvPr id="6" name="TextBox 5"/>
          <p:cNvSpPr txBox="1"/>
          <p:nvPr/>
        </p:nvSpPr>
        <p:spPr>
          <a:xfrm>
            <a:off x="1225170" y="3206839"/>
            <a:ext cx="6349285" cy="2308324"/>
          </a:xfrm>
          <a:prstGeom prst="rect">
            <a:avLst/>
          </a:prstGeom>
          <a:noFill/>
        </p:spPr>
        <p:txBody>
          <a:bodyPr wrap="square" rtlCol="0">
            <a:spAutoFit/>
          </a:bodyPr>
          <a:lstStyle/>
          <a:p>
            <a:r>
              <a:rPr lang="en-IN" dirty="0" smtClean="0"/>
              <a:t>The block that is created by a miner, must be appended to the Longest Chain present in that Network, so that the block will be considered as a valid block.</a:t>
            </a:r>
          </a:p>
          <a:p>
            <a:endParaRPr lang="en-IN" dirty="0"/>
          </a:p>
          <a:p>
            <a:r>
              <a:rPr lang="en-IN" b="1" dirty="0" smtClean="0"/>
              <a:t>Fork</a:t>
            </a:r>
            <a:r>
              <a:rPr lang="en-IN" dirty="0" smtClean="0"/>
              <a:t>: Creating a Long chain parallel to existing chain for successful 51% Attack. </a:t>
            </a:r>
            <a:endParaRPr lang="en-IN" dirty="0"/>
          </a:p>
          <a:p>
            <a:r>
              <a:rPr lang="en-IN" dirty="0" smtClean="0"/>
              <a:t>To control the Block creation by miners (malicious), Creation Time was made constant.</a:t>
            </a:r>
            <a:endParaRPr lang="en-IN" dirty="0"/>
          </a:p>
        </p:txBody>
      </p:sp>
    </p:spTree>
    <p:extLst>
      <p:ext uri="{BB962C8B-B14F-4D97-AF65-F5344CB8AC3E}">
        <p14:creationId xmlns:p14="http://schemas.microsoft.com/office/powerpoint/2010/main" val="3240129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25170" y="362283"/>
            <a:ext cx="796814" cy="796814"/>
          </a:xfrm>
          <a:prstGeom prst="rect">
            <a:avLst/>
          </a:prstGeom>
        </p:spPr>
      </p:pic>
      <p:sp>
        <p:nvSpPr>
          <p:cNvPr id="3" name="TextBox 2"/>
          <p:cNvSpPr txBox="1"/>
          <p:nvPr/>
        </p:nvSpPr>
        <p:spPr>
          <a:xfrm>
            <a:off x="2469279" y="635877"/>
            <a:ext cx="1729384" cy="461665"/>
          </a:xfrm>
          <a:prstGeom prst="rect">
            <a:avLst/>
          </a:prstGeom>
          <a:noFill/>
        </p:spPr>
        <p:txBody>
          <a:bodyPr wrap="none" rtlCol="0">
            <a:spAutoFit/>
          </a:bodyPr>
          <a:lstStyle/>
          <a:p>
            <a:r>
              <a:rPr lang="en-IN" sz="2400" b="1" dirty="0" smtClean="0"/>
              <a:t>Properties…</a:t>
            </a:r>
            <a:endParaRPr lang="en-IN" sz="2400" b="1" dirty="0"/>
          </a:p>
        </p:txBody>
      </p:sp>
      <p:sp>
        <p:nvSpPr>
          <p:cNvPr id="4" name="TextBox 3"/>
          <p:cNvSpPr txBox="1"/>
          <p:nvPr/>
        </p:nvSpPr>
        <p:spPr>
          <a:xfrm>
            <a:off x="1225170" y="2318197"/>
            <a:ext cx="2730876" cy="400110"/>
          </a:xfrm>
          <a:prstGeom prst="rect">
            <a:avLst/>
          </a:prstGeom>
          <a:noFill/>
        </p:spPr>
        <p:txBody>
          <a:bodyPr wrap="none" rtlCol="0">
            <a:spAutoFit/>
          </a:bodyPr>
          <a:lstStyle/>
          <a:p>
            <a:r>
              <a:rPr lang="en-IN" sz="2000" u="sng" dirty="0" smtClean="0"/>
              <a:t>2.   Block creation Time: </a:t>
            </a:r>
            <a:endParaRPr lang="en-IN" sz="2000" u="sng" dirty="0"/>
          </a:p>
        </p:txBody>
      </p:sp>
      <p:sp>
        <p:nvSpPr>
          <p:cNvPr id="5" name="TextBox 4"/>
          <p:cNvSpPr txBox="1"/>
          <p:nvPr/>
        </p:nvSpPr>
        <p:spPr>
          <a:xfrm>
            <a:off x="1225170" y="3206839"/>
            <a:ext cx="6349285" cy="1477328"/>
          </a:xfrm>
          <a:prstGeom prst="rect">
            <a:avLst/>
          </a:prstGeom>
          <a:noFill/>
        </p:spPr>
        <p:txBody>
          <a:bodyPr wrap="square" rtlCol="0">
            <a:spAutoFit/>
          </a:bodyPr>
          <a:lstStyle/>
          <a:p>
            <a:r>
              <a:rPr lang="en-IN" dirty="0" smtClean="0"/>
              <a:t>The block creation time, according to POW Consensus, is fixed to 10 minutes. Generally Block creation time depends on the Mining Power and Hash rate of the Network.</a:t>
            </a:r>
          </a:p>
          <a:p>
            <a:r>
              <a:rPr lang="en-IN" dirty="0" smtClean="0"/>
              <a:t>So </a:t>
            </a:r>
            <a:r>
              <a:rPr lang="en-IN" dirty="0" smtClean="0"/>
              <a:t>to maintain </a:t>
            </a:r>
            <a:r>
              <a:rPr lang="en-IN" dirty="0" smtClean="0"/>
              <a:t>a constant time, difficulty adjustments are introduced.</a:t>
            </a:r>
            <a:endParaRPr lang="en-IN" dirty="0"/>
          </a:p>
        </p:txBody>
      </p:sp>
    </p:spTree>
    <p:extLst>
      <p:ext uri="{BB962C8B-B14F-4D97-AF65-F5344CB8AC3E}">
        <p14:creationId xmlns:p14="http://schemas.microsoft.com/office/powerpoint/2010/main" val="884675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25170" y="362283"/>
            <a:ext cx="796814" cy="796814"/>
          </a:xfrm>
          <a:prstGeom prst="rect">
            <a:avLst/>
          </a:prstGeom>
        </p:spPr>
      </p:pic>
      <p:sp>
        <p:nvSpPr>
          <p:cNvPr id="3" name="TextBox 2"/>
          <p:cNvSpPr txBox="1"/>
          <p:nvPr/>
        </p:nvSpPr>
        <p:spPr>
          <a:xfrm>
            <a:off x="2469279" y="635877"/>
            <a:ext cx="1729384" cy="461665"/>
          </a:xfrm>
          <a:prstGeom prst="rect">
            <a:avLst/>
          </a:prstGeom>
          <a:noFill/>
        </p:spPr>
        <p:txBody>
          <a:bodyPr wrap="none" rtlCol="0">
            <a:spAutoFit/>
          </a:bodyPr>
          <a:lstStyle/>
          <a:p>
            <a:r>
              <a:rPr lang="en-IN" sz="2400" b="1" dirty="0" smtClean="0"/>
              <a:t>Properties…</a:t>
            </a:r>
            <a:endParaRPr lang="en-IN" sz="2400" b="1" dirty="0"/>
          </a:p>
        </p:txBody>
      </p:sp>
      <p:sp>
        <p:nvSpPr>
          <p:cNvPr id="4" name="TextBox 3"/>
          <p:cNvSpPr txBox="1"/>
          <p:nvPr/>
        </p:nvSpPr>
        <p:spPr>
          <a:xfrm>
            <a:off x="1225170" y="2318197"/>
            <a:ext cx="4279377" cy="400110"/>
          </a:xfrm>
          <a:prstGeom prst="rect">
            <a:avLst/>
          </a:prstGeom>
          <a:noFill/>
        </p:spPr>
        <p:txBody>
          <a:bodyPr wrap="none" rtlCol="0">
            <a:spAutoFit/>
          </a:bodyPr>
          <a:lstStyle/>
          <a:p>
            <a:r>
              <a:rPr lang="en-IN" sz="2000" u="sng" dirty="0"/>
              <a:t>3</a:t>
            </a:r>
            <a:r>
              <a:rPr lang="en-IN" sz="2000" u="sng" dirty="0" smtClean="0"/>
              <a:t>.    Automated Difficulty Adjustments: </a:t>
            </a:r>
            <a:endParaRPr lang="en-IN" sz="2000" u="sng" dirty="0"/>
          </a:p>
        </p:txBody>
      </p:sp>
      <p:sp>
        <p:nvSpPr>
          <p:cNvPr id="5" name="TextBox 4"/>
          <p:cNvSpPr txBox="1"/>
          <p:nvPr/>
        </p:nvSpPr>
        <p:spPr>
          <a:xfrm>
            <a:off x="1225170" y="3206839"/>
            <a:ext cx="6349285" cy="1477328"/>
          </a:xfrm>
          <a:prstGeom prst="rect">
            <a:avLst/>
          </a:prstGeom>
          <a:noFill/>
        </p:spPr>
        <p:txBody>
          <a:bodyPr wrap="square" rtlCol="0">
            <a:spAutoFit/>
          </a:bodyPr>
          <a:lstStyle/>
          <a:p>
            <a:r>
              <a:rPr lang="en-IN" dirty="0" smtClean="0"/>
              <a:t>The Difficulty stated in Consensus of Bitcoin network is adjusted for creation of every 2016 blocks (or) in general, 2 weeks. This is made to maintain the Block creation Time. </a:t>
            </a:r>
          </a:p>
          <a:p>
            <a:r>
              <a:rPr lang="en-IN" dirty="0" smtClean="0"/>
              <a:t>Difficulty adjustments mean changing the Target for the miners to mine. Current difficultly is almost 64 leading zeroes.</a:t>
            </a:r>
            <a:endParaRPr lang="en-IN" dirty="0"/>
          </a:p>
        </p:txBody>
      </p:sp>
    </p:spTree>
    <p:extLst>
      <p:ext uri="{BB962C8B-B14F-4D97-AF65-F5344CB8AC3E}">
        <p14:creationId xmlns:p14="http://schemas.microsoft.com/office/powerpoint/2010/main" val="3951966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25170" y="362283"/>
            <a:ext cx="796814" cy="796814"/>
          </a:xfrm>
          <a:prstGeom prst="rect">
            <a:avLst/>
          </a:prstGeom>
        </p:spPr>
      </p:pic>
      <p:sp>
        <p:nvSpPr>
          <p:cNvPr id="3" name="TextBox 2"/>
          <p:cNvSpPr txBox="1"/>
          <p:nvPr/>
        </p:nvSpPr>
        <p:spPr>
          <a:xfrm>
            <a:off x="2469279" y="635877"/>
            <a:ext cx="1729384" cy="461665"/>
          </a:xfrm>
          <a:prstGeom prst="rect">
            <a:avLst/>
          </a:prstGeom>
          <a:noFill/>
        </p:spPr>
        <p:txBody>
          <a:bodyPr wrap="none" rtlCol="0">
            <a:spAutoFit/>
          </a:bodyPr>
          <a:lstStyle/>
          <a:p>
            <a:r>
              <a:rPr lang="en-IN" sz="2400" b="1" dirty="0" smtClean="0"/>
              <a:t>Properties…</a:t>
            </a:r>
            <a:endParaRPr lang="en-IN" sz="2400" b="1" dirty="0"/>
          </a:p>
        </p:txBody>
      </p:sp>
      <p:sp>
        <p:nvSpPr>
          <p:cNvPr id="4" name="TextBox 3"/>
          <p:cNvSpPr txBox="1"/>
          <p:nvPr/>
        </p:nvSpPr>
        <p:spPr>
          <a:xfrm>
            <a:off x="1225170" y="2318197"/>
            <a:ext cx="3773662" cy="400110"/>
          </a:xfrm>
          <a:prstGeom prst="rect">
            <a:avLst/>
          </a:prstGeom>
          <a:noFill/>
        </p:spPr>
        <p:txBody>
          <a:bodyPr wrap="none" rtlCol="0">
            <a:spAutoFit/>
          </a:bodyPr>
          <a:lstStyle/>
          <a:p>
            <a:r>
              <a:rPr lang="en-IN" sz="2000" u="sng" dirty="0"/>
              <a:t>4</a:t>
            </a:r>
            <a:r>
              <a:rPr lang="en-IN" sz="2000" u="sng" dirty="0" smtClean="0"/>
              <a:t>.   Uses Hash Puzzles efficiently: </a:t>
            </a:r>
            <a:endParaRPr lang="en-IN" sz="2000" u="sng" dirty="0"/>
          </a:p>
        </p:txBody>
      </p:sp>
      <p:sp>
        <p:nvSpPr>
          <p:cNvPr id="5" name="TextBox 4"/>
          <p:cNvSpPr txBox="1"/>
          <p:nvPr/>
        </p:nvSpPr>
        <p:spPr>
          <a:xfrm>
            <a:off x="1225170" y="3206839"/>
            <a:ext cx="6349285" cy="1200329"/>
          </a:xfrm>
          <a:prstGeom prst="rect">
            <a:avLst/>
          </a:prstGeom>
          <a:noFill/>
        </p:spPr>
        <p:txBody>
          <a:bodyPr wrap="square" rtlCol="0">
            <a:spAutoFit/>
          </a:bodyPr>
          <a:lstStyle/>
          <a:p>
            <a:r>
              <a:rPr lang="en-IN" dirty="0" smtClean="0"/>
              <a:t>POW Uses the properties of Hash in a very effective way to create a strong bond among the blocks in the Ledger. The Puzzle friendliness makes the miners to create a block, computationally expensive. The concept of Nonce is an example.</a:t>
            </a:r>
            <a:endParaRPr lang="en-IN" dirty="0"/>
          </a:p>
        </p:txBody>
      </p:sp>
    </p:spTree>
    <p:extLst>
      <p:ext uri="{BB962C8B-B14F-4D97-AF65-F5344CB8AC3E}">
        <p14:creationId xmlns:p14="http://schemas.microsoft.com/office/powerpoint/2010/main" val="403382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25170" y="362283"/>
            <a:ext cx="796814" cy="796814"/>
          </a:xfrm>
          <a:prstGeom prst="rect">
            <a:avLst/>
          </a:prstGeom>
        </p:spPr>
      </p:pic>
      <p:sp>
        <p:nvSpPr>
          <p:cNvPr id="3" name="TextBox 2"/>
          <p:cNvSpPr txBox="1"/>
          <p:nvPr/>
        </p:nvSpPr>
        <p:spPr>
          <a:xfrm>
            <a:off x="2469279" y="635877"/>
            <a:ext cx="1729384" cy="461665"/>
          </a:xfrm>
          <a:prstGeom prst="rect">
            <a:avLst/>
          </a:prstGeom>
          <a:noFill/>
        </p:spPr>
        <p:txBody>
          <a:bodyPr wrap="none" rtlCol="0">
            <a:spAutoFit/>
          </a:bodyPr>
          <a:lstStyle/>
          <a:p>
            <a:r>
              <a:rPr lang="en-IN" sz="2400" b="1" dirty="0" smtClean="0"/>
              <a:t>Properties…</a:t>
            </a:r>
            <a:endParaRPr lang="en-IN" sz="2400" b="1" dirty="0"/>
          </a:p>
        </p:txBody>
      </p:sp>
      <p:sp>
        <p:nvSpPr>
          <p:cNvPr id="4" name="TextBox 3"/>
          <p:cNvSpPr txBox="1"/>
          <p:nvPr/>
        </p:nvSpPr>
        <p:spPr>
          <a:xfrm>
            <a:off x="1225170" y="2318197"/>
            <a:ext cx="2906758" cy="400110"/>
          </a:xfrm>
          <a:prstGeom prst="rect">
            <a:avLst/>
          </a:prstGeom>
          <a:noFill/>
        </p:spPr>
        <p:txBody>
          <a:bodyPr wrap="none" rtlCol="0">
            <a:spAutoFit/>
          </a:bodyPr>
          <a:lstStyle/>
          <a:p>
            <a:r>
              <a:rPr lang="en-IN" sz="2000" u="sng" dirty="0" smtClean="0"/>
              <a:t>5.   Trivial To verify Block: </a:t>
            </a:r>
            <a:endParaRPr lang="en-IN" sz="2000" u="sng" dirty="0"/>
          </a:p>
        </p:txBody>
      </p:sp>
      <p:sp>
        <p:nvSpPr>
          <p:cNvPr id="5" name="TextBox 4"/>
          <p:cNvSpPr txBox="1"/>
          <p:nvPr/>
        </p:nvSpPr>
        <p:spPr>
          <a:xfrm>
            <a:off x="1225170" y="3206839"/>
            <a:ext cx="6349285" cy="1200329"/>
          </a:xfrm>
          <a:prstGeom prst="rect">
            <a:avLst/>
          </a:prstGeom>
          <a:noFill/>
        </p:spPr>
        <p:txBody>
          <a:bodyPr wrap="square" rtlCol="0">
            <a:spAutoFit/>
          </a:bodyPr>
          <a:lstStyle/>
          <a:p>
            <a:r>
              <a:rPr lang="en-IN" dirty="0" smtClean="0"/>
              <a:t>The Block creation involves a very huge computation Power, but verifying the block by other nodes is very simple and to the point. The other nodes just check the hash by the nonce and data included in that particular block.  </a:t>
            </a:r>
            <a:endParaRPr lang="en-IN" dirty="0"/>
          </a:p>
        </p:txBody>
      </p:sp>
    </p:spTree>
    <p:extLst>
      <p:ext uri="{BB962C8B-B14F-4D97-AF65-F5344CB8AC3E}">
        <p14:creationId xmlns:p14="http://schemas.microsoft.com/office/powerpoint/2010/main" val="769979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308</TotalTime>
  <Words>677</Words>
  <Application>Microsoft Office PowerPoint</Application>
  <PresentationFormat>Widescreen</PresentationFormat>
  <Paragraphs>87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Cambria Math</vt:lpstr>
      <vt:lpstr>Lucida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Abhiram Borige</dc:creator>
  <cp:lastModifiedBy>Abhiram Borige</cp:lastModifiedBy>
  <cp:revision>30</cp:revision>
  <dcterms:created xsi:type="dcterms:W3CDTF">2021-01-15T06:05:17Z</dcterms:created>
  <dcterms:modified xsi:type="dcterms:W3CDTF">2021-01-15T14:20:08Z</dcterms:modified>
</cp:coreProperties>
</file>