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9" r:id="rId7"/>
    <p:sldId id="268" r:id="rId8"/>
    <p:sldId id="270" r:id="rId9"/>
    <p:sldId id="271" r:id="rId10"/>
    <p:sldId id="266" r:id="rId11"/>
    <p:sldId id="267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D61C-E5D4-4671-95AD-394C68093BD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F9CB-B36B-40C1-BB2E-4DD056FC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5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B8EA2D-9B0A-4472-9334-2C1B91DF263D}" type="datetime1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1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44C8-2EF0-4486-A30C-9A929B25ED40}" type="datetime1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FAC2-01F4-4508-AE65-BF8F4E4D91DC}" type="datetime1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6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DE1E-D4B4-4539-9BC4-B8466941B7EE}" type="datetime1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3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DCF9-2491-41DA-86AB-8E8ED8312CE6}" type="datetime1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0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8B41-68DD-4276-BAE0-F83FE96A6E34}" type="datetime1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E73A-EBFC-42AF-9343-506A4648C217}" type="datetime1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698A-6F46-4207-9DD0-7F98B1E62283}" type="datetime1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2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F248-C731-4E84-A54E-03F4B9C519C1}" type="datetime1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5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1EA2-E39A-4B19-913A-2BCC5F6324A3}" type="datetime1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4BD9-D220-43BE-AEB9-577969A6B017}" type="datetime1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6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B3356D-4907-4286-A6D5-A31828187FA6}" type="datetime1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E3901C0-E6C4-4CD0-A2CB-0632E133B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63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362/1/012027/meta" TargetMode="External"/><Relationship Id="rId2" Type="http://schemas.openxmlformats.org/officeDocument/2006/relationships/hyperlink" Target="https://www.researchgate.net/publication/344357016_Internet_of_Things_Based_Electricity_Theft_Detection_Using_Raspberry_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mart-energy.com/industry-sectors/energy-grid-management/energy-theft-and-fraud-reduction/" TargetMode="External"/><Relationship Id="rId4" Type="http://schemas.openxmlformats.org/officeDocument/2006/relationships/hyperlink" Target="https://www.ijert.org/research/smart-energy-meter-and-monitoring-system-using-iot-IJERTCONV8IS1401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7C30DD-DB15-4C67-833C-08F10B2179C2}"/>
              </a:ext>
            </a:extLst>
          </p:cNvPr>
          <p:cNvSpPr/>
          <p:nvPr/>
        </p:nvSpPr>
        <p:spPr>
          <a:xfrm>
            <a:off x="203010" y="184727"/>
            <a:ext cx="11850255" cy="652549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2480D-C935-4E1D-92DC-91ED3C59249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4" t="3214" r="33718" b="5397"/>
          <a:stretch/>
        </p:blipFill>
        <p:spPr bwMode="auto">
          <a:xfrm>
            <a:off x="10926996" y="254866"/>
            <a:ext cx="1015624" cy="997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8FE181-6564-44EA-86DC-E12E3D47246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3"/>
          <a:stretch/>
        </p:blipFill>
        <p:spPr bwMode="auto">
          <a:xfrm>
            <a:off x="221672" y="295565"/>
            <a:ext cx="1111179" cy="9849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1F38AA-0089-421D-8B4D-F5BB4B7FB1E7}"/>
              </a:ext>
            </a:extLst>
          </p:cNvPr>
          <p:cNvSpPr txBox="1"/>
          <p:nvPr/>
        </p:nvSpPr>
        <p:spPr>
          <a:xfrm>
            <a:off x="1533236" y="184727"/>
            <a:ext cx="919337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4400" b="1" dirty="0">
                <a:solidFill>
                  <a:srgbClr val="ED7D31"/>
                </a:solidFill>
                <a:latin typeface="English111 Vivace BT" panose="03030702030607090B03" pitchFamily="66" charset="2"/>
                <a:cs typeface="Times New Roman" pitchFamily="18" charset="0"/>
              </a:rPr>
              <a:t>B.N.M. Institute of Technology</a:t>
            </a:r>
          </a:p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Autonomous college under VTU, Approved by AICTE, Accredited as grade A Institution by NAAC.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7AF72-7303-42AB-B6C4-9D6C5832EE1E}"/>
              </a:ext>
            </a:extLst>
          </p:cNvPr>
          <p:cNvSpPr txBox="1"/>
          <p:nvPr/>
        </p:nvSpPr>
        <p:spPr>
          <a:xfrm>
            <a:off x="4237905" y="1856612"/>
            <a:ext cx="379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Demo with Presentation </a:t>
            </a:r>
            <a:endParaRPr lang="en-IN" sz="2000" b="1" kern="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9EB08-65C6-4BEF-A7F6-5C458A89B5AD}"/>
              </a:ext>
            </a:extLst>
          </p:cNvPr>
          <p:cNvSpPr txBox="1"/>
          <p:nvPr/>
        </p:nvSpPr>
        <p:spPr>
          <a:xfrm>
            <a:off x="1050734" y="2989889"/>
            <a:ext cx="1017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IOT Based Smart Energy Meter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D58FCF7-6CAC-47C9-8AE7-7541DD75B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36754"/>
              </p:ext>
            </p:extLst>
          </p:nvPr>
        </p:nvGraphicFramePr>
        <p:xfrm>
          <a:off x="536714" y="4412974"/>
          <a:ext cx="76630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356">
                  <a:extLst>
                    <a:ext uri="{9D8B030D-6E8A-4147-A177-3AD203B41FA5}">
                      <a16:colId xmlns:a16="http://schemas.microsoft.com/office/drawing/2014/main" val="3624370152"/>
                    </a:ext>
                  </a:extLst>
                </a:gridCol>
                <a:gridCol w="2554356">
                  <a:extLst>
                    <a:ext uri="{9D8B030D-6E8A-4147-A177-3AD203B41FA5}">
                      <a16:colId xmlns:a16="http://schemas.microsoft.com/office/drawing/2014/main" val="4199880430"/>
                    </a:ext>
                  </a:extLst>
                </a:gridCol>
                <a:gridCol w="2554356">
                  <a:extLst>
                    <a:ext uri="{9D8B030D-6E8A-4147-A177-3AD203B41FA5}">
                      <a16:colId xmlns:a16="http://schemas.microsoft.com/office/drawing/2014/main" val="3283879104"/>
                    </a:ext>
                  </a:extLst>
                </a:gridCol>
              </a:tblGrid>
              <a:tr h="27544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Abhiram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 S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Aneesh M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Aryan Patnaik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1BG21CS001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1BG21CS010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1BG21CS014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401828"/>
                  </a:ext>
                </a:extLst>
              </a:tr>
            </a:tbl>
          </a:graphicData>
        </a:graphic>
      </p:graphicFrame>
      <p:sp>
        <p:nvSpPr>
          <p:cNvPr id="14" name="Subtitle 13">
            <a:extLst>
              <a:ext uri="{FF2B5EF4-FFF2-40B4-BE49-F238E27FC236}">
                <a16:creationId xmlns:a16="http://schemas.microsoft.com/office/drawing/2014/main" id="{966F7848-1535-4B1F-9891-DA250C7547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76804" y="5412938"/>
            <a:ext cx="350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Priya R </a:t>
            </a:r>
            <a:r>
              <a:rPr lang="en-I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Sankpal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in-charge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BAAB8-3967-7B4A-A135-35B9A2C936EC}"/>
              </a:ext>
            </a:extLst>
          </p:cNvPr>
          <p:cNvSpPr txBox="1"/>
          <p:nvPr/>
        </p:nvSpPr>
        <p:spPr>
          <a:xfrm>
            <a:off x="8930148" y="4414501"/>
            <a:ext cx="2504660" cy="73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Bodhi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Priyanshu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1BG21CS019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4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E1B587-7AC4-4304-956E-F9BC0D7C2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22815"/>
            <a:ext cx="990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ED461-E064-4FBA-A00A-F44A04896C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069146"/>
            <a:ext cx="10515600" cy="4534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96545" indent="-342900">
              <a:lnSpc>
                <a:spcPct val="150000"/>
              </a:lnSpc>
              <a:spcBef>
                <a:spcPts val="305"/>
              </a:spcBef>
            </a:pPr>
            <a:r>
              <a:rPr lang="en-IN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IOT based Smart Energy Meter is the anti-theft detection system. </a:t>
            </a:r>
            <a:endParaRPr lang="en-US" sz="2400" b="1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96545" indent="-342900">
              <a:lnSpc>
                <a:spcPct val="150000"/>
              </a:lnSpc>
              <a:spcBef>
                <a:spcPts val="305"/>
              </a:spcBef>
            </a:pPr>
            <a:r>
              <a:rPr lang="en-IN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 if theft is caught, the victim cannot get back their valuable belongings. </a:t>
            </a:r>
            <a:endParaRPr lang="en-US" sz="2400" b="1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96545" indent="-342900">
              <a:lnSpc>
                <a:spcPct val="150000"/>
              </a:lnSpc>
              <a:spcBef>
                <a:spcPts val="305"/>
              </a:spcBef>
            </a:pPr>
            <a:r>
              <a:rPr lang="en-IN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easier to stop something happening in the first place than to repair the damage after it has happened. </a:t>
            </a:r>
            <a:endParaRPr lang="en-US" sz="2400" b="1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96545" indent="-342900">
              <a:lnSpc>
                <a:spcPct val="150000"/>
              </a:lnSpc>
              <a:spcBef>
                <a:spcPts val="305"/>
              </a:spcBef>
            </a:pPr>
            <a:r>
              <a:rPr lang="en-IN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using this technique, crime of stealing power may be brought to an end and thereby a new bloom may be expected in the economy of our motherland and also there will be less scarcity for power utilization.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D000A-00D1-4A63-8E1B-8FF2AF0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95159"/>
            <a:ext cx="6957291" cy="365125"/>
          </a:xfrm>
        </p:spPr>
        <p:txBody>
          <a:bodyPr/>
          <a:lstStyle/>
          <a:p>
            <a:pPr algn="l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Det. of ECE                                                                                            2021-21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A0B4-161F-488E-903A-9EFEFF9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43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E1B587-7AC4-4304-956E-F9BC0D7C2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22815"/>
            <a:ext cx="990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ED461-E064-4FBA-A00A-F44A04896C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260229"/>
            <a:ext cx="10515600" cy="840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301115" indent="0" algn="just">
              <a:spcBef>
                <a:spcPts val="1315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342900" marR="296545" lvl="0" indent="-342900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2400" b="1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D000A-00D1-4A63-8E1B-8FF2AF0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95159"/>
            <a:ext cx="6957291" cy="365125"/>
          </a:xfrm>
        </p:spPr>
        <p:txBody>
          <a:bodyPr/>
          <a:lstStyle/>
          <a:p>
            <a:pPr algn="l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Det. of ECE                                                                                            2021-21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A0B4-161F-488E-903A-9EFEFF9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11</a:t>
            </a:fld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10550-DDD1-AF9E-98F3-1261FAEF47FF}"/>
              </a:ext>
            </a:extLst>
          </p:cNvPr>
          <p:cNvSpPr txBox="1"/>
          <p:nvPr/>
        </p:nvSpPr>
        <p:spPr>
          <a:xfrm>
            <a:off x="711200" y="1442720"/>
            <a:ext cx="10373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[1]</a:t>
            </a:r>
            <a:r>
              <a:rPr lang="en-US" sz="1800" i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https://www.researchgate.net/publication/344357016_Internet_of_Things_Based_Electricity_Theft_Detection_Using_Raspberry_PI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[2] </a:t>
            </a:r>
            <a:r>
              <a:rPr lang="en-US" sz="1800" i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https://iopscience.iop.org/article/10.1088/1742-6596/1362/1/012027/meta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i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[3] </a:t>
            </a:r>
            <a:r>
              <a:rPr lang="en-US" sz="1800" i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https://www.ijert.org/research/smart-energy-meter-and-monitoring-system-using-iot-IJERTCONV8IS14011.pdf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i="1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[4] </a:t>
            </a:r>
            <a:r>
              <a:rPr lang="en-US" sz="1800" i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https://www.smart-energy.com/industry-sectors/energy-grid-management/energy-theft-and-fraud-reduction/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51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E1B587-7AC4-4304-956E-F9BC0D7C2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22815"/>
            <a:ext cx="990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ED461-E064-4FBA-A00A-F44A04896C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673719"/>
            <a:ext cx="10515600" cy="3551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96545" indent="-342900">
              <a:lnSpc>
                <a:spcPct val="150000"/>
              </a:lnSpc>
              <a:spcBef>
                <a:spcPts val="305"/>
              </a:spcBef>
            </a:pPr>
            <a:r>
              <a:rPr lang="en-US" sz="24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Introduction</a:t>
            </a:r>
          </a:p>
          <a:p>
            <a:pPr marL="342900" marR="296545" indent="-342900">
              <a:lnSpc>
                <a:spcPct val="150000"/>
              </a:lnSpc>
              <a:spcBef>
                <a:spcPts val="305"/>
              </a:spcBef>
            </a:pPr>
            <a:r>
              <a:rPr lang="en-US" sz="2400" b="1" kern="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Motivation</a:t>
            </a:r>
          </a:p>
          <a:p>
            <a:pPr marL="342900" marR="296545" indent="-342900">
              <a:lnSpc>
                <a:spcPct val="150000"/>
              </a:lnSpc>
              <a:spcBef>
                <a:spcPts val="305"/>
              </a:spcBef>
            </a:pPr>
            <a:r>
              <a:rPr lang="en-US" sz="24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Description of Project / Methodology Followed</a:t>
            </a:r>
          </a:p>
          <a:p>
            <a:pPr marL="342900" marR="296545" indent="-342900">
              <a:lnSpc>
                <a:spcPct val="150000"/>
              </a:lnSpc>
              <a:spcBef>
                <a:spcPts val="305"/>
              </a:spcBef>
            </a:pPr>
            <a:r>
              <a:rPr lang="en-US" sz="2400" b="1" kern="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Results &amp; Discussion</a:t>
            </a:r>
          </a:p>
          <a:p>
            <a:pPr marL="342900" marR="296545" indent="-342900">
              <a:lnSpc>
                <a:spcPct val="150000"/>
              </a:lnSpc>
              <a:spcBef>
                <a:spcPts val="305"/>
              </a:spcBef>
            </a:pPr>
            <a:r>
              <a:rPr lang="en-US" sz="24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Conclusion</a:t>
            </a:r>
          </a:p>
          <a:p>
            <a:pPr marL="342900" marR="296545" indent="-342900">
              <a:lnSpc>
                <a:spcPct val="150000"/>
              </a:lnSpc>
              <a:spcBef>
                <a:spcPts val="305"/>
              </a:spcBef>
            </a:pPr>
            <a:r>
              <a:rPr lang="en-US" sz="24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References</a:t>
            </a:r>
            <a:endParaRPr lang="en-IN" sz="2400" b="1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D000A-00D1-4A63-8E1B-8FF2AF0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95159"/>
            <a:ext cx="6957291" cy="365125"/>
          </a:xfrm>
        </p:spPr>
        <p:txBody>
          <a:bodyPr/>
          <a:lstStyle/>
          <a:p>
            <a:pPr algn="l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Det. of ECE                                                                                            2021-21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A0B4-161F-488E-903A-9EFEFF9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58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E1B587-7AC4-4304-956E-F9BC0D7C2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22815"/>
            <a:ext cx="990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ED461-E064-4FBA-A00A-F44A04896C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260230"/>
            <a:ext cx="10527390" cy="394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96545" lvl="0" indent="-342900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internet of things (IoT) describes the network of physical objects that </a:t>
            </a:r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embedded with sensors, software and other technologies for the purpose of connecting and exchanging data with other systems over the internet.</a:t>
            </a:r>
          </a:p>
          <a:p>
            <a:pPr marL="342900" marR="296545" lvl="0" indent="-342900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Energy meter is a device, which is used for measuring the energy utilized by the electric load. This energy is basically the total power consumed by the load at a particular interval of time.</a:t>
            </a:r>
            <a:endParaRPr lang="en-IN" sz="2400" b="1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D000A-00D1-4A63-8E1B-8FF2AF0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95159"/>
            <a:ext cx="6957291" cy="365125"/>
          </a:xfrm>
        </p:spPr>
        <p:txBody>
          <a:bodyPr/>
          <a:lstStyle/>
          <a:p>
            <a:pPr algn="l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Det. of ECE                                                                                            2021-21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A0B4-161F-488E-903A-9EFEFF9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62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E1B587-7AC4-4304-956E-F9BC0D7C2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22815"/>
            <a:ext cx="990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ED461-E064-4FBA-A00A-F44A04896C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260229"/>
            <a:ext cx="10515600" cy="342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96545" lvl="0" indent="-342900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Electricity thefts are increasing every year across domestic as well as industrial domains which affect the economic status of the country. </a:t>
            </a:r>
          </a:p>
          <a:p>
            <a:pPr marL="342900" marR="296545" lvl="0" indent="-342900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 to the lack of infrastructure, various wireless communication systems, though available, are not employed.</a:t>
            </a:r>
          </a:p>
          <a:p>
            <a:pPr marL="342900" marR="296545" lvl="0" indent="-342900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project’s aim is to design a system to monitor the power consumed by load and to detect and eliminate the power theft in energy meters.</a:t>
            </a:r>
            <a:endParaRPr lang="en-IN" sz="2400" b="1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D000A-00D1-4A63-8E1B-8FF2AF0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95159"/>
            <a:ext cx="6957291" cy="365125"/>
          </a:xfrm>
        </p:spPr>
        <p:txBody>
          <a:bodyPr/>
          <a:lstStyle/>
          <a:p>
            <a:pPr algn="l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Det. of ECE                                                                                            2021-21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A0B4-161F-488E-903A-9EFEFF9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03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E1B587-7AC4-4304-956E-F9BC0D7C2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975" y="141048"/>
            <a:ext cx="9903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PROJECT/METHODOLOGY FOLLOWED </a:t>
            </a:r>
            <a:endParaRPr lang="en-IN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D000A-00D1-4A63-8E1B-8FF2AF0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52622"/>
            <a:ext cx="6957291" cy="365125"/>
          </a:xfrm>
        </p:spPr>
        <p:txBody>
          <a:bodyPr/>
          <a:lstStyle/>
          <a:p>
            <a:pPr algn="l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Det. of ECE                                                                                            2021-21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A0B4-161F-488E-903A-9EFEFF9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5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914596-8AC2-8F6C-4E08-E4E6A23F3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42" y="1775606"/>
            <a:ext cx="8186396" cy="43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4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6E6B-032F-1377-B35E-D0F29DD2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6" y="678076"/>
            <a:ext cx="9872871" cy="5501848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 used :</a:t>
            </a:r>
          </a:p>
          <a:p>
            <a:pPr lvl="0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ESP32 Development Board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ZMPT101B AC Single Phase Voltage Sensor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SCT-013 Current Sensor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10k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Ω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Resistors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Ω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Resistor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en-US" sz="1800" b="1" dirty="0">
                <a:solidFill>
                  <a:schemeClr val="tx1"/>
                </a:solidFill>
                <a:effectLst/>
                <a:latin typeface="Symbol" pitchFamily="2" charset="2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 Capacitor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Bread Board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Jumper Wires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Bulb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3-pin plug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10F54-93E0-1345-131E-1E554C77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A0E17-3E10-2C4D-07A9-C705B4D7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6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E1B587-7AC4-4304-956E-F9BC0D7C2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22815"/>
            <a:ext cx="990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ED461-E064-4FBA-A00A-F44A04896C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232942"/>
            <a:ext cx="10515600" cy="1033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96545" indent="-342900">
              <a:lnSpc>
                <a:spcPct val="150000"/>
              </a:lnSpc>
              <a:spcBef>
                <a:spcPts val="305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When the device is offline, the readings will be set at 0.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296545" lvl="0" indent="-342900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2400" b="1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D000A-00D1-4A63-8E1B-8FF2AF0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52622"/>
            <a:ext cx="6957291" cy="365125"/>
          </a:xfrm>
        </p:spPr>
        <p:txBody>
          <a:bodyPr/>
          <a:lstStyle/>
          <a:p>
            <a:pPr algn="l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Det. of ECE                                                                                            2021-21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A0B4-161F-488E-903A-9EFEFF9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7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88F6F-5D58-C712-ABF1-6267BFC6B6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"/>
          <a:stretch/>
        </p:blipFill>
        <p:spPr bwMode="auto">
          <a:xfrm>
            <a:off x="2617354" y="1984375"/>
            <a:ext cx="6957290" cy="4166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561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DEF9-67C2-71B0-EEE1-53F2E5C1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94080"/>
            <a:ext cx="9872871" cy="520192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Once the device is made online, the energy meter data is uploaded to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Blynk Application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after the interval of every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 seconds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The data can be observed on Serial Monitor as well as Blynk Application.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C2042-8AD9-FBA2-AA94-5EF73E5C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8736D-044F-9EFC-CA7B-98013C62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72401-6E1C-9C6F-A01F-D6B0E4EA1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968" y="1671008"/>
            <a:ext cx="6444933" cy="4292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4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2F18-D57B-CE07-E3D4-923189BD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21360"/>
            <a:ext cx="9872871" cy="537464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data is sent to the Blynk Application in real time.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E1AD7-BD59-64AF-61D5-65747397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Det. of ECE                                                                                          2021-21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30F55-4E30-C87A-38DE-5F89544D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01C0-E6C4-4CD0-A2CB-0632E133B8B8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7D6F7-3578-5F98-A0B1-9C9155BA9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2"/>
          <a:stretch/>
        </p:blipFill>
        <p:spPr bwMode="auto">
          <a:xfrm>
            <a:off x="3124200" y="1704975"/>
            <a:ext cx="5943600" cy="3448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9835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English111 Vivace BT</vt:lpstr>
      <vt:lpstr>Symbol</vt:lpstr>
      <vt:lpstr>Times New Roman</vt:lpstr>
      <vt:lpstr>Basis</vt:lpstr>
      <vt:lpstr>PowerPoint Presentation</vt:lpstr>
      <vt:lpstr>CONTENTS</vt:lpstr>
      <vt:lpstr>INTRODUCTION</vt:lpstr>
      <vt:lpstr>MOTIVATION</vt:lpstr>
      <vt:lpstr>DESCRIPTION OF PROJECT/METHODOLOGY FOLLOWED </vt:lpstr>
      <vt:lpstr>PowerPoint Presentation</vt:lpstr>
      <vt:lpstr>RESULTS AND DISCUSSION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Padmaja Jain</dc:creator>
  <cp:lastModifiedBy>ABHIRAM</cp:lastModifiedBy>
  <cp:revision>14</cp:revision>
  <dcterms:modified xsi:type="dcterms:W3CDTF">2022-08-19T14:43:25Z</dcterms:modified>
</cp:coreProperties>
</file>