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57" r:id="rId14"/>
    <p:sldId id="258" r:id="rId15"/>
    <p:sldId id="286" r:id="rId16"/>
    <p:sldId id="259" r:id="rId17"/>
    <p:sldId id="260" r:id="rId18"/>
    <p:sldId id="261" r:id="rId19"/>
    <p:sldId id="262" r:id="rId20"/>
    <p:sldId id="263" r:id="rId21"/>
    <p:sldId id="264" r:id="rId22"/>
    <p:sldId id="266" r:id="rId23"/>
    <p:sldId id="287" r:id="rId24"/>
    <p:sldId id="265" r:id="rId25"/>
    <p:sldId id="267" r:id="rId26"/>
    <p:sldId id="268" r:id="rId27"/>
    <p:sldId id="269" r:id="rId28"/>
    <p:sldId id="288" r:id="rId29"/>
    <p:sldId id="270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 snapToGrid="0">
      <p:cViewPr>
        <p:scale>
          <a:sx n="100" d="100"/>
          <a:sy n="100" d="100"/>
        </p:scale>
        <p:origin x="-82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1FC6D1-CDEE-3B17-B28A-E43022F0C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9C48E50-3767-CB98-6650-3BF38685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57ED6F-CFB2-3DF8-5E2F-9148FC85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E03D50-DC29-A611-EF75-11B43F7D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140C04-6611-3A81-26BF-263F9974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6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CD7B72-416E-CB80-03E4-76576960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E02BDA-E1A3-8325-1218-E056A392F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69DD4E-1098-F607-388B-AC0F6190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33570B-9A0F-97F7-4802-EB044D1E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53D26A-9974-A3DE-ACEA-E482671E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0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BA3BAB-B184-64F9-3C02-6947B66D0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D88C907-4A9A-D7B8-45AC-4FB95B681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1D1D1F-5474-76C7-F4EA-D04FAC6E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4DDF5D-B88D-620E-EA9A-E75ACE77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43760D-1E4F-85F9-1C44-8B94CB63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9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8EA857-96C2-918B-F885-EAE7F870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C72F4A-EFEF-0E81-1C07-5643B6C7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8CEAFF7-6C48-CBCD-8959-5353888A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E6C81E-3299-74B3-A142-2D90AB21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246548-C915-D4F6-6530-EE663815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B175EF-7507-094C-E06B-13BF52F7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37AF67-DB80-582A-1C1C-162C596CF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016AB5-2890-08AB-42E8-47D08CA2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B45012B-A9D1-6534-7194-9DB21F31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CA8DDD-B3AC-FD37-B892-80864F8D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86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C80C24-F7D3-1CCB-E0AE-048885A6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3DCD074-0635-96A6-9E78-2241DB593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9AF47A3-5D83-E5C0-9083-E61F4CBF1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8ABABD7-FA01-ED05-2C05-22B399C8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069379-85A8-30FE-E990-B7EABA68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352C35B-C17E-023D-8292-80A5F8B9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7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0A9E21-385A-A17E-D8E7-299B2C14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CB8CB2-1709-BDA1-EC10-319E52692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EA934B6-7004-869E-FA2E-80090105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61FC275-6A13-6E2B-C227-745D0C224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7F046A1-5C2B-8CAD-FA44-D6EF2D6A6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788F74B-8D48-3D7A-3E7C-D0C20789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BBC09D4-D1A7-76FF-BB9B-B348B38A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ED382DA-CDE3-B41D-506C-AD8E6880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6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364357-B46B-A761-AD9A-9FED43F7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4B86724-D986-140B-909D-3764505D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F4A5E53-4DD2-DFD8-72BA-E0792E5A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A446863-498B-B88B-56DE-3747C99C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44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E3C82EA-3692-0269-316A-ABB380F5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E717107-2834-0A82-C891-4AD3346F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016BFB3-4D89-FA63-2236-249EEC90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0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713233-FA33-F9CA-D0AE-0C4BF2AD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144714-E1F2-C70F-0BCF-04EABAA7B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D76C54-4E89-C162-346A-BCF4C3672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80952ED-569B-368E-7C1F-A967FD6E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A74F4A-DCA2-4CB6-F3FF-938DE4E7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38AA247-A106-8BA5-5FD7-C5AA2865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6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05047B-220F-7DD2-0515-BB9F51A3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F4D071D-8B76-5D8B-3062-FA61B8BD4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96D4BB8-8D7A-6D14-C201-6CE06AFF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77BEEA-D855-9267-FD93-C736FFAD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591AFD-F75C-C340-5EAA-6D805778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0646EED-319C-8323-6F92-A249C754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3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55FDCEC-B7AA-33BB-0051-CFB56CB8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77715D2-C06D-2B58-D8D8-03A9168A4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07A636-351A-C34C-DEDB-E3FC6CE8B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4852-E704-411E-B6DD-0D3718B8EC2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898C7AD-F9AF-160D-A3D9-73BE00A4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44F5C0-23F1-817A-4898-E5B028870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D51E1-6E7A-4AEF-839D-254B874E35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05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yent/node/wiki/Projects,-Applications,-and-Companies-Using-N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CAD825-F0EF-C73C-D5C5-12E3ED837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Node.js: Using Server-Side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9DB8978-C741-58BF-30F9-0947F32A4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9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Step-by-Step Workflow in Node.js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Initialization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server starts and initializes the </a:t>
            </a:r>
            <a:r>
              <a:rPr lang="en-US" b="1" dirty="0"/>
              <a:t>event loop</a:t>
            </a:r>
            <a:r>
              <a:rPr lang="en-US" dirty="0"/>
              <a:t>.</a:t>
            </a:r>
          </a:p>
          <a:p>
            <a:r>
              <a:rPr lang="en-US" b="1" dirty="0"/>
              <a:t>Receiving Requests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Client requests are pushed to the </a:t>
            </a:r>
            <a:r>
              <a:rPr lang="en-US" b="1" dirty="0"/>
              <a:t>event queue</a:t>
            </a:r>
            <a:r>
              <a:rPr lang="en-US" dirty="0"/>
              <a:t>.</a:t>
            </a:r>
          </a:p>
          <a:p>
            <a:r>
              <a:rPr lang="en-US" b="1" dirty="0"/>
              <a:t>Event Loop Checks the Queue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event loop picks up requests from the queue.</a:t>
            </a:r>
          </a:p>
          <a:p>
            <a:r>
              <a:rPr lang="en-US" b="1" dirty="0"/>
              <a:t>Synchronous Tasks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the task is synchronous, it is executed on the main thread.</a:t>
            </a:r>
          </a:p>
          <a:p>
            <a:r>
              <a:rPr lang="en-US" b="1" dirty="0"/>
              <a:t>Asynchronous Tasks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For tasks like database queries or file operations, the event loop delegates them to worker threads.</a:t>
            </a:r>
          </a:p>
          <a:p>
            <a:r>
              <a:rPr lang="en-US" b="1" dirty="0"/>
              <a:t>Callback Execution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Once a worker thread completes the task, the result is sent back to the event loop.</a:t>
            </a:r>
          </a:p>
          <a:p>
            <a:pPr lvl="1"/>
            <a:r>
              <a:rPr lang="en-US" dirty="0"/>
              <a:t>The event loop executes the callback associated with the completed task.</a:t>
            </a:r>
          </a:p>
          <a:p>
            <a:r>
              <a:rPr lang="en-US" b="1" dirty="0"/>
              <a:t>Response Sent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server sends the response to the client.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9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in Node.js Architecture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Single </a:t>
            </a:r>
            <a:r>
              <a:rPr lang="en-US" b="1" dirty="0"/>
              <a:t>Thread Limitations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single-threaded nature can be a bottleneck for CPU-intensive tasks.</a:t>
            </a:r>
          </a:p>
          <a:p>
            <a:pPr lvl="1"/>
            <a:r>
              <a:rPr lang="en-US" dirty="0"/>
              <a:t>Solutions:</a:t>
            </a:r>
          </a:p>
          <a:p>
            <a:pPr lvl="2"/>
            <a:r>
              <a:rPr lang="en-US" dirty="0"/>
              <a:t>Offload heavy tasks to worker threads or use </a:t>
            </a:r>
            <a:r>
              <a:rPr lang="en-US" b="1" dirty="0"/>
              <a:t>child processes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Use libraries like </a:t>
            </a:r>
            <a:r>
              <a:rPr lang="en-US" b="1" dirty="0" err="1"/>
              <a:t>worker_threads</a:t>
            </a:r>
            <a:r>
              <a:rPr lang="en-US" dirty="0"/>
              <a:t> or external tools like </a:t>
            </a:r>
            <a:r>
              <a:rPr lang="en-US" b="1" dirty="0"/>
              <a:t>PM2</a:t>
            </a:r>
            <a:r>
              <a:rPr lang="en-US" dirty="0"/>
              <a:t> for scaling.</a:t>
            </a:r>
          </a:p>
          <a:p>
            <a:r>
              <a:rPr lang="en-US" b="1" dirty="0"/>
              <a:t>Callback Hell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Asynchronous nature can lead to deeply nested callbacks.</a:t>
            </a:r>
          </a:p>
          <a:p>
            <a:pPr lvl="1"/>
            <a:r>
              <a:rPr lang="en-US" dirty="0"/>
              <a:t>Solution:</a:t>
            </a:r>
          </a:p>
          <a:p>
            <a:pPr lvl="2"/>
            <a:r>
              <a:rPr lang="en-US" dirty="0"/>
              <a:t>Use </a:t>
            </a:r>
            <a:r>
              <a:rPr lang="en-US" b="1" dirty="0"/>
              <a:t>Promises</a:t>
            </a:r>
            <a:r>
              <a:rPr lang="en-US" dirty="0"/>
              <a:t> or </a:t>
            </a:r>
            <a:r>
              <a:rPr lang="en-US" b="1" dirty="0" err="1"/>
              <a:t>async</a:t>
            </a:r>
            <a:r>
              <a:rPr lang="en-US" b="1" dirty="0"/>
              <a:t>/await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96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Node.js workflow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 b="1794"/>
          <a:stretch/>
        </p:blipFill>
        <p:spPr bwMode="auto">
          <a:xfrm>
            <a:off x="1595535" y="318782"/>
            <a:ext cx="8873412" cy="589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1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Node.js in MERN Stack?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MERN stands for MongoDB, Express, React, and Node.js.</a:t>
            </a:r>
          </a:p>
          <a:p>
            <a:r>
              <a:rPr lang="en-GB" dirty="0"/>
              <a:t>Node.js serves as the backend of a MERN stack project, handling requests from the frontend (React) and interacting with the database (MongoDB).</a:t>
            </a:r>
          </a:p>
          <a:p>
            <a:r>
              <a:rPr lang="en-GB" dirty="0"/>
              <a:t>The primary advantage is that you can use JavaScript for both client-side and server-side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68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867EDF-E700-F1A2-5CFC-F5542851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138EAE-026E-A3B9-7238-5D0C0603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b="1" dirty="0"/>
              <a:t>Node.js</a:t>
            </a:r>
            <a:r>
              <a:rPr lang="en-GB" dirty="0"/>
              <a:t> from the </a:t>
            </a:r>
            <a:r>
              <a:rPr lang="en-GB" dirty="0">
                <a:hlinkClick r:id="rId2"/>
              </a:rPr>
              <a:t>official website</a:t>
            </a:r>
            <a:r>
              <a:rPr lang="en-GB" dirty="0"/>
              <a:t> </a:t>
            </a:r>
          </a:p>
          <a:p>
            <a:r>
              <a:rPr lang="en-GB" dirty="0"/>
              <a:t>After installation, verify it by running the following commands</a:t>
            </a:r>
          </a:p>
          <a:p>
            <a:pPr marL="0" indent="0">
              <a:buNone/>
            </a:pPr>
            <a:r>
              <a:rPr lang="en-GB" dirty="0"/>
              <a:t>         node -v</a:t>
            </a:r>
          </a:p>
          <a:p>
            <a:pPr marL="0" indent="0">
              <a:buNone/>
            </a:pPr>
            <a:r>
              <a:rPr lang="en-GB" dirty="0"/>
              <a:t>         </a:t>
            </a:r>
            <a:r>
              <a:rPr lang="en-GB" dirty="0" err="1"/>
              <a:t>npm</a:t>
            </a:r>
            <a:r>
              <a:rPr lang="en-GB" dirty="0"/>
              <a:t> -v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87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Node Package Manager (NPM)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</a:t>
            </a:r>
            <a:r>
              <a:rPr lang="en-IN" dirty="0"/>
              <a:t>a tool for installing software, like modules or dependencies, for JavaScript applications.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helps improve Node.js development efficiency by allowing users to access additional components from a single place.</a:t>
            </a:r>
          </a:p>
          <a:p>
            <a:r>
              <a:rPr lang="en-US" dirty="0"/>
              <a:t>The NPM repository currently houses millions of packages and modules, including the highly popular </a:t>
            </a:r>
            <a:r>
              <a:rPr lang="en-US" b="1" dirty="0" err="1"/>
              <a:t>Lodash</a:t>
            </a:r>
            <a:r>
              <a:rPr lang="en-US" dirty="0"/>
              <a:t> JavaScript library. You can also download other frameworks from the repository, like </a:t>
            </a:r>
            <a:r>
              <a:rPr lang="en-US" b="1" dirty="0"/>
              <a:t>Express.js </a:t>
            </a:r>
            <a:r>
              <a:rPr lang="en-US" dirty="0"/>
              <a:t>and </a:t>
            </a:r>
            <a:r>
              <a:rPr lang="en-US" b="1" dirty="0"/>
              <a:t>Mocha.js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4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Node.js Module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module system lets you load external libraries into your application. </a:t>
            </a:r>
          </a:p>
          <a:p>
            <a:r>
              <a:rPr lang="en-GB" dirty="0"/>
              <a:t>That’ll enable you to take advantage of built-in Node.js modules as well as third-party </a:t>
            </a:r>
            <a:r>
              <a:rPr lang="en-GB" dirty="0" err="1"/>
              <a:t>npm</a:t>
            </a:r>
            <a:r>
              <a:rPr lang="en-GB" dirty="0"/>
              <a:t> modules. </a:t>
            </a:r>
          </a:p>
          <a:p>
            <a:r>
              <a:rPr lang="en-GB" dirty="0"/>
              <a:t>This includes libraries for connecting to database, creating web servers, and more!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43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Node.js 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Node.js comes with dozens of built-in modules. </a:t>
            </a:r>
          </a:p>
          <a:p>
            <a:r>
              <a:rPr lang="en-GB" dirty="0"/>
              <a:t>These built-in modules, sometimes referred to as core modules, give you access to tools for working with the file system, making http requests, creating web servers, and more!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48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Node.js Core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module system is built around the require function. This function is used to load in a module and get access to its contents. require is a global variable provided to all your Node.js scripts, so you can use it anywhere you like!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script above uses require to load in the fs module. This is a built-in Node.js module that provides functions you can use to manipulate the file system. The script uses </a:t>
            </a:r>
            <a:r>
              <a:rPr lang="en-GB" dirty="0" err="1"/>
              <a:t>writeFileSync</a:t>
            </a:r>
            <a:r>
              <a:rPr lang="en-GB" dirty="0"/>
              <a:t> to write a message to notes.txt.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D9B4FBF-1CAC-C24B-0F3D-69EFD0B7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62" y="3571082"/>
            <a:ext cx="727811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Your Own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707B703-E99F-6DE3-85C3-1AAC4B549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9879" y="1448420"/>
            <a:ext cx="5578643" cy="2554557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977DF7-AFE1-6CBD-DCF5-E037CCDB5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78" y="1448420"/>
            <a:ext cx="5031679" cy="254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Node.js?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Node.js </a:t>
            </a:r>
            <a:r>
              <a:rPr lang="en-US" sz="2400" dirty="0"/>
              <a:t>is a </a:t>
            </a:r>
            <a:r>
              <a:rPr lang="en-US" sz="2400" b="1" dirty="0"/>
              <a:t>runtime environment</a:t>
            </a:r>
            <a:r>
              <a:rPr lang="en-US" sz="2400" dirty="0"/>
              <a:t> that allows you to run JavaScript code outside the browser. </a:t>
            </a:r>
            <a:endParaRPr lang="en-US" sz="2400" dirty="0" smtClean="0"/>
          </a:p>
          <a:p>
            <a:r>
              <a:rPr lang="en-US" sz="2400" b="1" dirty="0" smtClean="0"/>
              <a:t>It </a:t>
            </a:r>
            <a:r>
              <a:rPr lang="en-US" sz="2400" b="1" dirty="0"/>
              <a:t>is built on Chrome's V8 JavaScript engine</a:t>
            </a:r>
            <a:r>
              <a:rPr lang="en-US" sz="2400" b="1" dirty="0" smtClean="0"/>
              <a:t>.</a:t>
            </a:r>
          </a:p>
          <a:p>
            <a:r>
              <a:rPr lang="en-US" sz="2400" dirty="0"/>
              <a:t>Google originally developed this engine for Google Chrome. Later on, Node.js adopts this technology to enable JavaScript to run independently on top of Node.js.</a:t>
            </a:r>
          </a:p>
          <a:p>
            <a:r>
              <a:rPr lang="en-US" sz="2400" b="1" dirty="0"/>
              <a:t>Uses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Backend development.</a:t>
            </a:r>
          </a:p>
          <a:p>
            <a:pPr lvl="1"/>
            <a:r>
              <a:rPr lang="en-US" dirty="0"/>
              <a:t>Building APIs.</a:t>
            </a:r>
          </a:p>
          <a:p>
            <a:pPr lvl="1"/>
            <a:r>
              <a:rPr lang="en-US" dirty="0"/>
              <a:t>Real-time applications (e.g., chat apps, gaming).</a:t>
            </a:r>
          </a:p>
        </p:txBody>
      </p:sp>
    </p:spTree>
    <p:extLst>
      <p:ext uri="{BB962C8B-B14F-4D97-AF65-F5344CB8AC3E}">
        <p14:creationId xmlns:p14="http://schemas.microsoft.com/office/powerpoint/2010/main" val="40013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8"/>
            <a:ext cx="10515600" cy="1325563"/>
          </a:xfrm>
        </p:spPr>
        <p:txBody>
          <a:bodyPr/>
          <a:lstStyle/>
          <a:p>
            <a:r>
              <a:rPr lang="en-IN" dirty="0"/>
              <a:t>: Importing </a:t>
            </a:r>
            <a:r>
              <a:rPr lang="en-IN" dirty="0" err="1"/>
              <a:t>npm</a:t>
            </a:r>
            <a:r>
              <a:rPr lang="en-IN" dirty="0"/>
              <a:t>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Node.js application needs to initialize </a:t>
            </a:r>
            <a:r>
              <a:rPr lang="en-GB" dirty="0" err="1"/>
              <a:t>npm</a:t>
            </a:r>
            <a:r>
              <a:rPr lang="en-GB" dirty="0"/>
              <a:t> before </a:t>
            </a:r>
            <a:r>
              <a:rPr lang="en-GB" dirty="0" err="1"/>
              <a:t>npm</a:t>
            </a:r>
            <a:r>
              <a:rPr lang="en-GB" dirty="0"/>
              <a:t> can be used. </a:t>
            </a:r>
          </a:p>
          <a:p>
            <a:r>
              <a:rPr lang="en-GB" dirty="0"/>
              <a:t>You can run </a:t>
            </a:r>
            <a:r>
              <a:rPr lang="en-GB" b="1" dirty="0" err="1"/>
              <a:t>npm</a:t>
            </a:r>
            <a:r>
              <a:rPr lang="en-GB" b="1" dirty="0"/>
              <a:t> </a:t>
            </a:r>
            <a:r>
              <a:rPr lang="en-GB" b="1" dirty="0" err="1"/>
              <a:t>init</a:t>
            </a:r>
            <a:r>
              <a:rPr lang="en-GB" dirty="0"/>
              <a:t> from the root of your project to get that done.</a:t>
            </a:r>
          </a:p>
          <a:p>
            <a:r>
              <a:rPr lang="en-GB" dirty="0"/>
              <a:t> That command will ask you a series of questions about the project and it’ll use the information to generate a </a:t>
            </a:r>
            <a:r>
              <a:rPr lang="en-GB" dirty="0" err="1"/>
              <a:t>package.json</a:t>
            </a:r>
            <a:r>
              <a:rPr lang="en-GB" dirty="0"/>
              <a:t> file in the root of your project.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EF95D5E-6ED9-A0C5-18B1-B922C465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52" y="4156264"/>
            <a:ext cx="6796611" cy="257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6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: Global </a:t>
            </a:r>
            <a:r>
              <a:rPr lang="en-GB" dirty="0" err="1"/>
              <a:t>npm</a:t>
            </a:r>
            <a:r>
              <a:rPr lang="en-GB" dirty="0"/>
              <a:t> Modules and </a:t>
            </a:r>
            <a:r>
              <a:rPr lang="en-GB" dirty="0" err="1"/>
              <a:t>nodemon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Installing an </a:t>
            </a:r>
            <a:r>
              <a:rPr lang="en-GB" dirty="0" err="1"/>
              <a:t>npm</a:t>
            </a:r>
            <a:r>
              <a:rPr lang="en-GB" dirty="0"/>
              <a:t> Module Globally </a:t>
            </a:r>
            <a:r>
              <a:rPr lang="en-GB" dirty="0" err="1"/>
              <a:t>npm</a:t>
            </a:r>
            <a:r>
              <a:rPr lang="en-GB" dirty="0"/>
              <a:t> modules can be installed globally by adding a -g flag to the installation command. </a:t>
            </a:r>
          </a:p>
          <a:p>
            <a:r>
              <a:rPr lang="en-GB" dirty="0"/>
              <a:t>Not all modules are designed to be installed globally</a:t>
            </a:r>
          </a:p>
          <a:p>
            <a:r>
              <a:rPr lang="en-GB" dirty="0"/>
              <a:t>When you install </a:t>
            </a:r>
            <a:r>
              <a:rPr lang="en-GB" dirty="0" err="1"/>
              <a:t>nodemon</a:t>
            </a:r>
            <a:r>
              <a:rPr lang="en-GB" dirty="0"/>
              <a:t> globally, you get access a new </a:t>
            </a:r>
            <a:r>
              <a:rPr lang="en-GB" dirty="0" err="1"/>
              <a:t>nodemon</a:t>
            </a:r>
            <a:r>
              <a:rPr lang="en-GB" dirty="0"/>
              <a:t> command from the terminal. This can be used to start and Node.js application and then restart the application any of the app scripts change. </a:t>
            </a:r>
          </a:p>
          <a:p>
            <a:r>
              <a:rPr lang="en-GB" dirty="0"/>
              <a:t>This means you won’t need to switch between the terminal and text editor to restart your application every time you make a change.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11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 Run : </a:t>
            </a:r>
            <a:r>
              <a:rPr lang="en-IN" dirty="0" err="1"/>
              <a:t>nodemon</a:t>
            </a:r>
            <a:r>
              <a:rPr lang="en-IN" dirty="0"/>
              <a:t> app.js</a:t>
            </a:r>
          </a:p>
          <a:p>
            <a:r>
              <a:rPr lang="en-IN" dirty="0"/>
              <a:t>Install : </a:t>
            </a:r>
          </a:p>
          <a:p>
            <a:r>
              <a:rPr lang="en-GB" dirty="0"/>
              <a:t>You can stop </a:t>
            </a:r>
            <a:r>
              <a:rPr lang="en-GB" dirty="0" err="1"/>
              <a:t>nodemon</a:t>
            </a:r>
            <a:r>
              <a:rPr lang="en-GB" dirty="0"/>
              <a:t> by using ctrl + c from the terminal!</a:t>
            </a:r>
            <a:endParaRPr lang="en-IN" dirty="0"/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89042C3-3AA4-FBAA-D29A-BFEDCDBE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40" y="4256051"/>
            <a:ext cx="462027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2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Web </a:t>
            </a:r>
            <a:r>
              <a:rPr lang="en-IN" dirty="0" smtClean="0"/>
              <a:t>Server using the http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// Import the 'http' module from Node.js core library</a:t>
            </a:r>
          </a:p>
          <a:p>
            <a:pPr marL="0" indent="0">
              <a:buNone/>
            </a:pPr>
            <a:r>
              <a:rPr lang="en-US" sz="2400" b="1" dirty="0" err="1"/>
              <a:t>const</a:t>
            </a:r>
            <a:r>
              <a:rPr lang="en-US" sz="2400" b="1" dirty="0"/>
              <a:t> http = require('http</a:t>
            </a:r>
            <a:r>
              <a:rPr lang="en-US" sz="2400" b="1" dirty="0" smtClean="0"/>
              <a:t>');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/</a:t>
            </a:r>
            <a:r>
              <a:rPr lang="en-US" sz="2400" dirty="0"/>
              <a:t>/ Create a server using the '</a:t>
            </a:r>
            <a:r>
              <a:rPr lang="en-US" sz="2400" dirty="0" err="1"/>
              <a:t>createServer</a:t>
            </a:r>
            <a:r>
              <a:rPr lang="en-US" sz="2400" dirty="0"/>
              <a:t>' method</a:t>
            </a:r>
          </a:p>
          <a:p>
            <a:pPr marL="0" indent="0">
              <a:buNone/>
            </a:pPr>
            <a:r>
              <a:rPr lang="en-US" sz="2400" dirty="0"/>
              <a:t>// '</a:t>
            </a:r>
            <a:r>
              <a:rPr lang="en-US" sz="2400" dirty="0" err="1"/>
              <a:t>req</a:t>
            </a:r>
            <a:r>
              <a:rPr lang="en-US" sz="2400" dirty="0"/>
              <a:t>' represents the incoming request from the </a:t>
            </a:r>
            <a:r>
              <a:rPr lang="en-US" sz="2400" dirty="0" smtClean="0"/>
              <a:t>client and 'res</a:t>
            </a:r>
            <a:r>
              <a:rPr lang="en-US" sz="2400" dirty="0"/>
              <a:t>' represents the response object used to send data back to the client</a:t>
            </a:r>
          </a:p>
          <a:p>
            <a:pPr marL="0" indent="0">
              <a:buNone/>
            </a:pPr>
            <a:r>
              <a:rPr lang="en-US" sz="2400" b="1" dirty="0" err="1"/>
              <a:t>const</a:t>
            </a:r>
            <a:r>
              <a:rPr lang="en-US" sz="2400" b="1" dirty="0"/>
              <a:t> server = </a:t>
            </a:r>
            <a:r>
              <a:rPr lang="en-US" sz="2400" b="1" dirty="0" err="1"/>
              <a:t>http.createServer</a:t>
            </a:r>
            <a:r>
              <a:rPr lang="en-US" sz="2400" b="1" dirty="0"/>
              <a:t>((</a:t>
            </a:r>
            <a:r>
              <a:rPr lang="en-US" sz="2400" b="1" dirty="0" err="1"/>
              <a:t>req</a:t>
            </a:r>
            <a:r>
              <a:rPr lang="en-US" sz="2400" b="1" dirty="0"/>
              <a:t>, res) =&gt; {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dirty="0"/>
              <a:t>// Set the HTTP status code to 200 (OK) and specify the response content type as plain text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res.writeHead</a:t>
            </a:r>
            <a:r>
              <a:rPr lang="en-US" sz="2400" b="1" dirty="0"/>
              <a:t>(200, { 'Content-Type': 'text/plain' });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</a:p>
          <a:p>
            <a:pPr marL="0" indent="0">
              <a:buNone/>
            </a:pPr>
            <a:r>
              <a:rPr lang="en-US" sz="2400" dirty="0"/>
              <a:t>    // End the response and send the content 'Hello, Node.js Server!' back to the client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res.end</a:t>
            </a:r>
            <a:r>
              <a:rPr lang="en-US" sz="2400" b="1" dirty="0"/>
              <a:t>('Hello, Node.js Server!');</a:t>
            </a:r>
          </a:p>
          <a:p>
            <a:pPr marL="0" indent="0">
              <a:buNone/>
            </a:pPr>
            <a:r>
              <a:rPr lang="en-US" sz="2400" b="1" dirty="0"/>
              <a:t>});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 Start the server and make it listen on port </a:t>
            </a:r>
            <a:r>
              <a:rPr lang="en-US" sz="2400" dirty="0" smtClean="0"/>
              <a:t>3000, </a:t>
            </a:r>
            <a:r>
              <a:rPr lang="en-US" sz="2400" dirty="0"/>
              <a:t>The callback function runs when the server starts successfully</a:t>
            </a:r>
          </a:p>
          <a:p>
            <a:pPr marL="0" indent="0">
              <a:buNone/>
            </a:pPr>
            <a:r>
              <a:rPr lang="en-US" sz="2400" b="1" dirty="0" err="1"/>
              <a:t>server.listen</a:t>
            </a:r>
            <a:r>
              <a:rPr lang="en-US" sz="2400" b="1" dirty="0"/>
              <a:t>(3000, () =&gt; console.log('Server running on port 3000'));</a:t>
            </a:r>
          </a:p>
        </p:txBody>
      </p:sp>
    </p:spTree>
    <p:extLst>
      <p:ext uri="{BB962C8B-B14F-4D97-AF65-F5344CB8AC3E}">
        <p14:creationId xmlns:p14="http://schemas.microsoft.com/office/powerpoint/2010/main" val="111869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</a:t>
            </a:r>
            <a:r>
              <a:rPr lang="en-IN" dirty="0" smtClean="0"/>
              <a:t>server using Express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94DB02D-F984-F878-75AE-A2BA34FA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most popular Node packages is called Express (it has 22,000,000 weekly downloads!) </a:t>
            </a:r>
          </a:p>
          <a:p>
            <a:r>
              <a:rPr lang="en-GB" dirty="0"/>
              <a:t> It is a minimal web application framework that helps us set up a server and create APIs</a:t>
            </a:r>
          </a:p>
          <a:p>
            <a:r>
              <a:rPr lang="en-IN" dirty="0">
                <a:hlinkClick r:id="rId2"/>
              </a:rPr>
              <a:t>https://expressjs.com/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164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up </a:t>
            </a:r>
            <a:r>
              <a:rPr lang="en-IN" dirty="0" err="1"/>
              <a:t>package.json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First, let’s set up our </a:t>
            </a:r>
            <a:r>
              <a:rPr lang="en-GB" dirty="0" err="1"/>
              <a:t>package.json</a:t>
            </a:r>
            <a:r>
              <a:rPr lang="en-GB" dirty="0"/>
              <a:t> </a:t>
            </a:r>
          </a:p>
          <a:p>
            <a:r>
              <a:rPr lang="en-GB" dirty="0" err="1"/>
              <a:t>Package.json</a:t>
            </a:r>
            <a:r>
              <a:rPr lang="en-GB" dirty="0"/>
              <a:t> is a universal file in Node.js that contains metadata about the Node packages installed, the project name and description, and other details </a:t>
            </a:r>
          </a:p>
          <a:p>
            <a:r>
              <a:rPr lang="en-GB" dirty="0"/>
              <a:t>Run </a:t>
            </a:r>
            <a:r>
              <a:rPr lang="en-GB" dirty="0" err="1"/>
              <a:t>npm</a:t>
            </a:r>
            <a:r>
              <a:rPr lang="en-GB" dirty="0"/>
              <a:t> </a:t>
            </a:r>
            <a:r>
              <a:rPr lang="en-GB" dirty="0" err="1"/>
              <a:t>init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650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simple server with Express, part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can install NPM (Node Package Manager) packages! </a:t>
            </a:r>
          </a:p>
          <a:p>
            <a:r>
              <a:rPr lang="en-GB" dirty="0"/>
              <a:t>Run </a:t>
            </a:r>
            <a:r>
              <a:rPr lang="en-GB" dirty="0" err="1"/>
              <a:t>npm</a:t>
            </a:r>
            <a:r>
              <a:rPr lang="en-GB" dirty="0"/>
              <a:t> install express to install Express ○ You can read more about Express on their website https://expressjs.com/ </a:t>
            </a:r>
          </a:p>
          <a:p>
            <a:r>
              <a:rPr lang="en-GB" dirty="0"/>
              <a:t> This adds stuff to </a:t>
            </a:r>
            <a:r>
              <a:rPr lang="en-GB" dirty="0" err="1"/>
              <a:t>package.json</a:t>
            </a:r>
            <a:r>
              <a:rPr lang="en-GB" dirty="0"/>
              <a:t> and package-</a:t>
            </a:r>
            <a:r>
              <a:rPr lang="en-GB" dirty="0" err="1"/>
              <a:t>lock.json</a:t>
            </a:r>
            <a:r>
              <a:rPr lang="en-GB" dirty="0"/>
              <a:t> (a more specific version of </a:t>
            </a:r>
            <a:r>
              <a:rPr lang="en-GB" dirty="0" err="1"/>
              <a:t>package.json</a:t>
            </a:r>
            <a:r>
              <a:rPr lang="en-GB" dirty="0"/>
              <a:t> we will not touch) and also creates the folder full of our installs called </a:t>
            </a:r>
            <a:r>
              <a:rPr lang="en-GB" dirty="0" err="1"/>
              <a:t>node_modules</a:t>
            </a:r>
            <a:r>
              <a:rPr lang="en-GB" dirty="0"/>
              <a:t> </a:t>
            </a:r>
          </a:p>
          <a:p>
            <a:r>
              <a:rPr lang="en-GB" dirty="0"/>
              <a:t>To let app.js know to use the Express module, we have to use: </a:t>
            </a:r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 err="1"/>
              <a:t>const</a:t>
            </a:r>
            <a:r>
              <a:rPr lang="en-GB" dirty="0"/>
              <a:t> express = require(“express”);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234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simple server with Express, part 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4050645-8AA7-08BE-A998-403373460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274" y="1876926"/>
            <a:ext cx="9891290" cy="3853891"/>
          </a:xfrm>
        </p:spPr>
      </p:pic>
    </p:spTree>
    <p:extLst>
      <p:ext uri="{BB962C8B-B14F-4D97-AF65-F5344CB8AC3E}">
        <p14:creationId xmlns:p14="http://schemas.microsoft.com/office/powerpoint/2010/main" val="3146174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Node.js to a </a:t>
            </a:r>
            <a:r>
              <a:rPr lang="en-US" dirty="0" smtClean="0"/>
              <a:t>Database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mongoose</a:t>
            </a:r>
            <a:r>
              <a:rPr lang="en-IN" sz="2400" dirty="0"/>
              <a:t> = require('mongoose');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 err="1">
                <a:solidFill>
                  <a:srgbClr val="002060"/>
                </a:solidFill>
              </a:rPr>
              <a:t>mongoose.connect</a:t>
            </a:r>
            <a:r>
              <a:rPr lang="en-IN" sz="2400" dirty="0"/>
              <a:t>('</a:t>
            </a:r>
            <a:r>
              <a:rPr lang="en-IN" sz="2400" dirty="0" err="1"/>
              <a:t>your_mongodb_connection_string</a:t>
            </a:r>
            <a:r>
              <a:rPr lang="en-IN" sz="2400" dirty="0" smtClean="0"/>
              <a:t>')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.then(() =&gt; console.log('</a:t>
            </a:r>
            <a:r>
              <a:rPr lang="en-IN" sz="2400" dirty="0" err="1"/>
              <a:t>MongoDB</a:t>
            </a:r>
            <a:r>
              <a:rPr lang="en-IN" sz="2400" dirty="0"/>
              <a:t> Connected'))</a:t>
            </a:r>
          </a:p>
          <a:p>
            <a:pPr marL="0" indent="0">
              <a:buNone/>
            </a:pPr>
            <a:r>
              <a:rPr lang="en-IN" sz="2400" dirty="0"/>
              <a:t>    .catch(err =&gt; </a:t>
            </a:r>
            <a:r>
              <a:rPr lang="en-IN" sz="2400" dirty="0" err="1"/>
              <a:t>console.error</a:t>
            </a:r>
            <a:r>
              <a:rPr lang="en-IN" sz="2400" dirty="0"/>
              <a:t>(err));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680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D29A1D-8AC2-4772-0DEC-1B507133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using Node.js in production?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7AEA386-CF06-0F08-A8BC-2F796F67A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Yahoo! </a:t>
            </a:r>
            <a:r>
              <a:rPr lang="en-US" dirty="0"/>
              <a:t>: iPad App </a:t>
            </a:r>
            <a:r>
              <a:rPr lang="en-US" b="1" dirty="0" err="1"/>
              <a:t>Livestand</a:t>
            </a:r>
            <a:r>
              <a:rPr lang="en-US" dirty="0"/>
              <a:t> uses Yahoo! Manhattan framework which is based on Node.js.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LinkedIn </a:t>
            </a:r>
            <a:r>
              <a:rPr lang="en-US" dirty="0"/>
              <a:t>: LinkedIn uses a combination of Node.js and MongoDB for its mobile platform. iOS and Android apps are based on it.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eBay </a:t>
            </a:r>
            <a:r>
              <a:rPr lang="en-US" dirty="0"/>
              <a:t>: Uses Node.js along with ql.io to help application developers in improving eBay’s end user experience.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Dow Jones </a:t>
            </a:r>
            <a:r>
              <a:rPr lang="en-US" dirty="0"/>
              <a:t>: The WSJ Social front-end is written completely in Node.js, using Express.js, and many other modules.</a:t>
            </a:r>
          </a:p>
          <a:p>
            <a:r>
              <a:rPr lang="en-US" dirty="0"/>
              <a:t>Complete list can be found at: </a:t>
            </a:r>
            <a:r>
              <a:rPr lang="en-US" dirty="0">
                <a:hlinkClick r:id="rId2"/>
              </a:rPr>
              <a:t>https://github.com/joyent/node/wiki/Projects,-Applications,-and-Companies-Using-Node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76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C736AF-DF0C-BD17-2EF2-CC25C137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Basic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67957A-4C73-C6B2-FE83-4C158333C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 simple words Node.js is </a:t>
            </a:r>
            <a:r>
              <a:rPr lang="en-US" b="1" dirty="0">
                <a:latin typeface="+mj-lt"/>
              </a:rPr>
              <a:t>‘server-side JavaScript’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>In </a:t>
            </a:r>
            <a:r>
              <a:rPr lang="en-US" i="1" dirty="0">
                <a:latin typeface="+mj-lt"/>
              </a:rPr>
              <a:t>not-so-simple</a:t>
            </a:r>
            <a:r>
              <a:rPr lang="en-US" dirty="0">
                <a:latin typeface="+mj-lt"/>
              </a:rPr>
              <a:t> words Node.js is a high-performance </a:t>
            </a:r>
            <a:r>
              <a:rPr lang="en-US" b="1" dirty="0">
                <a:latin typeface="+mj-lt"/>
              </a:rPr>
              <a:t>network applications framework</a:t>
            </a:r>
            <a:r>
              <a:rPr lang="en-US" dirty="0">
                <a:latin typeface="+mj-lt"/>
              </a:rPr>
              <a:t>, well optimized for high concurrent environments.</a:t>
            </a:r>
          </a:p>
          <a:p>
            <a:r>
              <a:rPr lang="en-US" dirty="0">
                <a:latin typeface="+mj-lt"/>
              </a:rPr>
              <a:t>It’s a </a:t>
            </a:r>
            <a:r>
              <a:rPr lang="en-US" b="1" dirty="0">
                <a:latin typeface="+mj-lt"/>
              </a:rPr>
              <a:t>command line</a:t>
            </a:r>
            <a:r>
              <a:rPr lang="en-US" dirty="0">
                <a:latin typeface="+mj-lt"/>
              </a:rPr>
              <a:t> tool.</a:t>
            </a:r>
          </a:p>
          <a:p>
            <a:r>
              <a:rPr lang="en-US" dirty="0">
                <a:latin typeface="+mj-lt"/>
              </a:rPr>
              <a:t>In ‘Node.js’ , ‘</a:t>
            </a:r>
            <a:r>
              <a:rPr lang="en-US" b="1" dirty="0">
                <a:latin typeface="+mj-lt"/>
              </a:rPr>
              <a:t>.</a:t>
            </a:r>
            <a:r>
              <a:rPr lang="en-US" b="1" dirty="0" err="1">
                <a:latin typeface="+mj-lt"/>
              </a:rPr>
              <a:t>js</a:t>
            </a:r>
            <a:r>
              <a:rPr lang="en-US" b="1" dirty="0">
                <a:latin typeface="+mj-lt"/>
              </a:rPr>
              <a:t>’</a:t>
            </a:r>
            <a:r>
              <a:rPr lang="en-US" dirty="0">
                <a:latin typeface="+mj-lt"/>
              </a:rPr>
              <a:t> doesn’t mean that its solely written JavaScript. It is 40% JS and 60% C++. </a:t>
            </a:r>
          </a:p>
          <a:p>
            <a:r>
              <a:rPr lang="en-US" dirty="0">
                <a:latin typeface="+mj-lt"/>
              </a:rPr>
              <a:t>From the official site:</a:t>
            </a:r>
          </a:p>
          <a:p>
            <a:pPr lvl="1">
              <a:buNone/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+mj-lt"/>
                <a:cs typeface="Consolas" pitchFamily="49" charset="0"/>
              </a:rPr>
              <a:t>‘Node's goal is to provide an easy way to build scalable network programs’  -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(from nodejs.org!) </a:t>
            </a:r>
            <a:endParaRPr lang="en-US" b="1" i="1" dirty="0">
              <a:solidFill>
                <a:schemeClr val="accent1">
                  <a:lumMod val="75000"/>
                </a:schemeClr>
              </a:solidFill>
              <a:latin typeface="+mj-lt"/>
              <a:cs typeface="Consolas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48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8AF694-6246-5B43-46A7-92E70A95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AF5A67-C7C3-70B5-7A98-8F245312B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Node.js, and how does it differ from traditional server-side technologies?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Why is Node.js preferred in the MERN stack for backend development?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Explain the event-driven architecture of Node.js and its significance.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purpose of the </a:t>
            </a:r>
            <a:r>
              <a:rPr lang="en-GB" dirty="0" err="1"/>
              <a:t>npm</a:t>
            </a:r>
            <a:r>
              <a:rPr lang="en-GB" dirty="0"/>
              <a:t> (Node Package Manager) in a Node.js project?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do you create a simple HTTP server in Node.js without using any framework like Express?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Express.js, and how does it enhance the capabilities of Node.js?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can you handle errors in an Express.js application?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the common project folder structures used in Node.js, especially for MERN stack projects?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RESTful API, and how do you create a simple GET and POST API using Express?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environment variables, and how do you manage them in a Node.js application using </a:t>
            </a:r>
            <a:r>
              <a:rPr lang="en-GB" dirty="0" err="1"/>
              <a:t>dotenv</a:t>
            </a:r>
            <a:r>
              <a:rPr lang="en-GB" dirty="0"/>
              <a:t>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122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B784FC-F1A9-E955-1086-DD33689F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Advanced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407B29-F4C3-A9E9-5F25-300A55EB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Node.js uses an </a:t>
            </a:r>
            <a:r>
              <a:rPr lang="en-US" b="1" dirty="0">
                <a:latin typeface="+mj-lt"/>
              </a:rPr>
              <a:t>event-driven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non-blocking I/O </a:t>
            </a:r>
            <a:r>
              <a:rPr lang="en-US" dirty="0">
                <a:latin typeface="+mj-lt"/>
              </a:rPr>
              <a:t>model, which makes it lightweight.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(from nodejs.org!)</a:t>
            </a:r>
          </a:p>
          <a:p>
            <a:r>
              <a:rPr lang="en-US" dirty="0">
                <a:latin typeface="+mj-lt"/>
              </a:rPr>
              <a:t>It makes use of </a:t>
            </a:r>
            <a:r>
              <a:rPr lang="en-US" b="1" dirty="0">
                <a:latin typeface="+mj-lt"/>
              </a:rPr>
              <a:t>event-loops</a:t>
            </a:r>
            <a:r>
              <a:rPr lang="en-US" dirty="0">
                <a:latin typeface="+mj-lt"/>
              </a:rPr>
              <a:t> via JavaScript’s </a:t>
            </a:r>
            <a:r>
              <a:rPr lang="en-US" b="1" dirty="0">
                <a:latin typeface="+mj-lt"/>
              </a:rPr>
              <a:t>callback</a:t>
            </a:r>
            <a:r>
              <a:rPr lang="en-US" dirty="0">
                <a:latin typeface="+mj-lt"/>
              </a:rPr>
              <a:t> functionality to implement the non-blocking I/O.</a:t>
            </a:r>
          </a:p>
          <a:p>
            <a:r>
              <a:rPr lang="en-US" dirty="0">
                <a:latin typeface="+mj-lt"/>
              </a:rPr>
              <a:t>Programs for Node.js are written in JavaScript but not in the same JavaScript we are use to. There is no DOM implementation provided by Node.js, i.e. you </a:t>
            </a:r>
            <a:r>
              <a:rPr lang="en-US" b="1" dirty="0">
                <a:latin typeface="+mj-lt"/>
              </a:rPr>
              <a:t>can not</a:t>
            </a:r>
            <a:r>
              <a:rPr lang="en-US" dirty="0">
                <a:latin typeface="+mj-lt"/>
              </a:rPr>
              <a:t> do this:</a:t>
            </a:r>
          </a:p>
          <a:p>
            <a:pPr lvl="1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itchFamily="49" charset="0"/>
              </a:rPr>
              <a:t>var element =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itchFamily="49" charset="0"/>
              </a:rPr>
              <a:t>document.getElementById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itchFamily="49" charset="0"/>
              </a:rPr>
              <a:t>(“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itchFamily="49" charset="0"/>
              </a:rPr>
              <a:t>elementId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Consolas" pitchFamily="49" charset="0"/>
              </a:rPr>
              <a:t>”);</a:t>
            </a:r>
          </a:p>
          <a:p>
            <a:r>
              <a:rPr lang="en-US" dirty="0">
                <a:latin typeface="+mj-lt"/>
              </a:rPr>
              <a:t>Everything inside Node.js runs in a </a:t>
            </a:r>
            <a:r>
              <a:rPr lang="en-US" b="1" dirty="0">
                <a:latin typeface="+mj-lt"/>
              </a:rPr>
              <a:t>single-thread</a:t>
            </a:r>
            <a:r>
              <a:rPr lang="en-US" dirty="0">
                <a:latin typeface="+mj-lt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23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r>
              <a:rPr lang="en-US" dirty="0" smtClean="0"/>
              <a:t> </a:t>
            </a:r>
            <a:r>
              <a:rPr lang="en-US" b="1" dirty="0" smtClean="0"/>
              <a:t>of </a:t>
            </a:r>
            <a:r>
              <a:rPr lang="en-US" b="1" dirty="0" err="1" smtClean="0"/>
              <a:t>NodeJs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Asynchronous </a:t>
            </a:r>
            <a:r>
              <a:rPr lang="en-US" b="1" dirty="0"/>
              <a:t>and Non-blocking</a:t>
            </a:r>
            <a:r>
              <a:rPr lang="en-US" dirty="0"/>
              <a:t>: Handles multiple requests without waiting for the previous ones to complete.</a:t>
            </a:r>
          </a:p>
          <a:p>
            <a:r>
              <a:rPr lang="en-US" b="1" dirty="0"/>
              <a:t>Single-threaded</a:t>
            </a:r>
            <a:r>
              <a:rPr lang="en-US" dirty="0"/>
              <a:t>: Uses one thread for execution but can handle many connections via its event loop.</a:t>
            </a:r>
          </a:p>
          <a:p>
            <a:r>
              <a:rPr lang="en-US" b="1" dirty="0"/>
              <a:t>Cross-platform</a:t>
            </a:r>
            <a:r>
              <a:rPr lang="en-US" dirty="0"/>
              <a:t>: Works on Windows, </a:t>
            </a:r>
            <a:r>
              <a:rPr lang="en-US" dirty="0" err="1"/>
              <a:t>macOS</a:t>
            </a:r>
            <a:r>
              <a:rPr lang="en-US" dirty="0"/>
              <a:t>, and Linux.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62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Why Use Node.js for Server-Side Development?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Single </a:t>
            </a:r>
            <a:r>
              <a:rPr lang="en-US" sz="2400" b="1" dirty="0"/>
              <a:t>Language</a:t>
            </a:r>
            <a:r>
              <a:rPr lang="en-US" sz="2400" dirty="0"/>
              <a:t>: Use JavaScript both on the client-side and server-side, simplifying full-stack development.</a:t>
            </a:r>
          </a:p>
          <a:p>
            <a:r>
              <a:rPr lang="en-US" sz="2400" b="1" dirty="0"/>
              <a:t>Non-blocking I/O</a:t>
            </a:r>
            <a:r>
              <a:rPr lang="en-US" sz="2400" dirty="0"/>
              <a:t>: Handles multiple requests asynchronously, making it highly scalable.</a:t>
            </a:r>
          </a:p>
          <a:p>
            <a:r>
              <a:rPr lang="en-US" sz="2400" b="1" dirty="0"/>
              <a:t>Event-driven Architecture</a:t>
            </a:r>
            <a:r>
              <a:rPr lang="en-US" sz="2400" dirty="0"/>
              <a:t>: Supports real-time applications like chat or live streaming.</a:t>
            </a:r>
          </a:p>
          <a:p>
            <a:r>
              <a:rPr lang="en-US" sz="2400" b="1" dirty="0"/>
              <a:t>NPM (Node Package Manager)</a:t>
            </a:r>
            <a:r>
              <a:rPr lang="en-US" sz="2400" dirty="0"/>
              <a:t>: Offers over a million libraries for easy integration of functionalities.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24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Concepts Behind Node.js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Single-Threaded </a:t>
            </a:r>
            <a:r>
              <a:rPr lang="en-US" sz="2400" b="1" dirty="0"/>
              <a:t>Architecture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Node.js operates on a </a:t>
            </a:r>
            <a:r>
              <a:rPr lang="en-US" b="1" dirty="0"/>
              <a:t>single thread</a:t>
            </a:r>
            <a:r>
              <a:rPr lang="en-US" dirty="0"/>
              <a:t> using the </a:t>
            </a:r>
            <a:r>
              <a:rPr lang="en-US" b="1" dirty="0"/>
              <a:t>event loop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Unlike traditional server-side platforms that spawn multiple threads to handle concurrent requests, Node.js uses one thread to handle all requests.</a:t>
            </a:r>
          </a:p>
          <a:p>
            <a:r>
              <a:rPr lang="en-US" sz="2400" b="1" dirty="0"/>
              <a:t>Non-blocking I/O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I/O (Input/Output) operations like reading files, accessing databases, or making API calls do not block the main thread.</a:t>
            </a:r>
          </a:p>
          <a:p>
            <a:pPr lvl="1"/>
            <a:r>
              <a:rPr lang="en-US" dirty="0"/>
              <a:t>Instead, they are delegated to the background workers.</a:t>
            </a:r>
          </a:p>
          <a:p>
            <a:r>
              <a:rPr lang="en-US" sz="2400" b="1" dirty="0"/>
              <a:t>Asynchronous Execution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Node.js handles tasks asynchronously using </a:t>
            </a:r>
            <a:r>
              <a:rPr lang="en-US" b="1" dirty="0"/>
              <a:t>callbacks</a:t>
            </a:r>
            <a:r>
              <a:rPr lang="en-US" dirty="0"/>
              <a:t>, </a:t>
            </a:r>
            <a:r>
              <a:rPr lang="en-US" b="1" dirty="0"/>
              <a:t>Promises</a:t>
            </a:r>
            <a:r>
              <a:rPr lang="en-US" dirty="0"/>
              <a:t>, or </a:t>
            </a:r>
            <a:r>
              <a:rPr lang="en-US" b="1" dirty="0" err="1"/>
              <a:t>async</a:t>
            </a:r>
            <a:r>
              <a:rPr lang="en-US" b="1" dirty="0"/>
              <a:t>/await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56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Node.js Handles Requests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Client </a:t>
            </a:r>
            <a:r>
              <a:rPr lang="en-US" b="1" dirty="0"/>
              <a:t>Sends a Request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When a client (like a browser) sends a request to the Node.js server, the request is received by the </a:t>
            </a:r>
            <a:r>
              <a:rPr lang="en-US" b="1" dirty="0"/>
              <a:t>event loop</a:t>
            </a:r>
            <a:r>
              <a:rPr lang="en-US" dirty="0"/>
              <a:t>.</a:t>
            </a:r>
          </a:p>
          <a:p>
            <a:r>
              <a:rPr lang="en-US" b="1" dirty="0"/>
              <a:t>Delegating Tasks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If the request involves I/O operations (e.g., reading a file or querying a database), the task is delegated to the </a:t>
            </a:r>
            <a:r>
              <a:rPr lang="en-US" b="1" dirty="0"/>
              <a:t>worker threads</a:t>
            </a:r>
            <a:r>
              <a:rPr lang="en-US" dirty="0"/>
              <a:t> or background processes.</a:t>
            </a:r>
          </a:p>
          <a:p>
            <a:pPr lvl="1"/>
            <a:r>
              <a:rPr lang="en-US" dirty="0"/>
              <a:t>Node.js does not wait for the task to complete; instead, it moves on to handle the next request.</a:t>
            </a:r>
          </a:p>
          <a:p>
            <a:r>
              <a:rPr lang="en-US" b="1" dirty="0"/>
              <a:t>Callback Mechanism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Once the I/O operation is completed, the callback function registered for that task is executed.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event loop</a:t>
            </a:r>
            <a:r>
              <a:rPr lang="en-US" dirty="0"/>
              <a:t> ensures that the callback is added back to the main thread for processing.</a:t>
            </a:r>
          </a:p>
          <a:p>
            <a:r>
              <a:rPr lang="en-US" b="1" dirty="0"/>
              <a:t>Response Sent to Client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Once the task is complete, the response is sent back to the client.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5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Node.js Architecture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1</a:t>
            </a:r>
            <a:r>
              <a:rPr lang="en-US" b="1" dirty="0"/>
              <a:t>. Event Loop</a:t>
            </a:r>
          </a:p>
          <a:p>
            <a:r>
              <a:rPr lang="en-US" dirty="0"/>
              <a:t>The event loop is the core of Node.js and is responsible for managing all asynchronous operations</a:t>
            </a:r>
            <a:r>
              <a:rPr lang="en-US" dirty="0" smtClean="0"/>
              <a:t>.	</a:t>
            </a:r>
            <a:endParaRPr lang="en-US" dirty="0"/>
          </a:p>
          <a:p>
            <a:r>
              <a:rPr lang="en-US" b="1" dirty="0"/>
              <a:t>2. Worker Threads</a:t>
            </a:r>
          </a:p>
          <a:p>
            <a:r>
              <a:rPr lang="en-US" dirty="0"/>
              <a:t>These are part of </a:t>
            </a:r>
            <a:r>
              <a:rPr lang="en-US" dirty="0" err="1"/>
              <a:t>Node.js's</a:t>
            </a:r>
            <a:r>
              <a:rPr lang="en-US" dirty="0"/>
              <a:t> </a:t>
            </a:r>
            <a:r>
              <a:rPr lang="en-US" b="1" dirty="0" err="1"/>
              <a:t>libuv</a:t>
            </a:r>
            <a:r>
              <a:rPr lang="en-US" b="1" dirty="0"/>
              <a:t> library</a:t>
            </a:r>
            <a:r>
              <a:rPr lang="en-US" dirty="0"/>
              <a:t> and handle heavy operations like file reading/writing, database queries, or encryption.</a:t>
            </a:r>
          </a:p>
          <a:p>
            <a:r>
              <a:rPr lang="en-US" b="1" dirty="0"/>
              <a:t>3. Event Queue</a:t>
            </a:r>
          </a:p>
          <a:p>
            <a:r>
              <a:rPr lang="en-US" dirty="0"/>
              <a:t>All incoming requests are added to the </a:t>
            </a:r>
            <a:r>
              <a:rPr lang="en-US" b="1" dirty="0"/>
              <a:t>event queue</a:t>
            </a:r>
            <a:r>
              <a:rPr lang="en-US" dirty="0"/>
              <a:t>.</a:t>
            </a:r>
          </a:p>
          <a:p>
            <a:r>
              <a:rPr lang="en-US" dirty="0"/>
              <a:t>The event loop processes these requests sequentially.</a:t>
            </a:r>
          </a:p>
          <a:p>
            <a:r>
              <a:rPr lang="en-US" b="1" dirty="0"/>
              <a:t>4. Thread Pool</a:t>
            </a:r>
          </a:p>
          <a:p>
            <a:r>
              <a:rPr lang="en-US" dirty="0"/>
              <a:t>Node.js uses a limited thread pool (default size: 4) provided by </a:t>
            </a:r>
            <a:r>
              <a:rPr lang="en-US" b="1" dirty="0" err="1"/>
              <a:t>libuv</a:t>
            </a:r>
            <a:r>
              <a:rPr lang="en-US" dirty="0"/>
              <a:t> for handling concurrent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08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1962</Words>
  <Application>Microsoft Office PowerPoint</Application>
  <PresentationFormat>Custom</PresentationFormat>
  <Paragraphs>180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Introduction to Node.js: Using Server-Side JavaScript</vt:lpstr>
      <vt:lpstr>What is Node.js?</vt:lpstr>
      <vt:lpstr>Introduction: Basic</vt:lpstr>
      <vt:lpstr>Introduction: Advanced </vt:lpstr>
      <vt:lpstr>Features of NodeJs</vt:lpstr>
      <vt:lpstr>Why Use Node.js for Server-Side Development? </vt:lpstr>
      <vt:lpstr>Core Concepts Behind Node.js </vt:lpstr>
      <vt:lpstr>How Node.js Handles Requests </vt:lpstr>
      <vt:lpstr>Components of Node.js Architecture </vt:lpstr>
      <vt:lpstr>Step-by-Step Workflow in Node.js </vt:lpstr>
      <vt:lpstr>Challenges in Node.js Architecture </vt:lpstr>
      <vt:lpstr>PowerPoint Presentation</vt:lpstr>
      <vt:lpstr>Why Use Node.js in MERN Stack?</vt:lpstr>
      <vt:lpstr>Setting Up Node.js</vt:lpstr>
      <vt:lpstr>Node Package Manager (NPM) </vt:lpstr>
      <vt:lpstr>Node.js Module System</vt:lpstr>
      <vt:lpstr>Importing Node.js Core Modules</vt:lpstr>
      <vt:lpstr>Importing Node.js Core Modules</vt:lpstr>
      <vt:lpstr>Importing Your Own Files</vt:lpstr>
      <vt:lpstr>: Importing npm Modules</vt:lpstr>
      <vt:lpstr>: Global npm Modules and nodemon</vt:lpstr>
      <vt:lpstr>PowerPoint Presentation</vt:lpstr>
      <vt:lpstr>Creating a Web Server using the http Module</vt:lpstr>
      <vt:lpstr>Creating a server using Express</vt:lpstr>
      <vt:lpstr>Setting up package.json</vt:lpstr>
      <vt:lpstr>Creating a simple server with Express, part 1</vt:lpstr>
      <vt:lpstr>Creating a simple server with Express, part 2</vt:lpstr>
      <vt:lpstr>Connecting Node.js to a Database </vt:lpstr>
      <vt:lpstr>Who is using Node.js in production?</vt:lpstr>
      <vt:lpstr>Tasks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Node.js: Using Server-Side JavaScript</dc:title>
  <dc:creator>Luminar Technolab</dc:creator>
  <cp:lastModifiedBy>Luminar Technolab</cp:lastModifiedBy>
  <cp:revision>9</cp:revision>
  <dcterms:created xsi:type="dcterms:W3CDTF">2024-09-24T04:52:07Z</dcterms:created>
  <dcterms:modified xsi:type="dcterms:W3CDTF">2024-11-20T12:26:56Z</dcterms:modified>
</cp:coreProperties>
</file>