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94D850A-8E16-45B4-9089-0AC5747AD8C3}">
  <a:tblStyle styleId="{494D850A-8E16-45B4-9089-0AC5747AD8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Oswald-regular.fntdata"/><Relationship Id="rId10" Type="http://schemas.openxmlformats.org/officeDocument/2006/relationships/slide" Target="slides/slide4.xml"/><Relationship Id="rId21" Type="http://schemas.openxmlformats.org/officeDocument/2006/relationships/font" Target="fonts/Averag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161c6769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161c6769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161c67695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161c67695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161c67695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161c67695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61c67695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61c67695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161c67695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161c67695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161c67695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161c67695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161c67695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161c67695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169d1b9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169d1b9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161c67695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161c67695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161c67695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161c67695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61c67695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161c67695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161c67695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161c67695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161c67695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161c67695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TJU8NfDdqNQ" TargetMode="External"/><Relationship Id="rId4" Type="http://schemas.openxmlformats.org/officeDocument/2006/relationships/hyperlink" Target="https://data-flair.training/blogs/advanced-python-project-detecting-fake-new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355300"/>
            <a:ext cx="7801500" cy="23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PREDICTIVE ANALYSIS</a:t>
            </a:r>
            <a:endParaRPr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FAKE NEWS DETECTOR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5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18PD02 - Abhirami 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18PD24 - Pavithra 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18PD30 - S. Rooban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TF-IDF Vectorizer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TF-IDF = TF * IDF</a:t>
            </a:r>
            <a:endParaRPr/>
          </a:p>
        </p:txBody>
      </p:sp>
      <p:graphicFrame>
        <p:nvGraphicFramePr>
          <p:cNvPr id="119" name="Google Shape;119;p22"/>
          <p:cNvGraphicFramePr/>
          <p:nvPr/>
        </p:nvGraphicFramePr>
        <p:xfrm>
          <a:off x="559000" y="17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{494D850A-8E16-45B4-9089-0AC5747AD8C3}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TF-IDF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Ben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Studies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Computer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Lab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DOC1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0.0681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0.0681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0.1363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0.0681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0" name="Google Shape;120;p22"/>
          <p:cNvGraphicFramePr/>
          <p:nvPr/>
        </p:nvGraphicFramePr>
        <p:xfrm>
          <a:off x="559000" y="279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{494D850A-8E16-45B4-9089-0AC5747AD8C3}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Steve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Teaches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Brown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University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DOC2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0.0954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0.0954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0.0954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0.0954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Google Shape;121;p22"/>
          <p:cNvGraphicFramePr/>
          <p:nvPr/>
        </p:nvGraphicFramePr>
        <p:xfrm>
          <a:off x="559000" y="380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{494D850A-8E16-45B4-9089-0AC5747AD8C3}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Data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Scientists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Work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Large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Datasets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DOC3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0.0796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0.0796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0.0796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0.0796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0.0796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Passive Aggressive Classifier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initialize w = (0, . . , 0) </a:t>
            </a:r>
            <a:endParaRPr sz="2500"/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500"/>
              <a:t>data = all_documents</a:t>
            </a:r>
            <a:endParaRPr sz="2500"/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500"/>
              <a:t>vectors = tf_idf vectorizer(data)</a:t>
            </a:r>
            <a:endParaRPr sz="2500"/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500"/>
              <a:t>from vectors:</a:t>
            </a:r>
            <a:endParaRPr sz="2500"/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500"/>
              <a:t>	receive new vector </a:t>
            </a:r>
            <a:r>
              <a:rPr lang="en-GB" sz="2400"/>
              <a:t>d</a:t>
            </a:r>
            <a:endParaRPr sz="2200"/>
          </a:p>
          <a:p>
            <a:pPr indent="45720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500"/>
              <a:t>y =  d</a:t>
            </a:r>
            <a:r>
              <a:rPr baseline="30000" lang="en-GB" sz="2500"/>
              <a:t>t </a:t>
            </a:r>
            <a:r>
              <a:rPr lang="en-GB" sz="2500"/>
              <a:t>. x</a:t>
            </a:r>
            <a:endParaRPr sz="2500"/>
          </a:p>
          <a:p>
            <a:pPr indent="45720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500"/>
              <a:t>y</a:t>
            </a:r>
            <a:r>
              <a:rPr baseline="30000" lang="en-GB" sz="2500"/>
              <a:t>t </a:t>
            </a:r>
            <a:r>
              <a:rPr lang="en-GB" sz="2500"/>
              <a:t>= {-1,+1}</a:t>
            </a:r>
            <a:r>
              <a:rPr baseline="30000" lang="en-GB" sz="2500"/>
              <a:t> </a:t>
            </a:r>
            <a:endParaRPr baseline="30000" sz="2500"/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500"/>
              <a:t>	loss = max(0, 1 - y.y</a:t>
            </a:r>
            <a:r>
              <a:rPr baseline="30000" lang="en-GB" sz="2500"/>
              <a:t>t</a:t>
            </a:r>
            <a:r>
              <a:rPr lang="en-GB" sz="2500"/>
              <a:t>)</a:t>
            </a:r>
            <a:endParaRPr sz="2500"/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500"/>
              <a:t>	</a:t>
            </a:r>
            <a:endParaRPr sz="2500"/>
          </a:p>
          <a:p>
            <a:pPr indent="45720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500"/>
              <a:t>k = loss/||x||</a:t>
            </a:r>
            <a:r>
              <a:rPr baseline="30000" lang="en-GB" sz="2500"/>
              <a:t>2 </a:t>
            </a:r>
            <a:endParaRPr baseline="30000" sz="2500"/>
          </a:p>
          <a:p>
            <a:pPr indent="0" lvl="0" marL="45720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500"/>
              <a:t>w = w + k.x.y</a:t>
            </a:r>
            <a:r>
              <a:rPr baseline="30000" lang="en-GB" sz="2500"/>
              <a:t>t </a:t>
            </a:r>
            <a:r>
              <a:rPr lang="en-GB" sz="2500"/>
              <a:t> </a:t>
            </a:r>
            <a:endParaRPr sz="2500"/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376" y="1387488"/>
            <a:ext cx="3836200" cy="23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50" y="1002475"/>
            <a:ext cx="3399575" cy="269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850" y="1045798"/>
            <a:ext cx="3502886" cy="26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Text Classification 3: Passive Aggressive Algorithm :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https://www.youtube.com/watch?v=TJU8NfDdqNQ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Koby Crammer. Online Passive-Aggressive Algorithms. Journal of Machine Learning Research, 7:551–585, 2006.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Data-Flair: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https://data-flair.training/blogs/advanced-python-project-detecting-fake-news/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173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THANK YOU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7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Contents</a:t>
            </a:r>
            <a:endParaRPr sz="48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The problem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The concept behind the solution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The Dataset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TF-IDF </a:t>
            </a:r>
            <a:r>
              <a:rPr lang="en-GB" sz="2400"/>
              <a:t>vectorizer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Passive Aggressive classifier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References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40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Misinformation can lead to violent responses.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Will lead to people not accepting the truth.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Lot of fake news are spreading these days leading to chaos.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concept behind the solution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We use two algorithms- TF-IDF Vectorizer and Passive Aggressive Classifier to classify the given dataset.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200"/>
              <a:t>The goal of the tf-idf vectorizer is to scale down the impact of the words which occur very frequently in the given dataset. </a:t>
            </a:r>
            <a:r>
              <a:rPr lang="en-GB" sz="2200"/>
              <a:t>Empirically</a:t>
            </a:r>
            <a:r>
              <a:rPr lang="en-GB" sz="2200"/>
              <a:t>, this means that a lower score is allocated for those words which repeated too often in the text and thus emphasising the words which provide more meaning.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200"/>
              <a:t>Passive Aggressive Classifier is an on-line learning algorithm which remains passive for a correct classification outcome, and turns aggressive in case of a miscalculation. It is used to fit the model in the correct classification (Real or Fake).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Dataset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From data-Flair.training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Four columns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Title - Title of the news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Text - The actual news we are going to be using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Label - Fake,Real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3500"/>
            <a:ext cx="8839198" cy="42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1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TF-IDF Vectorizer</a:t>
            </a:r>
            <a:endParaRPr sz="340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783925"/>
            <a:ext cx="8520600" cy="4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 u="sng">
                <a:solidFill>
                  <a:srgbClr val="FFFFFF"/>
                </a:solidFill>
              </a:rPr>
              <a:t>Case Documents </a:t>
            </a:r>
            <a:endParaRPr b="1" sz="2400" u="sng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arenR"/>
            </a:pPr>
            <a:r>
              <a:rPr lang="en-GB" sz="2400">
                <a:solidFill>
                  <a:srgbClr val="FFFFFF"/>
                </a:solidFill>
              </a:rPr>
              <a:t>Ben studies about computers in Computer Lab.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arenR"/>
            </a:pPr>
            <a:r>
              <a:rPr lang="en-GB" sz="2400">
                <a:solidFill>
                  <a:srgbClr val="FFFFFF"/>
                </a:solidFill>
              </a:rPr>
              <a:t>Steve teaches at Brown University.</a:t>
            </a:r>
            <a:endParaRPr sz="24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-GB" sz="2400">
                <a:solidFill>
                  <a:srgbClr val="FFFFFF"/>
                </a:solidFill>
              </a:rPr>
              <a:t>Data Scientists work on large datasets.</a:t>
            </a:r>
            <a:r>
              <a:rPr lang="en-GB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Term Frequency (TF)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TF = (Number of occurrences of a term in a document)/(Total number of terms in the document).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952500" y="21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{494D850A-8E16-45B4-9089-0AC5747AD8C3}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Ben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Studies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Computer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Lab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DOC1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0.1428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0.1428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0.2857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0.1428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3" name="Google Shape;103;p20"/>
          <p:cNvGraphicFramePr/>
          <p:nvPr/>
        </p:nvGraphicFramePr>
        <p:xfrm>
          <a:off x="952500" y="302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{494D850A-8E16-45B4-9089-0AC5747AD8C3}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Steve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Teaches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Brown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University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DOC2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4" name="Google Shape;104;p20"/>
          <p:cNvGraphicFramePr/>
          <p:nvPr/>
        </p:nvGraphicFramePr>
        <p:xfrm>
          <a:off x="952500" y="392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{494D850A-8E16-45B4-9089-0AC5747AD8C3}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Data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Scientists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Work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Large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Datasets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DOC3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0.167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0.167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0.167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0.167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0.167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Inverse Document Frequency (IDF)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068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ID</a:t>
            </a:r>
            <a:r>
              <a:rPr lang="en-GB" sz="2400">
                <a:solidFill>
                  <a:srgbClr val="FFFFFF"/>
                </a:solidFill>
              </a:rPr>
              <a:t>F = log(Total number of documents / Number of Documents containing the term).</a:t>
            </a:r>
            <a:endParaRPr sz="24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N = 3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 </a:t>
            </a:r>
            <a:endParaRPr/>
          </a:p>
        </p:txBody>
      </p:sp>
      <p:graphicFrame>
        <p:nvGraphicFramePr>
          <p:cNvPr id="111" name="Google Shape;111;p21"/>
          <p:cNvGraphicFramePr/>
          <p:nvPr/>
        </p:nvGraphicFramePr>
        <p:xfrm>
          <a:off x="639000" y="272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{494D850A-8E16-45B4-9089-0AC5747AD8C3}</a:tableStyleId>
              </a:tblPr>
              <a:tblGrid>
                <a:gridCol w="625175"/>
                <a:gridCol w="758600"/>
                <a:gridCol w="983400"/>
                <a:gridCol w="974400"/>
                <a:gridCol w="815600"/>
                <a:gridCol w="795700"/>
                <a:gridCol w="994300"/>
                <a:gridCol w="815525"/>
                <a:gridCol w="1351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Ben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Studies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Computer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Lab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Steve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Teaches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Brown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University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IDF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0.4771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0.4771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0.4771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0.4771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0.4771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0.4771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0.4771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0.4771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2" name="Google Shape;112;p21"/>
          <p:cNvGraphicFramePr/>
          <p:nvPr/>
        </p:nvGraphicFramePr>
        <p:xfrm>
          <a:off x="639000" y="386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{494D850A-8E16-45B4-9089-0AC5747AD8C3}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Data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Scientists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Work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Large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Datasets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IDF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0.4771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0.4771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0.4771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0.4771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0.4771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