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44" r:id="rId3"/>
    <p:sldId id="355" r:id="rId4"/>
    <p:sldId id="271" r:id="rId5"/>
    <p:sldId id="363" r:id="rId6"/>
    <p:sldId id="413" r:id="rId7"/>
    <p:sldId id="412" r:id="rId8"/>
    <p:sldId id="339" r:id="rId9"/>
    <p:sldId id="343" r:id="rId10"/>
    <p:sldId id="364" r:id="rId11"/>
    <p:sldId id="436" r:id="rId12"/>
    <p:sldId id="437" r:id="rId13"/>
    <p:sldId id="438" r:id="rId14"/>
    <p:sldId id="439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22" r:id="rId23"/>
    <p:sldId id="423" r:id="rId24"/>
    <p:sldId id="414" r:id="rId25"/>
    <p:sldId id="378" r:id="rId26"/>
    <p:sldId id="379" r:id="rId27"/>
    <p:sldId id="380" r:id="rId28"/>
    <p:sldId id="381" r:id="rId29"/>
    <p:sldId id="424" r:id="rId30"/>
    <p:sldId id="425" r:id="rId31"/>
    <p:sldId id="377" r:id="rId32"/>
    <p:sldId id="376" r:id="rId33"/>
    <p:sldId id="427" r:id="rId34"/>
    <p:sldId id="365" r:id="rId35"/>
    <p:sldId id="385" r:id="rId36"/>
    <p:sldId id="367" r:id="rId37"/>
    <p:sldId id="369" r:id="rId38"/>
    <p:sldId id="428" r:id="rId39"/>
    <p:sldId id="429" r:id="rId40"/>
    <p:sldId id="430" r:id="rId41"/>
    <p:sldId id="426" r:id="rId42"/>
    <p:sldId id="370" r:id="rId43"/>
    <p:sldId id="371" r:id="rId44"/>
    <p:sldId id="372" r:id="rId45"/>
    <p:sldId id="373" r:id="rId46"/>
    <p:sldId id="374" r:id="rId47"/>
    <p:sldId id="382" r:id="rId48"/>
    <p:sldId id="383" r:id="rId49"/>
    <p:sldId id="431" r:id="rId50"/>
    <p:sldId id="433" r:id="rId51"/>
    <p:sldId id="434" r:id="rId52"/>
    <p:sldId id="386" r:id="rId53"/>
    <p:sldId id="432" r:id="rId54"/>
    <p:sldId id="395" r:id="rId55"/>
    <p:sldId id="396" r:id="rId56"/>
    <p:sldId id="397" r:id="rId57"/>
    <p:sldId id="398" r:id="rId58"/>
    <p:sldId id="400" r:id="rId59"/>
    <p:sldId id="401" r:id="rId60"/>
    <p:sldId id="403" r:id="rId61"/>
    <p:sldId id="402" r:id="rId62"/>
    <p:sldId id="399" r:id="rId63"/>
    <p:sldId id="405" r:id="rId64"/>
    <p:sldId id="406" r:id="rId65"/>
    <p:sldId id="40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8040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https://www.pexels.com/photo/an-orchestra-performing-4028878/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1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5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0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https://stackoverflow.com/questions/73814500/record-has-been-deprecated-then-what-is-the-alternative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EC36-385F-48D4-8D43-C67229F8A2A2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0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amesdefabia.github.io/docs/user-guide/kubectl/kubectl_annota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715E4D-2D98-4C14-BBC0-05DA935E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31" y="2438392"/>
            <a:ext cx="2511618" cy="1981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0B77F4-352B-41DC-8E3D-E03A09EA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406" y="4805564"/>
            <a:ext cx="3719187" cy="6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20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API Server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Interface providing all operations to external/internal world.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Clients can readily communicate with it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Performs administrative tasks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REST based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 server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Scale horizontally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Responsibility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Authenticate User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Authorizes User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Validate Request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CRUD data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Update ETCD, scheduler and </a:t>
            </a:r>
            <a:r>
              <a:rPr lang="en-IN" sz="2600" b="1" dirty="0" err="1">
                <a:solidFill>
                  <a:schemeClr val="bg1"/>
                </a:solidFill>
              </a:rPr>
              <a:t>kubelet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7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1C05B-B34F-3EE3-0B2A-2950A288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5770-D1E4-CD8E-338A-AA4EBE0B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 Process – Step 1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8802A-769F-9FA3-1D90-2F28AE2382A7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353F0-7C62-B0FD-EE6B-66A419165ED5}"/>
              </a:ext>
            </a:extLst>
          </p:cNvPr>
          <p:cNvSpPr txBox="1"/>
          <p:nvPr/>
        </p:nvSpPr>
        <p:spPr>
          <a:xfrm>
            <a:off x="3053751" y="3244334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B11DB-49CA-5193-7F5E-0AD1CA82FFB9}"/>
              </a:ext>
            </a:extLst>
          </p:cNvPr>
          <p:cNvSpPr txBox="1"/>
          <p:nvPr/>
        </p:nvSpPr>
        <p:spPr>
          <a:xfrm>
            <a:off x="939453" y="2274838"/>
            <a:ext cx="958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When you create a pod like below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bg1"/>
                </a:solidFill>
              </a:rPr>
              <a:t>kubectl</a:t>
            </a:r>
            <a:r>
              <a:rPr lang="en-IN" sz="2400" dirty="0">
                <a:solidFill>
                  <a:schemeClr val="bg1"/>
                </a:solidFill>
              </a:rPr>
              <a:t> run </a:t>
            </a:r>
            <a:r>
              <a:rPr lang="en-IN" sz="2400" dirty="0" err="1">
                <a:solidFill>
                  <a:schemeClr val="bg1"/>
                </a:solidFill>
              </a:rPr>
              <a:t>testpod</a:t>
            </a:r>
            <a:r>
              <a:rPr lang="en-IN" sz="2400" dirty="0">
                <a:solidFill>
                  <a:schemeClr val="bg1"/>
                </a:solidFill>
              </a:rPr>
              <a:t> --image=nginx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kubectl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converts my request https - REST request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send to </a:t>
            </a:r>
            <a:r>
              <a:rPr lang="en-US" sz="2400" dirty="0" err="1">
                <a:solidFill>
                  <a:schemeClr val="bg1"/>
                </a:solidFill>
              </a:rPr>
              <a:t>api</a:t>
            </a:r>
            <a:r>
              <a:rPr lang="en-US" sz="2400" dirty="0">
                <a:solidFill>
                  <a:schemeClr val="bg1"/>
                </a:solidFill>
              </a:rPr>
              <a:t>-server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 https://ip:6443</a:t>
            </a:r>
          </a:p>
        </p:txBody>
      </p:sp>
    </p:spTree>
    <p:extLst>
      <p:ext uri="{BB962C8B-B14F-4D97-AF65-F5344CB8AC3E}">
        <p14:creationId xmlns:p14="http://schemas.microsoft.com/office/powerpoint/2010/main" val="64416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CA7FB-810F-40A3-A06F-8AEC714D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0FCF-B2A0-71A2-CC54-3D7AF65C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 Process – Step 2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68550-9FC3-AED3-3360-C96EC1FBCC65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57282-2D46-2487-D191-7F2BD7E24B66}"/>
              </a:ext>
            </a:extLst>
          </p:cNvPr>
          <p:cNvSpPr txBox="1"/>
          <p:nvPr/>
        </p:nvSpPr>
        <p:spPr>
          <a:xfrm>
            <a:off x="3053751" y="3244334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EDD8D-2B44-F767-906B-B5BC3FEA1EB1}"/>
              </a:ext>
            </a:extLst>
          </p:cNvPr>
          <p:cNvSpPr txBox="1"/>
          <p:nvPr/>
        </p:nvSpPr>
        <p:spPr>
          <a:xfrm>
            <a:off x="939453" y="2274838"/>
            <a:ext cx="1105989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api</a:t>
            </a:r>
            <a:r>
              <a:rPr lang="en-US" sz="2400" dirty="0">
                <a:solidFill>
                  <a:schemeClr val="bg1"/>
                </a:solidFill>
              </a:rPr>
              <a:t> server will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authenticate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authorize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validate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talk to </a:t>
            </a:r>
            <a:r>
              <a:rPr lang="en-US" sz="2400" dirty="0" err="1">
                <a:solidFill>
                  <a:schemeClr val="bg1"/>
                </a:solidFill>
              </a:rPr>
              <a:t>etcd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Following would be the ETCD entry – this is indicative (not </a:t>
            </a:r>
            <a:r>
              <a:rPr lang="en-US" sz="2400" dirty="0" err="1">
                <a:solidFill>
                  <a:schemeClr val="bg1"/>
                </a:solidFill>
              </a:rPr>
              <a:t>not</a:t>
            </a:r>
            <a:r>
              <a:rPr lang="en-US" sz="2400" dirty="0">
                <a:solidFill>
                  <a:schemeClr val="bg1"/>
                </a:solidFill>
              </a:rPr>
              <a:t> real because it is NOSQL and not exactly table like below).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SlNo</a:t>
            </a:r>
            <a:r>
              <a:rPr lang="en-US" sz="2400" dirty="0">
                <a:solidFill>
                  <a:schemeClr val="bg1"/>
                </a:solidFill>
              </a:rPr>
              <a:t>	Name		Image	Node	</a:t>
            </a:r>
            <a:r>
              <a:rPr lang="en-US" sz="2400" dirty="0" err="1">
                <a:solidFill>
                  <a:schemeClr val="bg1"/>
                </a:solidFill>
              </a:rPr>
              <a:t>CurrentState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DesiredState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	</a:t>
            </a:r>
            <a:r>
              <a:rPr lang="en-US" sz="2400" dirty="0" err="1">
                <a:solidFill>
                  <a:schemeClr val="bg1"/>
                </a:solidFill>
              </a:rPr>
              <a:t>testpod</a:t>
            </a:r>
            <a:r>
              <a:rPr lang="en-US" sz="2400" dirty="0">
                <a:solidFill>
                  <a:schemeClr val="bg1"/>
                </a:solidFill>
              </a:rPr>
              <a:t>	nginx	-	-		Running			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4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BB77E-9EA1-B31A-B6AF-1FA0DAB53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FCA3-CE3C-D633-CCAC-4E95E9DD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 Process – Step 3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61B8F-2C3E-4194-7308-FB1EA71D14F2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853D8-9E87-76E8-072A-E0D03490262F}"/>
              </a:ext>
            </a:extLst>
          </p:cNvPr>
          <p:cNvSpPr txBox="1"/>
          <p:nvPr/>
        </p:nvSpPr>
        <p:spPr>
          <a:xfrm>
            <a:off x="3053751" y="3244334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8A579-3E6D-B96D-ED16-7CAEABCB91F1}"/>
              </a:ext>
            </a:extLst>
          </p:cNvPr>
          <p:cNvSpPr txBox="1"/>
          <p:nvPr/>
        </p:nvSpPr>
        <p:spPr>
          <a:xfrm>
            <a:off x="939453" y="2274838"/>
            <a:ext cx="1105989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Scheduler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identifies the best node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E.g. kworker2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Following would be the ETCD entry – this is indicative (not </a:t>
            </a:r>
            <a:r>
              <a:rPr lang="en-US" sz="2400" dirty="0" err="1">
                <a:solidFill>
                  <a:schemeClr val="bg1"/>
                </a:solidFill>
              </a:rPr>
              <a:t>not</a:t>
            </a:r>
            <a:r>
              <a:rPr lang="en-US" sz="2400" dirty="0">
                <a:solidFill>
                  <a:schemeClr val="bg1"/>
                </a:solidFill>
              </a:rPr>
              <a:t> real because it is NOSQL and not exactly table like below).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SlNo</a:t>
            </a:r>
            <a:r>
              <a:rPr lang="en-US" sz="2400" dirty="0">
                <a:solidFill>
                  <a:schemeClr val="bg1"/>
                </a:solidFill>
              </a:rPr>
              <a:t>	Name		Image	Node		</a:t>
            </a:r>
            <a:r>
              <a:rPr lang="en-US" sz="2400" dirty="0" err="1">
                <a:solidFill>
                  <a:schemeClr val="bg1"/>
                </a:solidFill>
              </a:rPr>
              <a:t>CurrentState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DesiredState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	</a:t>
            </a:r>
            <a:r>
              <a:rPr lang="en-US" sz="2400" dirty="0" err="1">
                <a:solidFill>
                  <a:schemeClr val="bg1"/>
                </a:solidFill>
              </a:rPr>
              <a:t>testpod</a:t>
            </a:r>
            <a:r>
              <a:rPr lang="en-US" sz="2400" dirty="0">
                <a:solidFill>
                  <a:schemeClr val="bg1"/>
                </a:solidFill>
              </a:rPr>
              <a:t>	nginx	kworker2	-		Running		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72D18-46D1-621A-DBF3-2248D9FC4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6A04-52D0-C7FF-36D5-59E8D9D4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 Process – Step 4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EC39D-E39D-755D-C9B5-EDE0DB0A0BF0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B091B-99C0-32E3-59F3-C5DB100FE688}"/>
              </a:ext>
            </a:extLst>
          </p:cNvPr>
          <p:cNvSpPr txBox="1"/>
          <p:nvPr/>
        </p:nvSpPr>
        <p:spPr>
          <a:xfrm>
            <a:off x="3053751" y="3244334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3CC62-0DA3-C48C-9889-281EFB76BFBB}"/>
              </a:ext>
            </a:extLst>
          </p:cNvPr>
          <p:cNvSpPr txBox="1"/>
          <p:nvPr/>
        </p:nvSpPr>
        <p:spPr>
          <a:xfrm>
            <a:off x="939453" y="2274838"/>
            <a:ext cx="110598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Controller instructs </a:t>
            </a:r>
            <a:r>
              <a:rPr lang="en-US" sz="2400" dirty="0" err="1">
                <a:solidFill>
                  <a:schemeClr val="bg1"/>
                </a:solidFill>
              </a:rPr>
              <a:t>kube-apiserver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Kube-</a:t>
            </a:r>
            <a:r>
              <a:rPr lang="en-US" sz="2400" dirty="0" err="1">
                <a:solidFill>
                  <a:schemeClr val="bg1"/>
                </a:solidFill>
              </a:rPr>
              <a:t>apiserver</a:t>
            </a:r>
            <a:r>
              <a:rPr lang="en-US" sz="2400" dirty="0">
                <a:solidFill>
                  <a:schemeClr val="bg1"/>
                </a:solidFill>
              </a:rPr>
              <a:t> instructs </a:t>
            </a:r>
            <a:r>
              <a:rPr lang="en-US" sz="2400" dirty="0" err="1">
                <a:solidFill>
                  <a:schemeClr val="bg1"/>
                </a:solidFill>
              </a:rPr>
              <a:t>kubelet</a:t>
            </a:r>
            <a:r>
              <a:rPr lang="en-US" sz="2400" dirty="0">
                <a:solidFill>
                  <a:schemeClr val="bg1"/>
                </a:solidFill>
              </a:rPr>
              <a:t> on kworker2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Kubelet</a:t>
            </a:r>
            <a:r>
              <a:rPr lang="en-US" sz="2400" dirty="0">
                <a:solidFill>
                  <a:schemeClr val="bg1"/>
                </a:solidFill>
              </a:rPr>
              <a:t> on kworker2 will work with the CRI (container runtime like container/</a:t>
            </a:r>
            <a:r>
              <a:rPr lang="en-US" sz="2400" dirty="0" err="1">
                <a:solidFill>
                  <a:schemeClr val="bg1"/>
                </a:solidFill>
              </a:rPr>
              <a:t>crio</a:t>
            </a:r>
            <a:r>
              <a:rPr lang="en-US" sz="2400" dirty="0">
                <a:solidFill>
                  <a:schemeClr val="bg1"/>
                </a:solidFill>
              </a:rPr>
              <a:t>) to create the POD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Kubelet</a:t>
            </a:r>
            <a:r>
              <a:rPr lang="en-US" sz="2400" dirty="0">
                <a:solidFill>
                  <a:schemeClr val="bg1"/>
                </a:solidFill>
              </a:rPr>
              <a:t> will update the </a:t>
            </a:r>
            <a:r>
              <a:rPr lang="en-US" sz="2400" dirty="0" err="1">
                <a:solidFill>
                  <a:schemeClr val="bg1"/>
                </a:solidFill>
              </a:rPr>
              <a:t>api</a:t>
            </a:r>
            <a:r>
              <a:rPr lang="en-US" sz="2400" dirty="0">
                <a:solidFill>
                  <a:schemeClr val="bg1"/>
                </a:solidFill>
              </a:rPr>
              <a:t>-server about the progress – Eventually ETCD will have the </a:t>
            </a:r>
            <a:r>
              <a:rPr lang="en-US" sz="2400">
                <a:solidFill>
                  <a:schemeClr val="bg1"/>
                </a:solidFill>
              </a:rPr>
              <a:t>below entry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SlNo</a:t>
            </a:r>
            <a:r>
              <a:rPr lang="en-US" sz="2400" dirty="0">
                <a:solidFill>
                  <a:schemeClr val="bg1"/>
                </a:solidFill>
              </a:rPr>
              <a:t>	Name		Image	Node		</a:t>
            </a:r>
            <a:r>
              <a:rPr lang="en-US" sz="2400" dirty="0" err="1">
                <a:solidFill>
                  <a:schemeClr val="bg1"/>
                </a:solidFill>
              </a:rPr>
              <a:t>CurrentState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DesiredState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	</a:t>
            </a:r>
            <a:r>
              <a:rPr lang="en-US" sz="2400" dirty="0" err="1">
                <a:solidFill>
                  <a:schemeClr val="bg1"/>
                </a:solidFill>
              </a:rPr>
              <a:t>testpod</a:t>
            </a:r>
            <a:r>
              <a:rPr lang="en-US" sz="2400" dirty="0">
                <a:solidFill>
                  <a:schemeClr val="bg1"/>
                </a:solidFill>
              </a:rPr>
              <a:t>	nginx	kworker2	 Running 	Running		----------------------------------------------------------------------------------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2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ETCD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821803" y="1915532"/>
            <a:ext cx="11391070" cy="38602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NoSQL Stores configuration information 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Highly available key value store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Recommended to be distributed among multiple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Accessible only by Kubernetes API server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Has sensitive information.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Back up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Only service to backup.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exec </a:t>
            </a:r>
            <a:r>
              <a:rPr lang="en-IN" sz="2600" b="1" dirty="0" err="1">
                <a:solidFill>
                  <a:schemeClr val="bg1"/>
                </a:solidFill>
              </a:rPr>
              <a:t>etcd</a:t>
            </a:r>
            <a:r>
              <a:rPr lang="en-IN" sz="2600" b="1" dirty="0">
                <a:solidFill>
                  <a:schemeClr val="bg1"/>
                </a:solidFill>
              </a:rPr>
              <a:t>-master -n </a:t>
            </a:r>
            <a:r>
              <a:rPr lang="en-IN" sz="2600" b="1" dirty="0" err="1">
                <a:solidFill>
                  <a:schemeClr val="bg1"/>
                </a:solidFill>
              </a:rPr>
              <a:t>kube</a:t>
            </a:r>
            <a:r>
              <a:rPr lang="en-IN" sz="2600" b="1" dirty="0">
                <a:solidFill>
                  <a:schemeClr val="bg1"/>
                </a:solidFill>
              </a:rPr>
              <a:t>-system </a:t>
            </a:r>
            <a:r>
              <a:rPr lang="en-IN" sz="2600" b="1" dirty="0" err="1">
                <a:solidFill>
                  <a:schemeClr val="bg1"/>
                </a:solidFill>
              </a:rPr>
              <a:t>etcdctl</a:t>
            </a:r>
            <a:r>
              <a:rPr lang="en-IN" sz="2600" b="1" dirty="0">
                <a:solidFill>
                  <a:schemeClr val="bg1"/>
                </a:solidFill>
              </a:rPr>
              <a:t> get / --prefix -keys-only</a:t>
            </a:r>
          </a:p>
        </p:txBody>
      </p:sp>
    </p:spTree>
    <p:extLst>
      <p:ext uri="{BB962C8B-B14F-4D97-AF65-F5344CB8AC3E}">
        <p14:creationId xmlns:p14="http://schemas.microsoft.com/office/powerpoint/2010/main" val="318850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544720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Watches the desired state and match the current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Logically each controller is a separate process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Compiled into a single binary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Run in a single process.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It is a daemon which 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</a:rPr>
              <a:t>	regulates Kubernetes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Controller also manages lifecycle functions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namespace/resource </a:t>
            </a:r>
            <a:r>
              <a:rPr lang="en-US" sz="2600" b="1">
                <a:solidFill>
                  <a:schemeClr val="bg1"/>
                </a:solidFill>
              </a:rPr>
              <a:t>crud operations </a:t>
            </a:r>
            <a:r>
              <a:rPr lang="en-US" sz="2600" b="1" dirty="0">
                <a:solidFill>
                  <a:schemeClr val="bg1"/>
                </a:solidFill>
              </a:rPr>
              <a:t>and lifecycle,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event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terminated-pod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cascading-deletion garbage collection,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garbage collection, etc.</a:t>
            </a:r>
          </a:p>
        </p:txBody>
      </p:sp>
    </p:spTree>
    <p:extLst>
      <p:ext uri="{BB962C8B-B14F-4D97-AF65-F5344CB8AC3E}">
        <p14:creationId xmlns:p14="http://schemas.microsoft.com/office/powerpoint/2010/main" val="276552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Controller Manager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The key controllers 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Node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noticing and responding when nodes go down.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Replication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Responsible for maintaining the correct number of pods for every replication controller object in the system.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Endpoint Controller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Populates the Endpoints object (that is, joins Services &amp; Pods)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and Service Account and Token Controller.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 default accounts and API access tokens for new namespaces.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92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Watches newly created pods and allocates a node.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Schedules the tasks to slave nodes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Stores resource usage information about each node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Considers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quality of the service requirements,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data locality,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affinity,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anti-affinity,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Worker 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03167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- Can be VM or machine.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container runtime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Has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,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 and pod(s)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nodes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node &lt;&lt;node name&gt;&gt;</a:t>
            </a:r>
          </a:p>
        </p:txBody>
      </p:sp>
    </p:spTree>
    <p:extLst>
      <p:ext uri="{BB962C8B-B14F-4D97-AF65-F5344CB8AC3E}">
        <p14:creationId xmlns:p14="http://schemas.microsoft.com/office/powerpoint/2010/main" val="13502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19D2-7118-4E5A-B995-5E70B9E5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overview</a:t>
            </a:r>
            <a:endParaRPr lang="en-IN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04409-2FF4-463F-AC26-E471B211A23D}"/>
              </a:ext>
            </a:extLst>
          </p:cNvPr>
          <p:cNvSpPr txBox="1"/>
          <p:nvPr/>
        </p:nvSpPr>
        <p:spPr>
          <a:xfrm>
            <a:off x="1960206" y="3158348"/>
            <a:ext cx="6510829" cy="155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Orchestration image</a:t>
            </a:r>
          </a:p>
        </p:txBody>
      </p:sp>
    </p:spTree>
    <p:extLst>
      <p:ext uri="{BB962C8B-B14F-4D97-AF65-F5344CB8AC3E}">
        <p14:creationId xmlns:p14="http://schemas.microsoft.com/office/powerpoint/2010/main" val="343087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081140" y="1690688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Nodes to Master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All communication to the master on secure HTTPS port (443)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Master to Nodes communication happens between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 connects to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Fetching logs from pods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Attaching (through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) to running pods.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Providing the </a:t>
            </a:r>
            <a:r>
              <a:rPr lang="en-US" sz="2600" b="1" dirty="0" err="1">
                <a:solidFill>
                  <a:schemeClr val="bg1"/>
                </a:solidFill>
              </a:rPr>
              <a:t>kubelet’s</a:t>
            </a:r>
            <a:r>
              <a:rPr lang="en-US" sz="2600" b="1" dirty="0">
                <a:solidFill>
                  <a:schemeClr val="bg1"/>
                </a:solidFill>
              </a:rPr>
              <a:t> port-forwarding functionality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listens on a port – forwards the request to Pod.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52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Master to Node Communication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Master (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-server) connect to node/pod/service through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-proxy.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Default to plain HTTP connections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Neither authenticated nor encrypted.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Can be moved to https and secured.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5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Kubelet</a:t>
            </a:r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Not inside a container – Not a Pod.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Service runs on each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Relay information to and from control plane service.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Communicates master component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receive commands and work.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assumes responsibility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manages network rules, port forwarding, etc.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5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Kubernetes Proxy Service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615199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Started as a proxy but </a:t>
            </a:r>
            <a:r>
              <a:rPr lang="en-US" sz="2600" b="1" dirty="0">
                <a:solidFill>
                  <a:schemeClr val="bg1"/>
                </a:solidFill>
              </a:rPr>
              <a:t>Proxy++ now.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Can do primitive load balancing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networking is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predictable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accessible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isolated as well.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manages network for pods, volumes, secrets, health checkup, etc.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check on host sub-netting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Ensure that the services are available.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Sets routes so that POD </a:t>
            </a:r>
            <a:r>
              <a:rPr lang="en-US" sz="2600" b="1" dirty="0" err="1">
                <a:solidFill>
                  <a:schemeClr val="bg1"/>
                </a:solidFill>
              </a:rPr>
              <a:t>ect</a:t>
            </a:r>
            <a:r>
              <a:rPr lang="en-US" sz="2600" b="1" dirty="0">
                <a:solidFill>
                  <a:schemeClr val="bg1"/>
                </a:solidFill>
              </a:rPr>
              <a:t> is reachable.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3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YAML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>
                <a:solidFill>
                  <a:schemeClr val="bg1"/>
                </a:solidFill>
              </a:rPr>
              <a:t>What is YAML?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How to write YAML file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20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</a:t>
            </a:r>
            <a:r>
              <a:rPr lang="en-US" sz="2600" b="1" dirty="0" err="1">
                <a:solidFill>
                  <a:schemeClr val="bg1"/>
                </a:solidFill>
              </a:rPr>
              <a:t>apiVersion</a:t>
            </a:r>
            <a:r>
              <a:rPr lang="en-US" sz="2600" b="1" dirty="0">
                <a:solidFill>
                  <a:schemeClr val="bg1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2. kind: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metadata: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spec: 	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1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apiVersion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43600"/>
              </p:ext>
            </p:extLst>
          </p:nvPr>
        </p:nvGraphicFramePr>
        <p:xfrm>
          <a:off x="1893454" y="1903955"/>
          <a:ext cx="8709232" cy="410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616">
                  <a:extLst>
                    <a:ext uri="{9D8B030D-6E8A-4147-A177-3AD203B41FA5}">
                      <a16:colId xmlns:a16="http://schemas.microsoft.com/office/drawing/2014/main" val="4156170285"/>
                    </a:ext>
                  </a:extLst>
                </a:gridCol>
                <a:gridCol w="4354616">
                  <a:extLst>
                    <a:ext uri="{9D8B030D-6E8A-4147-A177-3AD203B41FA5}">
                      <a16:colId xmlns:a16="http://schemas.microsoft.com/office/drawing/2014/main" val="334159781"/>
                    </a:ext>
                  </a:extLst>
                </a:gridCol>
              </a:tblGrid>
              <a:tr h="514489">
                <a:tc>
                  <a:txBody>
                    <a:bodyPr/>
                    <a:lstStyle/>
                    <a:p>
                      <a:r>
                        <a:rPr lang="en-IN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03759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/>
                        <a:t>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66606"/>
                  </a:ext>
                </a:extLst>
              </a:tr>
              <a:tr h="507441">
                <a:tc>
                  <a:txBody>
                    <a:bodyPr/>
                    <a:lstStyle/>
                    <a:p>
                      <a:r>
                        <a:rPr lang="en-IN" dirty="0" err="1"/>
                        <a:t>ReplicationController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408672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092907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 err="1"/>
                        <a:t>ReplicaSet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02308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25736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: apps/v1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104146"/>
                  </a:ext>
                </a:extLst>
              </a:tr>
              <a:tr h="514489">
                <a:tc>
                  <a:txBody>
                    <a:bodyPr/>
                    <a:lstStyle/>
                    <a:p>
                      <a:r>
                        <a:rPr lang="en-IN" dirty="0"/>
                        <a:t>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2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2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and metadata a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kind: &lt;object type&gt; 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metadata: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name: 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	labels:</a:t>
            </a:r>
          </a:p>
        </p:txBody>
      </p:sp>
    </p:spTree>
    <p:extLst>
      <p:ext uri="{BB962C8B-B14F-4D97-AF65-F5344CB8AC3E}">
        <p14:creationId xmlns:p14="http://schemas.microsoft.com/office/powerpoint/2010/main" val="3431680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kind :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Manifest file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spec: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defines the desired state of the object.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For replicas, define a template.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template defines an object.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	template can have metadata and spec under it.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42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Virtual clusters backed by the same physical cluster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 of resources : unique within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Namespaces can not be nested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Kubernetes resource can only be in one namespace.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- 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namespaces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 default: default namespace for objects with no other namespace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-system: The namespace for objects created by the Kubernetes 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-public: reserved for cluster usage</a:t>
            </a:r>
          </a:p>
        </p:txBody>
      </p:sp>
    </p:spTree>
    <p:extLst>
      <p:ext uri="{BB962C8B-B14F-4D97-AF65-F5344CB8AC3E}">
        <p14:creationId xmlns:p14="http://schemas.microsoft.com/office/powerpoint/2010/main" val="180672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A0EB-3222-4368-9B70-1D3B14E2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111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+mn-lt"/>
              </a:rPr>
              <a:t>Container Orchestration – Why do we need it ? </a:t>
            </a:r>
            <a:endParaRPr lang="en-IN" sz="4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11F2C-6A04-489B-9AFB-F0E26A43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26" y="2169123"/>
            <a:ext cx="2816252" cy="33624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03697-D193-49D4-811D-0CF15F201D05}"/>
              </a:ext>
            </a:extLst>
          </p:cNvPr>
          <p:cNvSpPr txBox="1"/>
          <p:nvPr/>
        </p:nvSpPr>
        <p:spPr>
          <a:xfrm>
            <a:off x="1265128" y="3432127"/>
            <a:ext cx="3056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Dev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5ABB0-29DC-48C3-801B-0FF416FF5518}"/>
              </a:ext>
            </a:extLst>
          </p:cNvPr>
          <p:cNvSpPr txBox="1"/>
          <p:nvPr/>
        </p:nvSpPr>
        <p:spPr>
          <a:xfrm>
            <a:off x="7110269" y="5663853"/>
            <a:ext cx="3087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  <a:r>
              <a:rPr lang="en-US" sz="2200" b="1" dirty="0">
                <a:solidFill>
                  <a:schemeClr val="bg1"/>
                </a:solidFill>
              </a:rPr>
              <a:t>Prod</a:t>
            </a:r>
            <a:endParaRPr lang="en-IN" sz="22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DCD1F-76C3-4B42-826E-9E2E6078D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13" y="2129099"/>
            <a:ext cx="2815200" cy="32784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1CBD92-31F7-4607-A9BC-C931D5F91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858" y="2580817"/>
            <a:ext cx="2815200" cy="34690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331335-4D88-48FA-9BB1-7FA66BD9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21" y="3144488"/>
            <a:ext cx="2815200" cy="327971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61EBA-69B6-4E5B-8454-A81B1F45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31" y="3582898"/>
            <a:ext cx="2815200" cy="327041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4704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Namespaces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Create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create namespace &lt;name&gt;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Run a container in a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run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--image=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--namespace=&lt;ns 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Get Objects in a ns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–n &lt;ns name&gt;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svc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svc </a:t>
            </a:r>
            <a:r>
              <a:rPr lang="en-US" sz="2600" b="1" dirty="0" err="1">
                <a:solidFill>
                  <a:schemeClr val="bg1"/>
                </a:solidFill>
              </a:rPr>
              <a:t>kube-dns</a:t>
            </a:r>
            <a:r>
              <a:rPr lang="en-US" sz="2600" b="1" dirty="0">
                <a:solidFill>
                  <a:schemeClr val="bg1"/>
                </a:solidFill>
              </a:rPr>
              <a:t>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-o wide -n </a:t>
            </a:r>
            <a:r>
              <a:rPr lang="en-US" sz="2600" b="1" dirty="0" err="1">
                <a:solidFill>
                  <a:schemeClr val="bg1"/>
                </a:solidFill>
              </a:rPr>
              <a:t>kube</a:t>
            </a:r>
            <a:r>
              <a:rPr lang="en-US" sz="2600" b="1" dirty="0">
                <a:solidFill>
                  <a:schemeClr val="bg1"/>
                </a:solidFill>
              </a:rPr>
              <a:t>-system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Delete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namespaces &lt;name&gt;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83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How to Deploy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1. Pod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2.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3.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4. 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5. </a:t>
            </a:r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6. </a:t>
            </a:r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160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1122528" y="1457036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CLI talks to (-) </a:t>
            </a:r>
            <a:r>
              <a:rPr lang="en-US" sz="2600" b="1" dirty="0" err="1">
                <a:solidFill>
                  <a:schemeClr val="bg1"/>
                </a:solidFill>
              </a:rPr>
              <a:t>APIServer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APIServer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	- authenticates user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validate request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- Creates and entry in ETCD and returns the message "Pod created!".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Scheduler is continuously monitoring the changes in ETCD, realizes that a POD has to be created. Scheduler identifies the node where Pod has to be created and informs (call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) API server about it.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 about the node where Pod would be created.</a:t>
            </a:r>
          </a:p>
        </p:txBody>
      </p:sp>
    </p:spTree>
    <p:extLst>
      <p:ext uri="{BB962C8B-B14F-4D97-AF65-F5344CB8AC3E}">
        <p14:creationId xmlns:p14="http://schemas.microsoft.com/office/powerpoint/2010/main" val="308200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 Creation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30400"/>
            <a:ext cx="11273420" cy="3943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API server 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- Docker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 POD container.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POD creates (say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pod) (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container + pause container)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Docker - creates 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 pod.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watches over the container creation.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Kubelet</a:t>
            </a:r>
            <a:r>
              <a:rPr lang="en-US" sz="2600" b="1" dirty="0">
                <a:solidFill>
                  <a:schemeClr val="bg1"/>
                </a:solidFill>
              </a:rPr>
              <a:t> intimates the API server about Pod creation status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API server updates the ETCD.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76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A Pod (as in a pod of whales or pea pod) is a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group of 2 or more containers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shared storage/network,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co-located and co-scheduled,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run in a shared context.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9E349-5AEF-4DFA-BC3B-7A88187F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08" y="2331602"/>
            <a:ext cx="3397842" cy="30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92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	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38BC0-1CC3-4538-A18F-73321764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46" y="1383175"/>
            <a:ext cx="9737124" cy="485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5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Containers in different Pods have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distinct IP addresses and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 not communicate by IPC without special configuration.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These containers usually communicate with each other via [Pod] IP.</a:t>
            </a:r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US" sz="2600" b="1" dirty="0">
                <a:solidFill>
                  <a:schemeClr val="bg1"/>
                </a:solidFill>
              </a:rPr>
              <a:t>ephemeral (rather than durable) entities.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If a Node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	the Pods scheduled to that node are scheduled for deletion, after a timeout period.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121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ng-</a:t>
            </a:r>
            <a:r>
              <a:rPr lang="en-US" sz="2600" b="1" dirty="0" err="1">
                <a:solidFill>
                  <a:schemeClr val="bg1"/>
                </a:solidFill>
              </a:rPr>
              <a:t>pod.yaml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 -o wide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pod &lt;pod id&gt;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25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481202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Create a manifest file (</a:t>
            </a:r>
            <a:r>
              <a:rPr lang="en-US" sz="2600" b="1" dirty="0" err="1">
                <a:solidFill>
                  <a:schemeClr val="bg1"/>
                </a:solidFill>
              </a:rPr>
              <a:t>yaml</a:t>
            </a:r>
            <a:r>
              <a:rPr lang="en-US" sz="2600" b="1" dirty="0">
                <a:solidFill>
                  <a:schemeClr val="bg1"/>
                </a:solidFill>
              </a:rPr>
              <a:t> or </a:t>
            </a:r>
            <a:r>
              <a:rPr lang="en-US" sz="2600" b="1" dirty="0" err="1">
                <a:solidFill>
                  <a:schemeClr val="bg1"/>
                </a:solidFill>
              </a:rPr>
              <a:t>json</a:t>
            </a:r>
            <a:r>
              <a:rPr lang="en-US" sz="2600" b="1" dirty="0">
                <a:solidFill>
                  <a:schemeClr val="bg1"/>
                </a:solidFill>
              </a:rPr>
              <a:t>)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Submit the manifest file to </a:t>
            </a:r>
            <a:r>
              <a:rPr lang="en-US" sz="2600" b="1" dirty="0" err="1">
                <a:solidFill>
                  <a:schemeClr val="bg1"/>
                </a:solidFill>
              </a:rPr>
              <a:t>api</a:t>
            </a:r>
            <a:r>
              <a:rPr lang="en-US" sz="2600" b="1" dirty="0">
                <a:solidFill>
                  <a:schemeClr val="bg1"/>
                </a:solidFill>
              </a:rPr>
              <a:t> server using </a:t>
            </a:r>
            <a:r>
              <a:rPr lang="en-US" sz="2600" b="1" dirty="0" err="1">
                <a:solidFill>
                  <a:schemeClr val="bg1"/>
                </a:solidFill>
              </a:rPr>
              <a:t>kebectl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It gets scheduled on to a worker node inside the K8s cluster.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Once scheduled the POD would go into “pending state”.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During pending state, it will start downloading all container images and setting up containers appropriately.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POD will remain in pending state until all containers are up and running.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After all containers are running the state of the POD changes to "Running".</a:t>
            </a:r>
          </a:p>
        </p:txBody>
      </p:sp>
    </p:spTree>
    <p:extLst>
      <p:ext uri="{BB962C8B-B14F-4D97-AF65-F5344CB8AC3E}">
        <p14:creationId xmlns:p14="http://schemas.microsoft.com/office/powerpoint/2010/main" val="2898415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After the main purpose of the POD is complete,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succeeds and </a:t>
            </a:r>
            <a:r>
              <a:rPr lang="en-US" sz="2600" b="1">
                <a:solidFill>
                  <a:schemeClr val="bg1"/>
                </a:solidFill>
              </a:rPr>
              <a:t>it's status </a:t>
            </a:r>
            <a:r>
              <a:rPr lang="en-US" sz="2600" b="1" dirty="0">
                <a:solidFill>
                  <a:schemeClr val="bg1"/>
                </a:solidFill>
              </a:rPr>
              <a:t>changes to "Shutdown".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can't start properly for any reason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remains in "Pending" state for considerable period of time,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then POD moves to "Failed" state.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If a POD dies,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it is dead.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Cannot make it alive again.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Can replace it with a new one but we cannot bring it up.</a:t>
            </a:r>
          </a:p>
        </p:txBody>
      </p:sp>
    </p:spTree>
    <p:extLst>
      <p:ext uri="{BB962C8B-B14F-4D97-AF65-F5344CB8AC3E}">
        <p14:creationId xmlns:p14="http://schemas.microsoft.com/office/powerpoint/2010/main" val="34987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DDA26F4-70C4-4C31-9C6F-5A5BB7A3A3B7}"/>
              </a:ext>
            </a:extLst>
          </p:cNvPr>
          <p:cNvSpPr txBox="1"/>
          <p:nvPr/>
        </p:nvSpPr>
        <p:spPr>
          <a:xfrm>
            <a:off x="701457" y="739035"/>
            <a:ext cx="10734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Challenges in a container environment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1947F-70B4-493B-BF8F-6CF4CE51173B}"/>
              </a:ext>
            </a:extLst>
          </p:cNvPr>
          <p:cNvSpPr txBox="1"/>
          <p:nvPr/>
        </p:nvSpPr>
        <p:spPr>
          <a:xfrm>
            <a:off x="864296" y="2404997"/>
            <a:ext cx="10384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decide which container should run on which server 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7D8BD-C2D3-4140-B6D3-6FDC3AD8E2FC}"/>
              </a:ext>
            </a:extLst>
          </p:cNvPr>
          <p:cNvSpPr txBox="1"/>
          <p:nvPr/>
        </p:nvSpPr>
        <p:spPr>
          <a:xfrm>
            <a:off x="864296" y="3782859"/>
            <a:ext cx="11327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know the resource utilization of the servers so that I can deploy my containers based on the resource requirement? </a:t>
            </a:r>
            <a:endParaRPr lang="en-IN" sz="2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C704-2B24-405A-851C-E642C2D6451D}"/>
              </a:ext>
            </a:extLst>
          </p:cNvPr>
          <p:cNvSpPr txBox="1"/>
          <p:nvPr/>
        </p:nvSpPr>
        <p:spPr>
          <a:xfrm>
            <a:off x="889348" y="5311036"/>
            <a:ext cx="10809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How do I monitor and manage all those server and schedule automate this process ? </a:t>
            </a:r>
            <a:endParaRPr lang="en-IN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35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Multiple containers in a Pod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We can have multiple containers in a Pod.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Different containers in a Pod share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Network namespace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Cgroup</a:t>
            </a:r>
            <a:r>
              <a:rPr lang="en-US" sz="2600" b="1" dirty="0">
                <a:solidFill>
                  <a:schemeClr val="bg1"/>
                </a:solidFill>
              </a:rPr>
              <a:t> (access)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 address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Volumes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IPC Name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Can find each other via localhost.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- Communicate with each other using standard inter-process communications. 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98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Labels and Selectors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pods -l </a:t>
            </a:r>
            <a:r>
              <a:rPr lang="en-US" sz="2600" b="1" dirty="0" err="1">
                <a:solidFill>
                  <a:schemeClr val="bg1"/>
                </a:solidFill>
              </a:rPr>
              <a:t>env</a:t>
            </a:r>
            <a:r>
              <a:rPr lang="en-US" sz="2600" b="1" dirty="0">
                <a:solidFill>
                  <a:schemeClr val="bg1"/>
                </a:solidFill>
              </a:rPr>
              <a:t>=development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#-l represents the label we passed.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delete -f label-</a:t>
            </a:r>
            <a:r>
              <a:rPr lang="en-US" sz="2600" b="1" dirty="0" err="1">
                <a:solidFill>
                  <a:schemeClr val="bg1"/>
                </a:solidFill>
              </a:rPr>
              <a:t>selector.yaml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82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What is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?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Why do you need to replicate?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How it helps in a </a:t>
            </a:r>
            <a:r>
              <a:rPr lang="en-US" sz="2600" b="1" dirty="0" err="1">
                <a:solidFill>
                  <a:schemeClr val="bg1"/>
                </a:solidFill>
              </a:rPr>
              <a:t>microservices</a:t>
            </a:r>
            <a:r>
              <a:rPr lang="en-US" sz="2600" b="1" dirty="0">
                <a:solidFill>
                  <a:schemeClr val="bg1"/>
                </a:solidFill>
              </a:rPr>
              <a:t> world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Ensures that configured number of pods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excess, kill.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less create.</a:t>
            </a:r>
          </a:p>
          <a:p>
            <a:r>
              <a:rPr lang="en-IN" sz="2600" b="1" dirty="0" err="1">
                <a:solidFill>
                  <a:schemeClr val="bg1"/>
                </a:solidFill>
              </a:rPr>
              <a:t>replicationCount</a:t>
            </a:r>
            <a:r>
              <a:rPr lang="en-IN" sz="2600" b="1" dirty="0">
                <a:solidFill>
                  <a:schemeClr val="bg1"/>
                </a:solidFill>
              </a:rPr>
              <a:t> = 1 makes sense </a:t>
            </a:r>
          </a:p>
        </p:txBody>
      </p:sp>
    </p:spTree>
    <p:extLst>
      <p:ext uri="{BB962C8B-B14F-4D97-AF65-F5344CB8AC3E}">
        <p14:creationId xmlns:p14="http://schemas.microsoft.com/office/powerpoint/2010/main" val="4090786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ReplicationController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Adv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- HA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Loadbalancing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Labs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apply -f replication-</a:t>
            </a:r>
            <a:r>
              <a:rPr lang="en-IN" sz="2600" b="1" dirty="0" err="1">
                <a:solidFill>
                  <a:schemeClr val="bg1"/>
                </a:solidFill>
              </a:rPr>
              <a:t>controller.yaml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get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    	</a:t>
            </a:r>
            <a:r>
              <a:rPr lang="en-IN" sz="2600" b="1" dirty="0" err="1">
                <a:solidFill>
                  <a:schemeClr val="bg1"/>
                </a:solidFill>
              </a:rPr>
              <a:t>kubectl</a:t>
            </a:r>
            <a:r>
              <a:rPr lang="en-IN" sz="2600" b="1" dirty="0">
                <a:solidFill>
                  <a:schemeClr val="bg1"/>
                </a:solidFill>
              </a:rPr>
              <a:t> describe </a:t>
            </a:r>
            <a:r>
              <a:rPr lang="en-IN" sz="2600" b="1" dirty="0" err="1">
                <a:solidFill>
                  <a:schemeClr val="bg1"/>
                </a:solidFill>
              </a:rPr>
              <a:t>rc</a:t>
            </a:r>
            <a:r>
              <a:rPr lang="en-IN" sz="2600" b="1" dirty="0">
                <a:solidFill>
                  <a:schemeClr val="bg1"/>
                </a:solidFill>
              </a:rPr>
              <a:t> &lt;object&gt;</a:t>
            </a:r>
          </a:p>
        </p:txBody>
      </p:sp>
    </p:spTree>
    <p:extLst>
      <p:ext uri="{BB962C8B-B14F-4D97-AF65-F5344CB8AC3E}">
        <p14:creationId xmlns:p14="http://schemas.microsoft.com/office/powerpoint/2010/main" val="2431137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Advanced version of </a:t>
            </a:r>
            <a:r>
              <a:rPr lang="en-US" sz="2600" b="1" dirty="0" err="1">
                <a:solidFill>
                  <a:schemeClr val="bg1"/>
                </a:solidFill>
              </a:rPr>
              <a:t>ReplicationController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IN" sz="2600" b="1" dirty="0">
                <a:solidFill>
                  <a:schemeClr val="bg1"/>
                </a:solidFill>
              </a:rPr>
              <a:t>Replacement for </a:t>
            </a:r>
            <a:r>
              <a:rPr lang="en-IN" sz="2600" b="1" dirty="0" err="1">
                <a:solidFill>
                  <a:schemeClr val="bg1"/>
                </a:solidFill>
              </a:rPr>
              <a:t>ReplicationController</a:t>
            </a:r>
            <a:r>
              <a:rPr lang="en-IN" sz="2600" b="1" dirty="0">
                <a:solidFill>
                  <a:schemeClr val="bg1"/>
                </a:solidFill>
              </a:rPr>
              <a:t>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Works based on sets</a:t>
            </a: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66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17102"/>
              </p:ext>
            </p:extLst>
          </p:nvPr>
        </p:nvGraphicFramePr>
        <p:xfrm>
          <a:off x="1811541" y="1370328"/>
          <a:ext cx="8237622" cy="516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423">
                  <a:extLst>
                    <a:ext uri="{9D8B030D-6E8A-4147-A177-3AD203B41FA5}">
                      <a16:colId xmlns:a16="http://schemas.microsoft.com/office/drawing/2014/main" val="2912172723"/>
                    </a:ext>
                  </a:extLst>
                </a:gridCol>
                <a:gridCol w="3553325">
                  <a:extLst>
                    <a:ext uri="{9D8B030D-6E8A-4147-A177-3AD203B41FA5}">
                      <a16:colId xmlns:a16="http://schemas.microsoft.com/office/drawing/2014/main" val="999957719"/>
                    </a:ext>
                  </a:extLst>
                </a:gridCol>
                <a:gridCol w="2745874">
                  <a:extLst>
                    <a:ext uri="{9D8B030D-6E8A-4147-A177-3AD203B41FA5}">
                      <a16:colId xmlns:a16="http://schemas.microsoft.com/office/drawing/2014/main" val="906364582"/>
                    </a:ext>
                  </a:extLst>
                </a:gridCol>
              </a:tblGrid>
              <a:tr h="463897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Equality</a:t>
                      </a:r>
                      <a:r>
                        <a:rPr lang="en-US" baseline="0" dirty="0"/>
                        <a:t> based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based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45279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r>
                        <a:rPr lang="en-US" dirty="0"/>
                        <a:t>e.g.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environment =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enviornment</a:t>
                      </a:r>
                      <a:r>
                        <a:rPr lang="en-IN" dirty="0"/>
                        <a:t> in 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1772"/>
                  </a:ext>
                </a:extLst>
              </a:tr>
              <a:tr h="80069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!=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tier </a:t>
                      </a:r>
                      <a:r>
                        <a:rPr lang="en-IN" dirty="0" err="1"/>
                        <a:t>notin</a:t>
                      </a:r>
                      <a:r>
                        <a:rPr lang="en-IN" dirty="0"/>
                        <a:t> </a:t>
                      </a:r>
                    </a:p>
                    <a:p>
                      <a:r>
                        <a:rPr lang="en-IN" dirty="0"/>
                        <a:t>(frontend, backend)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135897"/>
                  </a:ext>
                </a:extLst>
              </a:tr>
              <a:tr h="1143854">
                <a:tc>
                  <a:txBody>
                    <a:bodyPr/>
                    <a:lstStyle/>
                    <a:p>
                      <a:r>
                        <a:rPr lang="en-US" dirty="0"/>
                        <a:t>Command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environment=production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kubectl</a:t>
                      </a:r>
                      <a:r>
                        <a:rPr lang="en-IN" dirty="0"/>
                        <a:t> get pods –l environment in (production,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49400"/>
                  </a:ext>
                </a:extLst>
              </a:tr>
              <a:tr h="1268984">
                <a:tc>
                  <a:txBody>
                    <a:bodyPr/>
                    <a:lstStyle/>
                    <a:p>
                      <a:r>
                        <a:rPr lang="en-IN" dirty="0"/>
                        <a:t>manifest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environment:production</a:t>
                      </a:r>
                      <a:endParaRPr lang="en-IN" dirty="0"/>
                    </a:p>
                    <a:p>
                      <a:r>
                        <a:rPr lang="en-IN" dirty="0"/>
                        <a:t>tier: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selector:</a:t>
                      </a:r>
                    </a:p>
                    <a:p>
                      <a:r>
                        <a:rPr lang="en-IN" dirty="0" err="1"/>
                        <a:t>matchLabels</a:t>
                      </a:r>
                      <a:r>
                        <a:rPr lang="en-IN" dirty="0"/>
                        <a:t>:- {</a:t>
                      </a:r>
                      <a:r>
                        <a:rPr lang="en-IN" dirty="0" err="1"/>
                        <a:t>key:environment,operator:In</a:t>
                      </a:r>
                      <a:r>
                        <a:rPr lang="en-IN" dirty="0"/>
                        <a:t>, values:[prod, </a:t>
                      </a:r>
                      <a:r>
                        <a:rPr lang="en-IN" dirty="0" err="1"/>
                        <a:t>qa</a:t>
                      </a:r>
                      <a:r>
                        <a:rPr lang="en-IN" dirty="0"/>
                        <a:t>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16726"/>
                  </a:ext>
                </a:extLst>
              </a:tr>
              <a:tr h="683299">
                <a:tc>
                  <a:txBody>
                    <a:bodyPr/>
                    <a:lstStyle/>
                    <a:p>
                      <a:r>
                        <a:rPr lang="en-IN" dirty="0"/>
                        <a:t>Supports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Services, </a:t>
                      </a:r>
                      <a:r>
                        <a:rPr lang="en-IN" dirty="0" err="1"/>
                        <a:t>ReplicationControllers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Jobs, Deployment, </a:t>
                      </a:r>
                      <a:r>
                        <a:rPr lang="en-IN" dirty="0" err="1"/>
                        <a:t>ReplicaSet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DaemonSet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40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Labs for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ReplicaSet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rs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)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apply -f replica-</a:t>
            </a:r>
            <a:r>
              <a:rPr lang="en-US" sz="2600" b="1" dirty="0" err="1">
                <a:solidFill>
                  <a:schemeClr val="bg1"/>
                </a:solidFill>
              </a:rPr>
              <a:t>set.yaml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get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-o wide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describe 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&lt;&lt;</a:t>
            </a:r>
            <a:r>
              <a:rPr lang="en-US" sz="2600" b="1" dirty="0" err="1">
                <a:solidFill>
                  <a:schemeClr val="bg1"/>
                </a:solidFill>
              </a:rPr>
              <a:t>rs</a:t>
            </a:r>
            <a:r>
              <a:rPr lang="en-US" sz="2600" b="1" dirty="0">
                <a:solidFill>
                  <a:schemeClr val="bg1"/>
                </a:solidFill>
              </a:rPr>
              <a:t> id&gt;&gt;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86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- Desired state in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DeploymentController</a:t>
            </a:r>
            <a:r>
              <a:rPr lang="en-US" sz="2600" b="1" dirty="0">
                <a:solidFill>
                  <a:schemeClr val="bg1"/>
                </a:solidFill>
              </a:rPr>
              <a:t> : converts desired state to actual state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Rollback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Scale out/in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Pause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Steps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Create a deployment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a </a:t>
            </a:r>
            <a:r>
              <a:rPr lang="en-US" sz="2600" b="1" dirty="0" err="1">
                <a:solidFill>
                  <a:schemeClr val="bg1"/>
                </a:solidFill>
              </a:rPr>
              <a:t>ReplicaSet</a:t>
            </a:r>
            <a:r>
              <a:rPr lang="en-US" sz="26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That Creates Pods</a:t>
            </a:r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58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Deployment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See rollout status: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deployment.v1.apps/nginx-deployment</a:t>
            </a:r>
          </a:p>
          <a:p>
            <a:r>
              <a:rPr lang="en-US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FMono-Regular"/>
              </a:rPr>
              <a:t> rollout status -w deployment/frontend 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Update deployment: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set image deployment/nginx-deployment nginx=nginx:1.16.1</a:t>
            </a: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status deployment.v1.apps/nginx-deployment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>
                <a:solidFill>
                  <a:schemeClr val="bg1"/>
                </a:solidFill>
              </a:rPr>
              <a:t>Rollback: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rollout undo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</a:t>
            </a:r>
          </a:p>
        </p:txBody>
      </p:sp>
    </p:spTree>
    <p:extLst>
      <p:ext uri="{BB962C8B-B14F-4D97-AF65-F5344CB8AC3E}">
        <p14:creationId xmlns:p14="http://schemas.microsoft.com/office/powerpoint/2010/main" val="2246819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Scale out/Scale in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scale --replicas</a:t>
            </a:r>
            <a:r>
              <a:rPr lang="en-IN" sz="2800" b="0" i="0" dirty="0">
                <a:solidFill>
                  <a:srgbClr val="666666"/>
                </a:solidFill>
                <a:effectLst/>
                <a:latin typeface="SFMono-Regular"/>
              </a:rPr>
              <a:t>=3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rs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/foo </a:t>
            </a:r>
          </a:p>
          <a:p>
            <a:r>
              <a:rPr lang="en-US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FMono-Regular"/>
              </a:rPr>
              <a:t> scale --replicas</a:t>
            </a:r>
            <a:r>
              <a:rPr lang="en-US" sz="2800" b="0" i="0" dirty="0">
                <a:solidFill>
                  <a:srgbClr val="666666"/>
                </a:solidFill>
                <a:effectLst/>
                <a:latin typeface="SFMono-Regular"/>
              </a:rPr>
              <a:t>=3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FMono-Regular"/>
              </a:rPr>
              <a:t> -f replica-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SFMono-Regular"/>
              </a:rPr>
              <a:t>set.yaml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scale --current-replicas</a:t>
            </a:r>
            <a:r>
              <a:rPr lang="en-IN" sz="2800" b="0" i="0" dirty="0">
                <a:solidFill>
                  <a:srgbClr val="666666"/>
                </a:solidFill>
                <a:effectLst/>
                <a:latin typeface="SFMono-Regular"/>
              </a:rPr>
              <a:t>=2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--replicas</a:t>
            </a:r>
            <a:r>
              <a:rPr lang="en-IN" sz="2800" b="0" i="0" dirty="0">
                <a:solidFill>
                  <a:srgbClr val="666666"/>
                </a:solidFill>
                <a:effectLst/>
                <a:latin typeface="SFMono-Regular"/>
              </a:rPr>
              <a:t>=3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deployment</a:t>
            </a:r>
            <a:r>
              <a:rPr lang="en-IN" sz="2800" b="0" i="0">
                <a:solidFill>
                  <a:srgbClr val="222222"/>
                </a:solidFill>
                <a:effectLst/>
                <a:latin typeface="SFMono-Regular"/>
              </a:rPr>
              <a:t>/nginx</a:t>
            </a:r>
            <a:r>
              <a:rPr lang="en-IN" sz="2800">
                <a:solidFill>
                  <a:srgbClr val="222222"/>
                </a:solidFill>
                <a:latin typeface="SFMono-Regular"/>
              </a:rPr>
              <a:t>-</a:t>
            </a:r>
            <a:r>
              <a:rPr lang="en-IN" sz="2800" b="0" i="0">
                <a:solidFill>
                  <a:srgbClr val="222222"/>
                </a:solidFill>
                <a:effectLst/>
                <a:latin typeface="SFMono-Regular"/>
              </a:rPr>
              <a:t>deployment</a:t>
            </a:r>
            <a:endParaRPr lang="en-IN" sz="2800" b="0" i="0" dirty="0">
              <a:solidFill>
                <a:srgbClr val="222222"/>
              </a:solidFill>
              <a:effectLst/>
              <a:latin typeface="SFMono-Regular"/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--replicas=3 deployment/nginx-deployment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deployment.v1.apps/nginx-deployment --replicas=2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kubectl</a:t>
            </a:r>
            <a:r>
              <a:rPr lang="en-US" sz="2600" b="1" dirty="0">
                <a:solidFill>
                  <a:schemeClr val="bg1"/>
                </a:solidFill>
              </a:rPr>
              <a:t> scale deployment.v1.apps/</a:t>
            </a:r>
            <a:r>
              <a:rPr lang="en-US" sz="2600" b="1" dirty="0" err="1">
                <a:solidFill>
                  <a:schemeClr val="bg1"/>
                </a:solidFill>
              </a:rPr>
              <a:t>nginx</a:t>
            </a:r>
            <a:r>
              <a:rPr lang="en-US" sz="2600" b="1" dirty="0">
                <a:solidFill>
                  <a:schemeClr val="bg1"/>
                </a:solidFill>
              </a:rPr>
              <a:t>-deployment --replicas=1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67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(or container orchestration)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384271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Orchestrate containers across multiple hosts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organizing and Automatic bin packing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Seamlessly deploy, update and Rollback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Quick and predictable/consistent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Self healing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Service discovery and Load balancing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IPAM. Binding to labels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Secret and Configuration Management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	Scale out and scale in/scale up and scale down</a:t>
            </a:r>
          </a:p>
        </p:txBody>
      </p:sp>
    </p:spTree>
    <p:extLst>
      <p:ext uri="{BB962C8B-B14F-4D97-AF65-F5344CB8AC3E}">
        <p14:creationId xmlns:p14="http://schemas.microsoft.com/office/powerpoint/2010/main" val="2504218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Rollback to older version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1. append the --record param to deployment, as shown below</a:t>
            </a:r>
          </a:p>
          <a:p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apply -f &lt;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deployment_file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&gt;.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yaml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--record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2.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rollout history deploy &lt;deployment-name&gt; to check deployment history. for example,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REVISION  CHANGE-CAUSE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3        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set image deploy nginx-deployment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mynginx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=nginx:1.12.2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4        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set image deploy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mynginx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mynginx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=nginx:1.13.8</a:t>
            </a:r>
          </a:p>
          <a:p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3. you can rollback to previous version using revision, say to revision 3</a:t>
            </a:r>
          </a:p>
          <a:p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rollout undo deploy </a:t>
            </a:r>
            <a:r>
              <a:rPr lang="en-IN" sz="2800" b="0" i="0" dirty="0" err="1">
                <a:solidFill>
                  <a:srgbClr val="222222"/>
                </a:solidFill>
                <a:effectLst/>
                <a:latin typeface="SFMono-Regular"/>
              </a:rPr>
              <a:t>mynginx</a:t>
            </a:r>
            <a:r>
              <a:rPr lang="en-IN" sz="2800" b="0" i="0" dirty="0">
                <a:solidFill>
                  <a:srgbClr val="222222"/>
                </a:solidFill>
                <a:effectLst/>
                <a:latin typeface="SFMono-Regular"/>
              </a:rPr>
              <a:t> --to-revision=3</a:t>
            </a:r>
            <a:endParaRPr lang="en-US" sz="2600" b="1" dirty="0">
              <a:solidFill>
                <a:schemeClr val="bg1"/>
              </a:solidFill>
            </a:endParaRP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441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Update change log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18580" y="1367625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 fontAlgn="base"/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You can use the </a:t>
            </a:r>
            <a:r>
              <a:rPr lang="en-US" sz="2800" b="1" i="0" u="sng" dirty="0">
                <a:solidFill>
                  <a:srgbClr val="232629"/>
                </a:solidFill>
                <a:effectLst/>
                <a:latin typeface="inherit"/>
                <a:hlinkClick r:id="rId3"/>
              </a:rPr>
              <a:t>annotate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-apple-system"/>
              </a:rPr>
              <a:t> to manage the history same way.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232629"/>
                </a:solidFill>
                <a:effectLst/>
                <a:latin typeface="inherit"/>
              </a:rPr>
              <a:t>Create the deployment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rgbClr val="232629"/>
                </a:solidFill>
                <a:effectLst/>
                <a:latin typeface="inherit"/>
              </a:rPr>
              <a:t>kubectl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inherit"/>
              </a:rPr>
              <a:t> create deployment nginx --image=nginx:1.16.0 --replicas 1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232629"/>
                </a:solidFill>
                <a:effectLst/>
                <a:latin typeface="inherit"/>
              </a:rPr>
              <a:t>check the history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rgbClr val="232629"/>
                </a:solidFill>
                <a:effectLst/>
                <a:latin typeface="inherit"/>
              </a:rPr>
              <a:t>kubectl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inherit"/>
              </a:rPr>
              <a:t> rollout history deployment nginx-deployment</a:t>
            </a: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232629"/>
                </a:solidFill>
                <a:effectLst/>
                <a:latin typeface="inherit"/>
              </a:rPr>
              <a:t>update the image on deployment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rgbClr val="232629"/>
                </a:solidFill>
                <a:effectLst/>
                <a:latin typeface="inherit"/>
              </a:rPr>
              <a:t>kubectl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inherit"/>
              </a:rPr>
              <a:t> set image deployment nginx nginx=</a:t>
            </a:r>
            <a:r>
              <a:rPr lang="en-US" sz="2800" b="0" i="0" dirty="0" err="1">
                <a:solidFill>
                  <a:srgbClr val="232629"/>
                </a:solidFill>
                <a:effectLst/>
                <a:latin typeface="inherit"/>
              </a:rPr>
              <a:t>nginx:latest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232629"/>
                </a:solidFill>
                <a:effectLst/>
                <a:latin typeface="inherit"/>
              </a:rPr>
              <a:t>Annotate the deployment now and create the history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IN" sz="2800" dirty="0" err="1"/>
              <a:t>kubectl</a:t>
            </a:r>
            <a:r>
              <a:rPr lang="en-IN" sz="2800" dirty="0"/>
              <a:t> annotate deployment nginx-deployment kubernetes.io/change-cause="version change from 1.9.1 to </a:t>
            </a:r>
            <a:r>
              <a:rPr lang="en-IN" sz="2800"/>
              <a:t>1.16.1"</a:t>
            </a:r>
            <a:endParaRPr lang="en-IN" sz="2800" dirty="0"/>
          </a:p>
          <a:p>
            <a:pPr algn="l" fontAlgn="base">
              <a:buFont typeface="+mj-lt"/>
              <a:buAutoNum type="arabicPeriod"/>
            </a:pPr>
            <a:r>
              <a:rPr lang="en-US" sz="2800" b="1" i="0" dirty="0">
                <a:solidFill>
                  <a:srgbClr val="232629"/>
                </a:solidFill>
                <a:effectLst/>
                <a:latin typeface="inherit"/>
              </a:rPr>
              <a:t>Check the history</a:t>
            </a:r>
            <a:endParaRPr lang="en-US" sz="2800" b="0" i="0" dirty="0">
              <a:solidFill>
                <a:srgbClr val="232629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2800" b="0" i="0" dirty="0" err="1">
                <a:solidFill>
                  <a:srgbClr val="232629"/>
                </a:solidFill>
                <a:effectLst/>
                <a:latin typeface="inherit"/>
              </a:rPr>
              <a:t>kubectl</a:t>
            </a:r>
            <a:r>
              <a:rPr lang="en-US" sz="2800" b="0" i="0" dirty="0">
                <a:solidFill>
                  <a:srgbClr val="232629"/>
                </a:solidFill>
                <a:effectLst/>
                <a:latin typeface="inherit"/>
              </a:rPr>
              <a:t> rollout history deployment nginx</a:t>
            </a:r>
          </a:p>
          <a:p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89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Daemonset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StatefulSet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	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123238" cy="402578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 err="1">
                <a:solidFill>
                  <a:schemeClr val="bg1"/>
                </a:solidFill>
              </a:rPr>
              <a:t>DaemonSet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Only a single instance of POD should run on a node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An instance of POD should always run on all nodes.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</a:t>
            </a:r>
            <a:r>
              <a:rPr lang="en-US" sz="2600" b="1" dirty="0" err="1">
                <a:solidFill>
                  <a:schemeClr val="bg1"/>
                </a:solidFill>
              </a:rPr>
              <a:t>Usecase</a:t>
            </a:r>
            <a:r>
              <a:rPr lang="en-US" sz="2600" b="1" dirty="0">
                <a:solidFill>
                  <a:schemeClr val="bg1"/>
                </a:solidFill>
              </a:rPr>
              <a:t> : for monitoring.</a:t>
            </a:r>
          </a:p>
          <a:p>
            <a:endParaRPr lang="en-US" sz="2600" b="1" dirty="0">
              <a:solidFill>
                <a:schemeClr val="bg1"/>
              </a:solidFill>
            </a:endParaRPr>
          </a:p>
          <a:p>
            <a:r>
              <a:rPr lang="en-US" sz="2600" b="1" dirty="0" err="1">
                <a:solidFill>
                  <a:schemeClr val="bg1"/>
                </a:solidFill>
              </a:rPr>
              <a:t>StatefulSet</a:t>
            </a:r>
            <a:r>
              <a:rPr lang="en-US" sz="2600" b="1" dirty="0">
                <a:solidFill>
                  <a:schemeClr val="bg1"/>
                </a:solidFill>
              </a:rPr>
              <a:t>: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Work along with a service. 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	- If an instance dies, it would be created back on the same parameters</a:t>
            </a:r>
          </a:p>
        </p:txBody>
      </p:sp>
    </p:spTree>
    <p:extLst>
      <p:ext uri="{BB962C8B-B14F-4D97-AF65-F5344CB8AC3E}">
        <p14:creationId xmlns:p14="http://schemas.microsoft.com/office/powerpoint/2010/main" val="17443756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NodePort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1903956"/>
            <a:ext cx="935874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Lab reference : Refer node-</a:t>
            </a:r>
            <a:r>
              <a:rPr lang="en-US" sz="2400" b="1" dirty="0" err="1">
                <a:solidFill>
                  <a:schemeClr val="bg1"/>
                </a:solidFill>
              </a:rPr>
              <a:t>port.yaml</a:t>
            </a:r>
            <a:r>
              <a:rPr lang="en-US" sz="2400" b="1" dirty="0">
                <a:solidFill>
                  <a:schemeClr val="bg1"/>
                </a:solidFill>
              </a:rPr>
              <a:t> - works with deploy-</a:t>
            </a:r>
            <a:r>
              <a:rPr lang="en-US" sz="2400" b="1" dirty="0" err="1">
                <a:solidFill>
                  <a:schemeClr val="bg1"/>
                </a:solidFill>
              </a:rPr>
              <a:t>ng.yaml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Port should be </a:t>
            </a:r>
            <a:r>
              <a:rPr lang="en-US" sz="2400" b="1">
                <a:solidFill>
                  <a:schemeClr val="bg1"/>
                </a:solidFill>
              </a:rPr>
              <a:t>between 31000 </a:t>
            </a:r>
            <a:r>
              <a:rPr lang="en-US" sz="2400" b="1" dirty="0">
                <a:solidFill>
                  <a:schemeClr val="bg1"/>
                </a:solidFill>
              </a:rPr>
              <a:t>to 32767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How it work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Exposes the Service on each Node’s IP at a static port (the </a:t>
            </a: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).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r>
              <a:rPr lang="en-US" sz="2400" b="1" dirty="0" err="1">
                <a:solidFill>
                  <a:schemeClr val="bg1"/>
                </a:solidFill>
              </a:rPr>
              <a:t>ClusterIP</a:t>
            </a:r>
            <a:r>
              <a:rPr lang="en-US" sz="2400" b="1" dirty="0">
                <a:solidFill>
                  <a:schemeClr val="bg1"/>
                </a:solidFill>
              </a:rPr>
              <a:t> Service, to which the </a:t>
            </a: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 Service routes, is automatically created.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	Contact the </a:t>
            </a: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 Service, from outside the cluster, by requesting &lt;</a:t>
            </a:r>
            <a:r>
              <a:rPr lang="en-US" sz="2400" b="1" dirty="0" err="1">
                <a:solidFill>
                  <a:schemeClr val="bg1"/>
                </a:solidFill>
              </a:rPr>
              <a:t>NodeIP</a:t>
            </a:r>
            <a:r>
              <a:rPr lang="en-US" sz="2400" b="1" dirty="0">
                <a:solidFill>
                  <a:schemeClr val="bg1"/>
                </a:solidFill>
              </a:rPr>
              <a:t>&gt;:&lt;</a:t>
            </a:r>
            <a:r>
              <a:rPr lang="en-US" sz="2400" b="1" dirty="0" err="1">
                <a:solidFill>
                  <a:schemeClr val="bg1"/>
                </a:solidFill>
              </a:rPr>
              <a:t>NodePort</a:t>
            </a:r>
            <a:r>
              <a:rPr lang="en-US" sz="2400" b="1" dirty="0">
                <a:solidFill>
                  <a:schemeClr val="bg1"/>
                </a:solidFill>
              </a:rPr>
              <a:t>&gt;.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13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Creates one or more Pods and ensures that a specified number of them successfully terminate.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Primarily meant for short-lived and batch workloads. 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Jobs run until the tasks specified in the job is completed.  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44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Vi </a:t>
            </a:r>
            <a:r>
              <a:rPr lang="en-US" sz="2600" b="1" dirty="0" err="1">
                <a:solidFill>
                  <a:schemeClr val="bg1"/>
                </a:solidFill>
              </a:rPr>
              <a:t>jobs.yaml</a:t>
            </a: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</a:rPr>
              <a:t>You can get the job pod logs using </a:t>
            </a:r>
            <a:r>
              <a:rPr lang="en-US" sz="2800" b="1" dirty="0" err="1">
                <a:solidFill>
                  <a:schemeClr val="bg1"/>
                </a:solidFill>
              </a:rPr>
              <a:t>kubectl</a:t>
            </a:r>
            <a:endParaRPr lang="en-IN" sz="28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55BCB-41AE-4748-8976-6AACBA13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53" y="2703501"/>
            <a:ext cx="305752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4FB3B-0BE8-47F2-ADB5-C9B49254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22" y="4817496"/>
            <a:ext cx="5048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9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CronJobs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2DB1-9039-4D18-8F47-C6BD30D2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53" y="2078682"/>
            <a:ext cx="38100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D99B2-50D2-4B61-97E9-9244A6EC7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53" y="3580290"/>
            <a:ext cx="4019550" cy="542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5811-2CE6-4905-935B-EEB018AEE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53" y="4848535"/>
            <a:ext cx="27908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48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Storage Volume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149148"/>
            <a:ext cx="100583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Why Volumes?	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Way more powerful than </a:t>
            </a:r>
            <a:r>
              <a:rPr lang="en-IN" sz="2400" b="1" dirty="0" err="1">
                <a:solidFill>
                  <a:schemeClr val="bg1"/>
                </a:solidFill>
              </a:rPr>
              <a:t>docker</a:t>
            </a:r>
            <a:r>
              <a:rPr lang="en-IN" sz="2400" b="1" dirty="0">
                <a:solidFill>
                  <a:schemeClr val="bg1"/>
                </a:solidFill>
              </a:rPr>
              <a:t> volumes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Volume Type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39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emptyDir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234783"/>
            <a:ext cx="1005839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Creates empty directory	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Removed when Pod dies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Multiple containers in same Pod can refer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11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HostPath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280950"/>
            <a:ext cx="100583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Mounts a file or directory from Host into Pod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	</a:t>
            </a:r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Data remain on the HOST after Pod dies</a:t>
            </a: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endParaRPr lang="en-IN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Use cautiously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1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Why Kubernetes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contd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…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Storage orchestration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Optimum hardware utilization</a:t>
            </a:r>
          </a:p>
          <a:p>
            <a:r>
              <a:rPr lang="en-US" sz="3600" dirty="0">
                <a:solidFill>
                  <a:schemeClr val="bg1"/>
                </a:solidFill>
              </a:rPr>
              <a:t>	Batch Execution….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05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Lifecycle of Volume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volume kubernetes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490132"/>
            <a:ext cx="7653867" cy="491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04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Volumes lifecycle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6163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Binding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Using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Storage Object in Use Protection</a:t>
            </a: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600" b="1" dirty="0">
                <a:solidFill>
                  <a:schemeClr val="bg1"/>
                </a:solidFill>
              </a:rPr>
              <a:t>Reclaim – Reclaim Policy</a:t>
            </a:r>
          </a:p>
        </p:txBody>
      </p:sp>
    </p:spTree>
    <p:extLst>
      <p:ext uri="{BB962C8B-B14F-4D97-AF65-F5344CB8AC3E}">
        <p14:creationId xmlns:p14="http://schemas.microsoft.com/office/powerpoint/2010/main" val="40009073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Secrets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Putting sensitive information inside Docker container is not a good idea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ACB63-D6EB-45F5-853B-70D94B3DA33C}"/>
              </a:ext>
            </a:extLst>
          </p:cNvPr>
          <p:cNvSpPr txBox="1"/>
          <p:nvPr/>
        </p:nvSpPr>
        <p:spPr>
          <a:xfrm>
            <a:off x="939453" y="3183467"/>
            <a:ext cx="988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Container can be inspected, exported and published publicly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0078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Bonus: Kubernetes </a:t>
            </a:r>
            <a:r>
              <a:rPr lang="en-US" b="1" dirty="0">
                <a:solidFill>
                  <a:schemeClr val="bg1"/>
                </a:solidFill>
              </a:rPr>
              <a:t>Networking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8469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Container to Container</a:t>
            </a:r>
          </a:p>
          <a:p>
            <a:r>
              <a:rPr lang="en-US" b="1" dirty="0">
                <a:solidFill>
                  <a:schemeClr val="bg1"/>
                </a:solidFill>
              </a:rPr>
              <a:t>				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Pod to Pod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2500" b="1" dirty="0">
              <a:solidFill>
                <a:schemeClr val="bg1"/>
              </a:solidFill>
            </a:endParaRPr>
          </a:p>
          <a:p>
            <a:r>
              <a:rPr lang="en-US" sz="2500" b="1" dirty="0">
                <a:solidFill>
                  <a:schemeClr val="bg1"/>
                </a:solidFill>
              </a:rPr>
              <a:t>Pod to Service</a:t>
            </a:r>
          </a:p>
          <a:p>
            <a:r>
              <a:rPr lang="en-US" b="1" dirty="0">
                <a:solidFill>
                  <a:schemeClr val="bg1"/>
                </a:solidFill>
              </a:rPr>
              <a:t>						</a:t>
            </a:r>
            <a:r>
              <a:rPr lang="en-US" sz="2500" b="1" dirty="0">
                <a:solidFill>
                  <a:schemeClr val="bg1"/>
                </a:solidFill>
              </a:rPr>
              <a:t>External to Service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10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Container to Container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5203" y="2065867"/>
            <a:ext cx="100583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Highly coupled Pod</a:t>
            </a: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400" b="1" dirty="0">
                <a:solidFill>
                  <a:schemeClr val="bg1"/>
                </a:solidFill>
              </a:rPr>
              <a:t>Localhost</a:t>
            </a: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97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Pod to Pod Communication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9453" y="2038159"/>
            <a:ext cx="100583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Pod’s have IP address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Containers with in Pod share the network namespace including IP.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Implemented by Network drivers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Rules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pods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/>
              <a:t>agents on a node (e.g. system daemons, </a:t>
            </a:r>
            <a:r>
              <a:rPr lang="en-US" dirty="0" err="1"/>
              <a:t>kubelet</a:t>
            </a:r>
            <a:r>
              <a:rPr lang="en-US" dirty="0"/>
              <a:t>) can communicate with all pods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For platforms that support Pod running in host network (</a:t>
            </a:r>
            <a:r>
              <a:rPr lang="en-US" dirty="0" err="1"/>
              <a:t>linux</a:t>
            </a:r>
            <a:r>
              <a:rPr lang="en-US" dirty="0"/>
              <a:t>)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pods in host network of node can communicate with all pods without NAT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Simple and less friction model</a:t>
            </a: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chemeClr val="bg1"/>
                </a:solidFill>
              </a:rPr>
              <a:t>Containers should co-ordinate Port like how it happens on VM’s. IP-per-Pod model.</a:t>
            </a: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Software container world 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2567834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Need to Simplify and standardize how the containers come together to make a usable software system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6DB0-7732-4EB3-9925-FA6BC165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Why the market has chosen Kubernetes?</a:t>
            </a:r>
            <a:endParaRPr lang="en-IN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E4F34-8260-4EB6-8248-06315F2B803F}"/>
              </a:ext>
            </a:extLst>
          </p:cNvPr>
          <p:cNvSpPr/>
          <p:nvPr/>
        </p:nvSpPr>
        <p:spPr>
          <a:xfrm>
            <a:off x="939453" y="1903956"/>
            <a:ext cx="11273420" cy="38955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Born from a Google internal project (Google BORG)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Google donated Kubernetes to Cloud Native Computing Foundation (CNCF)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Based on an extensive experience from Google, over a long period of time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Large open source community and project</a:t>
            </a: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r>
              <a:rPr lang="en-IN" sz="2600" b="1" dirty="0">
                <a:solidFill>
                  <a:schemeClr val="bg1"/>
                </a:solidFill>
              </a:rPr>
              <a:t>		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  <a:p>
            <a:endParaRPr lang="en-IN" sz="2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3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4ACE-4192-4D56-9A3B-102770715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98896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Kubernetes Architecture – View from 10000 ft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AB802-5E3A-4E39-ACBD-6436D6136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88" y="1664919"/>
            <a:ext cx="3838826" cy="79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C741CB-1A5D-420C-8AC9-C9F52357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67" y="1690688"/>
            <a:ext cx="6889135" cy="7648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25F810-84A7-48DC-B9FB-D9A49D01F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524" y="5106596"/>
            <a:ext cx="1190625" cy="638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45D1F7-46C5-4AD6-ABF1-3F98AF820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080" y="2848847"/>
            <a:ext cx="2305050" cy="4000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BBBB27-4C04-410E-9F11-798242B06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0948" y="4021030"/>
            <a:ext cx="2009775" cy="457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13F9B2-623E-4146-B9BA-B122D2E0B5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2876" y="3508848"/>
            <a:ext cx="1123950" cy="361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7ECB43-F205-46E0-9841-3BA4DB8A4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7200" y="2674946"/>
            <a:ext cx="495300" cy="666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2615" y="2917721"/>
            <a:ext cx="2009775" cy="332509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ED024-EAE7-4207-B924-25BD5C0472B8}"/>
              </a:ext>
            </a:extLst>
          </p:cNvPr>
          <p:cNvCxnSpPr/>
          <p:nvPr/>
        </p:nvCxnSpPr>
        <p:spPr>
          <a:xfrm>
            <a:off x="8254314" y="1690688"/>
            <a:ext cx="0" cy="4660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56CD1E-DF0E-4483-8265-577050951C9D}"/>
              </a:ext>
            </a:extLst>
          </p:cNvPr>
          <p:cNvSpPr/>
          <p:nvPr/>
        </p:nvSpPr>
        <p:spPr>
          <a:xfrm>
            <a:off x="9102313" y="4659907"/>
            <a:ext cx="2009775" cy="332509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Kube</a:t>
            </a:r>
            <a:r>
              <a:rPr lang="en-IN" b="1" dirty="0"/>
              <a:t>-proxy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88F334-7E41-471C-B898-C3DB737138C6}"/>
              </a:ext>
            </a:extLst>
          </p:cNvPr>
          <p:cNvSpPr/>
          <p:nvPr/>
        </p:nvSpPr>
        <p:spPr>
          <a:xfrm>
            <a:off x="9114043" y="5485736"/>
            <a:ext cx="2428099" cy="588050"/>
          </a:xfrm>
          <a:prstGeom prst="rect">
            <a:avLst/>
          </a:prstGeom>
          <a:solidFill>
            <a:srgbClr val="E29E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Containerd</a:t>
            </a:r>
            <a:r>
              <a:rPr lang="en-IN" b="1" dirty="0"/>
              <a:t>/CRIO (CRI)/Pods</a:t>
            </a:r>
          </a:p>
        </p:txBody>
      </p:sp>
    </p:spTree>
    <p:extLst>
      <p:ext uri="{BB962C8B-B14F-4D97-AF65-F5344CB8AC3E}">
        <p14:creationId xmlns:p14="http://schemas.microsoft.com/office/powerpoint/2010/main" val="38206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45693</TotalTime>
  <Words>3062</Words>
  <Application>Microsoft Office PowerPoint</Application>
  <PresentationFormat>Widescreen</PresentationFormat>
  <Paragraphs>554</Paragraphs>
  <Slides>65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inherit</vt:lpstr>
      <vt:lpstr>SFMono-Regular</vt:lpstr>
      <vt:lpstr>Office Theme</vt:lpstr>
      <vt:lpstr>PowerPoint Presentation</vt:lpstr>
      <vt:lpstr>Kubernetes overview</vt:lpstr>
      <vt:lpstr>Container Orchestration – Why do we need it ? </vt:lpstr>
      <vt:lpstr>PowerPoint Presentation</vt:lpstr>
      <vt:lpstr>Why Kubernetes (or container orchestration)</vt:lpstr>
      <vt:lpstr>Why Kubernetes contd…</vt:lpstr>
      <vt:lpstr>Software container world </vt:lpstr>
      <vt:lpstr>Why the market has chosen Kubernetes?</vt:lpstr>
      <vt:lpstr>Kubernetes Architecture – View from 10000 ft</vt:lpstr>
      <vt:lpstr>API Server</vt:lpstr>
      <vt:lpstr>Pod Creation Process – Step 1</vt:lpstr>
      <vt:lpstr>Pod Creation Process – Step 2</vt:lpstr>
      <vt:lpstr>Pod Creation Process – Step 3</vt:lpstr>
      <vt:lpstr>Pod Creation Process – Step 4</vt:lpstr>
      <vt:lpstr>ETCD</vt:lpstr>
      <vt:lpstr>Controller Manager</vt:lpstr>
      <vt:lpstr>Controller Manager</vt:lpstr>
      <vt:lpstr>Scheduler</vt:lpstr>
      <vt:lpstr>Worker Node</vt:lpstr>
      <vt:lpstr>Master to Node Communication</vt:lpstr>
      <vt:lpstr>Master to Node Communication</vt:lpstr>
      <vt:lpstr>Kubelet </vt:lpstr>
      <vt:lpstr>Kubernetes Proxy Service </vt:lpstr>
      <vt:lpstr>YAML</vt:lpstr>
      <vt:lpstr>Manifest file</vt:lpstr>
      <vt:lpstr>apiVersion : Manifest file</vt:lpstr>
      <vt:lpstr>Kind and metadata a : Manifest file</vt:lpstr>
      <vt:lpstr>kind : Manifest file</vt:lpstr>
      <vt:lpstr>Namespaces</vt:lpstr>
      <vt:lpstr>Namespaces</vt:lpstr>
      <vt:lpstr>How to Deploy</vt:lpstr>
      <vt:lpstr>POD Creation</vt:lpstr>
      <vt:lpstr>POD Creation</vt:lpstr>
      <vt:lpstr>POD</vt:lpstr>
      <vt:lpstr>POD</vt:lpstr>
      <vt:lpstr>POD</vt:lpstr>
      <vt:lpstr>Labs of POD</vt:lpstr>
      <vt:lpstr>Lifecycle of Pod</vt:lpstr>
      <vt:lpstr>Lifecycle of Pod</vt:lpstr>
      <vt:lpstr>Multiple containers in a Pod</vt:lpstr>
      <vt:lpstr>Labels and Selectors</vt:lpstr>
      <vt:lpstr>ReplicationController (rc)</vt:lpstr>
      <vt:lpstr>ReplicationController (rc)</vt:lpstr>
      <vt:lpstr>ReplicaSet (rs)</vt:lpstr>
      <vt:lpstr>ReplicaSet (rs)</vt:lpstr>
      <vt:lpstr>Labs for ReplicaSet (rs)</vt:lpstr>
      <vt:lpstr>Deployment</vt:lpstr>
      <vt:lpstr>Deployment</vt:lpstr>
      <vt:lpstr>Scale out/Scale in</vt:lpstr>
      <vt:lpstr>Rollback to older version</vt:lpstr>
      <vt:lpstr>Update change log</vt:lpstr>
      <vt:lpstr>Daemonset and StatefulSet </vt:lpstr>
      <vt:lpstr>NodePort</vt:lpstr>
      <vt:lpstr>Jobs</vt:lpstr>
      <vt:lpstr>Jobs</vt:lpstr>
      <vt:lpstr>CronJobs</vt:lpstr>
      <vt:lpstr>Storage Volume</vt:lpstr>
      <vt:lpstr>emptyDir</vt:lpstr>
      <vt:lpstr>HostPath</vt:lpstr>
      <vt:lpstr>Lifecycle of Volume</vt:lpstr>
      <vt:lpstr>Volumes lifecycle</vt:lpstr>
      <vt:lpstr>Secrets</vt:lpstr>
      <vt:lpstr>Bonus: Kubernetes Networking</vt:lpstr>
      <vt:lpstr>Container to Container Communication</vt:lpstr>
      <vt:lpstr>Pod to Pod Communication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996</cp:revision>
  <dcterms:created xsi:type="dcterms:W3CDTF">2019-09-14T09:29:44Z</dcterms:created>
  <dcterms:modified xsi:type="dcterms:W3CDTF">2024-11-27T04:50:09Z</dcterms:modified>
</cp:coreProperties>
</file>