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64" r:id="rId4"/>
    <p:sldId id="265"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58"/>
      </p:cViewPr>
      <p:guideLst>
        <p:guide orient="horz" pos="2160"/>
        <p:guide pos="292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C98B05-61DE-4462-93ED-969802415EA6}" type="datetimeFigureOut">
              <a:rPr lang="en-US" smtClean="0"/>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59F21-2AFE-43AC-9E02-72163B410C94}" type="slidenum">
              <a:rPr lang="en-US" smtClean="0"/>
              <a:pPr/>
              <a:t>‹#›</a:t>
            </a:fld>
            <a:endParaRPr lang="en-US"/>
          </a:p>
        </p:txBody>
      </p:sp>
    </p:spTree>
    <p:extLst>
      <p:ext uri="{BB962C8B-B14F-4D97-AF65-F5344CB8AC3E}">
        <p14:creationId xmlns:p14="http://schemas.microsoft.com/office/powerpoint/2010/main" xmlns="" val="96050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C259F21-2AFE-43AC-9E02-72163B410C94}" type="slidenum">
              <a:rPr lang="en-US" smtClean="0"/>
              <a:pPr/>
              <a:t>1</a:t>
            </a:fld>
            <a:endParaRPr lang="en-US"/>
          </a:p>
        </p:txBody>
      </p:sp>
    </p:spTree>
    <p:extLst>
      <p:ext uri="{BB962C8B-B14F-4D97-AF65-F5344CB8AC3E}">
        <p14:creationId xmlns:p14="http://schemas.microsoft.com/office/powerpoint/2010/main" xmlns="" val="258130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80125F-D2FE-4277-B8A1-3FB10466E9C0}"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0125F-D2FE-4277-B8A1-3FB10466E9C0}"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0125F-D2FE-4277-B8A1-3FB10466E9C0}"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0125F-D2FE-4277-B8A1-3FB10466E9C0}"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0125F-D2FE-4277-B8A1-3FB10466E9C0}"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80125F-D2FE-4277-B8A1-3FB10466E9C0}"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0125F-D2FE-4277-B8A1-3FB10466E9C0}"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0125F-D2FE-4277-B8A1-3FB10466E9C0}"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0125F-D2FE-4277-B8A1-3FB10466E9C0}"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0125F-D2FE-4277-B8A1-3FB10466E9C0}"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0125F-D2FE-4277-B8A1-3FB10466E9C0}"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0125F-D2FE-4277-B8A1-3FB10466E9C0}" type="datetimeFigureOut">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7CE46-BB1D-4445-99D9-2BACB5D9A6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alphaModFix amt="30000"/>
            <a:extLst>
              <a:ext uri="{28A0092B-C50C-407E-A947-70E740481C1C}">
                <a14:useLocalDpi xmlns:a14="http://schemas.microsoft.com/office/drawing/2010/main" xmlns=""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5" name="TextBox 4"/>
          <p:cNvSpPr txBox="1"/>
          <p:nvPr/>
        </p:nvSpPr>
        <p:spPr>
          <a:xfrm>
            <a:off x="495300" y="3333589"/>
            <a:ext cx="8496300" cy="553998"/>
          </a:xfrm>
          <a:prstGeom prst="rect">
            <a:avLst/>
          </a:prstGeom>
          <a:noFill/>
        </p:spPr>
        <p:txBody>
          <a:bodyPr wrap="square" rtlCol="0">
            <a:spAutoFit/>
          </a:bodyPr>
          <a:lstStyle/>
          <a:p>
            <a:pPr algn="ctr">
              <a:lnSpc>
                <a:spcPct val="150000"/>
              </a:lnSpc>
            </a:pPr>
            <a:r>
              <a:rPr lang="en-IN" sz="2000" b="1" dirty="0" smtClean="0">
                <a:latin typeface="Times New Roman" panose="02020603050405020304" pitchFamily="18" charset="0"/>
                <a:cs typeface="Times New Roman" panose="02020603050405020304" pitchFamily="18" charset="0"/>
              </a:rPr>
              <a:t>TEAM NAME : TECH QUARTET | TEAM ID : PNT2022TMID49460</a:t>
            </a:r>
            <a:endParaRPr lang="en-IN" b="1" dirty="0">
              <a:latin typeface="Times New Roman" panose="02020603050405020304" pitchFamily="18" charset="0"/>
              <a:cs typeface="Times New Roman" panose="02020603050405020304" pitchFamily="18" charset="0"/>
            </a:endParaRPr>
          </a:p>
        </p:txBody>
      </p:sp>
      <p:pic>
        <p:nvPicPr>
          <p:cNvPr id="4" name="Picture 3" descr="3e-HhWSW_400x400"/>
          <p:cNvPicPr>
            <a:picLocks noChangeAspect="1"/>
          </p:cNvPicPr>
          <p:nvPr/>
        </p:nvPicPr>
        <p:blipFill>
          <a:blip r:embed="rId4" cstate="print"/>
          <a:stretch>
            <a:fillRect/>
          </a:stretch>
        </p:blipFill>
        <p:spPr>
          <a:xfrm>
            <a:off x="7814310" y="5528310"/>
            <a:ext cx="1329690" cy="1329690"/>
          </a:xfrm>
          <a:prstGeom prst="rect">
            <a:avLst/>
          </a:prstGeom>
        </p:spPr>
      </p:pic>
      <p:sp>
        <p:nvSpPr>
          <p:cNvPr id="3" name="TextBox 2"/>
          <p:cNvSpPr txBox="1"/>
          <p:nvPr/>
        </p:nvSpPr>
        <p:spPr>
          <a:xfrm>
            <a:off x="519184" y="2810178"/>
            <a:ext cx="8153400" cy="583565"/>
          </a:xfrm>
          <a:prstGeom prst="rect">
            <a:avLst/>
          </a:prstGeom>
          <a:noFill/>
        </p:spPr>
        <p:txBody>
          <a:bodyPr wrap="square" rtlCol="0">
            <a:spAutoFit/>
          </a:bodyPr>
          <a:lstStyle/>
          <a:p>
            <a:pPr algn="ctr"/>
            <a:r>
              <a:rPr lang="en-IN" sz="32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rPr>
              <a:t>NALAYATHIRAN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alphaModFix amt="23000"/>
            <a:extLst>
              <a:ext uri="{28A0092B-C50C-407E-A947-70E740481C1C}">
                <a14:useLocalDpi xmlns:a14="http://schemas.microsoft.com/office/drawing/2010/main" xmlns=""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3" name="Content Placeholder 2"/>
          <p:cNvSpPr>
            <a:spLocks noGrp="1"/>
          </p:cNvSpPr>
          <p:nvPr>
            <p:ph sz="half" idx="1"/>
          </p:nvPr>
        </p:nvSpPr>
        <p:spPr>
          <a:xfrm>
            <a:off x="457200" y="1219200"/>
            <a:ext cx="8319770" cy="3109595"/>
          </a:xfrm>
        </p:spPr>
        <p:txBody>
          <a:bodyPr>
            <a:noAutofit/>
          </a:bodyPr>
          <a:lstStyle/>
          <a:p>
            <a:pPr algn="just">
              <a:lnSpc>
                <a:spcPct val="150000"/>
              </a:lnSpc>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Flight </a:t>
            </a:r>
            <a:r>
              <a:rPr lang="en-US" sz="2000" b="1" dirty="0">
                <a:latin typeface="Times New Roman" panose="02020603050405020304" pitchFamily="18" charset="0"/>
                <a:cs typeface="Times New Roman" panose="02020603050405020304" pitchFamily="18" charset="0"/>
              </a:rPr>
              <a:t>delay is inevitable and it plays an important role in both </a:t>
            </a:r>
            <a:r>
              <a:rPr lang="en-US" sz="2000" b="1" dirty="0" smtClean="0">
                <a:latin typeface="Times New Roman" panose="02020603050405020304" pitchFamily="18" charset="0"/>
                <a:cs typeface="Times New Roman" panose="02020603050405020304" pitchFamily="18" charset="0"/>
              </a:rPr>
              <a:t>profits </a:t>
            </a:r>
            <a:r>
              <a:rPr lang="en-US" sz="2000" b="1" dirty="0">
                <a:latin typeface="Times New Roman" panose="02020603050405020304" pitchFamily="18" charset="0"/>
                <a:cs typeface="Times New Roman" panose="02020603050405020304" pitchFamily="18" charset="0"/>
              </a:rPr>
              <a:t>and loss of the airlines. </a:t>
            </a:r>
            <a:endParaRPr lang="en-US" sz="20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accurate estimation of fight delay is critical for airlines because the results can be applied to increase customer satisfaction and incomes of airline agencies</a:t>
            </a:r>
            <a:r>
              <a:rPr lang="en-US" sz="2000" b="1"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This project </a:t>
            </a:r>
            <a:r>
              <a:rPr lang="en-US" sz="2000" b="1" dirty="0">
                <a:latin typeface="Times New Roman" panose="02020603050405020304" pitchFamily="18" charset="0"/>
                <a:cs typeface="Times New Roman" panose="02020603050405020304" pitchFamily="18" charset="0"/>
              </a:rPr>
              <a:t>proposes a model for predicting fight delay based on Deep Learning (DL). DL is one of the newest methods employed in solving problems with high level of complexity and massive amount of data</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4" name="Content Placeholder 3" descr="3e-HhWSW_400x400"/>
          <p:cNvPicPr>
            <a:picLocks noGrp="1" noChangeAspect="1"/>
          </p:cNvPicPr>
          <p:nvPr>
            <p:ph sz="half" idx="2"/>
          </p:nvPr>
        </p:nvPicPr>
        <p:blipFill>
          <a:blip r:embed="rId3" cstate="print"/>
          <a:stretch>
            <a:fillRect/>
          </a:stretch>
        </p:blipFill>
        <p:spPr>
          <a:xfrm>
            <a:off x="7543800" y="5514340"/>
            <a:ext cx="1343660" cy="1343660"/>
          </a:xfrm>
          <a:prstGeom prst="rect">
            <a:avLst/>
          </a:prstGeom>
        </p:spPr>
      </p:pic>
      <p:sp>
        <p:nvSpPr>
          <p:cNvPr id="2" name="Title 1"/>
          <p:cNvSpPr>
            <a:spLocks noGrp="1"/>
          </p:cNvSpPr>
          <p:nvPr>
            <p:ph type="title"/>
          </p:nvPr>
        </p:nvSpPr>
        <p:spPr>
          <a:xfrm>
            <a:off x="631702" y="731444"/>
            <a:ext cx="8229600" cy="1143000"/>
          </a:xfrm>
        </p:spPr>
        <p:txBody>
          <a:bodyPr>
            <a:normAutofit/>
          </a:bodyPr>
          <a:lstStyle/>
          <a:p>
            <a:pPr algn="l"/>
            <a:r>
              <a:rPr lang="en-IN" sz="32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PROBLEM STATEMENT</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0382" y="914400"/>
            <a:ext cx="1676400" cy="1524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K-Nearest Neighbor</a:t>
            </a:r>
            <a:endParaRPr lang="en-US" dirty="0"/>
          </a:p>
        </p:txBody>
      </p:sp>
      <p:sp>
        <p:nvSpPr>
          <p:cNvPr id="3" name="Oval 2"/>
          <p:cNvSpPr/>
          <p:nvPr/>
        </p:nvSpPr>
        <p:spPr>
          <a:xfrm>
            <a:off x="2781300" y="990600"/>
            <a:ext cx="1447800" cy="1295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Random Forest</a:t>
            </a:r>
            <a:endParaRPr lang="en-US" dirty="0"/>
          </a:p>
        </p:txBody>
      </p:sp>
      <p:sp>
        <p:nvSpPr>
          <p:cNvPr id="4" name="Rectangle 3"/>
          <p:cNvSpPr/>
          <p:nvPr/>
        </p:nvSpPr>
        <p:spPr>
          <a:xfrm>
            <a:off x="4648200" y="914400"/>
            <a:ext cx="1371600" cy="1295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Support Vector Machine</a:t>
            </a:r>
            <a:endParaRPr lang="en-US" dirty="0"/>
          </a:p>
        </p:txBody>
      </p:sp>
      <p:sp>
        <p:nvSpPr>
          <p:cNvPr id="5" name="Rectangle 4"/>
          <p:cNvSpPr/>
          <p:nvPr/>
        </p:nvSpPr>
        <p:spPr>
          <a:xfrm>
            <a:off x="6497782" y="793173"/>
            <a:ext cx="1371600" cy="1447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Decision Tree</a:t>
            </a:r>
            <a:endParaRPr lang="en-US" dirty="0"/>
          </a:p>
        </p:txBody>
      </p:sp>
      <p:sp>
        <p:nvSpPr>
          <p:cNvPr id="6" name="Rectangle 5"/>
          <p:cNvSpPr/>
          <p:nvPr/>
        </p:nvSpPr>
        <p:spPr>
          <a:xfrm>
            <a:off x="744682" y="2819400"/>
            <a:ext cx="1447800" cy="1447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Logistic Regression</a:t>
            </a:r>
            <a:endParaRPr lang="en-US" dirty="0"/>
          </a:p>
        </p:txBody>
      </p:sp>
      <p:sp>
        <p:nvSpPr>
          <p:cNvPr id="7" name="Rectangle 6"/>
          <p:cNvSpPr/>
          <p:nvPr/>
        </p:nvSpPr>
        <p:spPr>
          <a:xfrm>
            <a:off x="2590800" y="2781300"/>
            <a:ext cx="1524000" cy="1447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Remaining data repeatedly</a:t>
            </a:r>
            <a:endParaRPr lang="en-US" dirty="0"/>
          </a:p>
        </p:txBody>
      </p:sp>
      <p:sp>
        <p:nvSpPr>
          <p:cNvPr id="8" name="Rectangle 7"/>
          <p:cNvSpPr/>
          <p:nvPr/>
        </p:nvSpPr>
        <p:spPr>
          <a:xfrm>
            <a:off x="4419600" y="2819400"/>
            <a:ext cx="1295400" cy="1371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Gradient  Boosted Tree</a:t>
            </a:r>
          </a:p>
        </p:txBody>
      </p:sp>
      <p:sp>
        <p:nvSpPr>
          <p:cNvPr id="9" name="Rectangle 8"/>
          <p:cNvSpPr/>
          <p:nvPr/>
        </p:nvSpPr>
        <p:spPr>
          <a:xfrm>
            <a:off x="6231082" y="2590800"/>
            <a:ext cx="1905000" cy="1828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Implementing hardware for predicting </a:t>
            </a:r>
          </a:p>
          <a:p>
            <a:pPr algn="ctr"/>
            <a:endParaRPr lang="en-US" dirty="0"/>
          </a:p>
        </p:txBody>
      </p:sp>
      <p:sp>
        <p:nvSpPr>
          <p:cNvPr id="10" name="Rectangle 9"/>
          <p:cNvSpPr/>
          <p:nvPr/>
        </p:nvSpPr>
        <p:spPr>
          <a:xfrm>
            <a:off x="924791" y="4710545"/>
            <a:ext cx="1409700" cy="1295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Confusion Matrix</a:t>
            </a:r>
            <a:endParaRPr lang="en-US" dirty="0"/>
          </a:p>
        </p:txBody>
      </p:sp>
      <p:sp>
        <p:nvSpPr>
          <p:cNvPr id="11" name="Oval 10"/>
          <p:cNvSpPr/>
          <p:nvPr/>
        </p:nvSpPr>
        <p:spPr>
          <a:xfrm>
            <a:off x="2819400" y="4800600"/>
            <a:ext cx="1447800" cy="1447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Gaussian Naïve </a:t>
            </a:r>
            <a:r>
              <a:rPr lang="en-US" dirty="0" err="1" smtClean="0"/>
              <a:t>Bayes</a:t>
            </a:r>
            <a:endParaRPr lang="en-US" dirty="0"/>
          </a:p>
        </p:txBody>
      </p:sp>
      <p:sp>
        <p:nvSpPr>
          <p:cNvPr id="12" name="Oval 11"/>
          <p:cNvSpPr/>
          <p:nvPr/>
        </p:nvSpPr>
        <p:spPr>
          <a:xfrm>
            <a:off x="4495800" y="4572000"/>
            <a:ext cx="1752600" cy="1447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Multiple linear Regression</a:t>
            </a:r>
            <a:endParaRPr lang="en-US" dirty="0"/>
          </a:p>
        </p:txBody>
      </p:sp>
      <p:sp>
        <p:nvSpPr>
          <p:cNvPr id="13" name="Oval 12"/>
          <p:cNvSpPr/>
          <p:nvPr/>
        </p:nvSpPr>
        <p:spPr>
          <a:xfrm>
            <a:off x="6497782" y="4572000"/>
            <a:ext cx="1752600" cy="1676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Extra tree classified algorithm</a:t>
            </a:r>
            <a:endParaRPr lang="en-US" dirty="0"/>
          </a:p>
        </p:txBody>
      </p:sp>
      <p:sp>
        <p:nvSpPr>
          <p:cNvPr id="14" name="TextBox 13"/>
          <p:cNvSpPr txBox="1"/>
          <p:nvPr/>
        </p:nvSpPr>
        <p:spPr>
          <a:xfrm>
            <a:off x="324977" y="228600"/>
            <a:ext cx="1290738" cy="584775"/>
          </a:xfrm>
          <a:prstGeom prst="rect">
            <a:avLst/>
          </a:prstGeom>
          <a:noFill/>
        </p:spPr>
        <p:txBody>
          <a:bodyPr wrap="none" rtlCol="0">
            <a:spAutoFit/>
          </a:bodyPr>
          <a:lstStyle/>
          <a:p>
            <a:r>
              <a:rPr lang="en-US" sz="3200" b="1" dirty="0" smtClean="0">
                <a:latin typeface="Agency FB" panose="020B0503020202020204" pitchFamily="34" charset="0"/>
                <a:cs typeface="Times New Roman" pitchFamily="18" charset="0"/>
              </a:rPr>
              <a:t>Big Idea</a:t>
            </a:r>
            <a:endParaRPr lang="en-US" sz="3200" b="1" dirty="0">
              <a:latin typeface="Agency FB" panose="020B0503020202020204" pitchFamily="34" charset="0"/>
              <a:cs typeface="Times New Roman" pitchFamily="18" charset="0"/>
            </a:endParaRPr>
          </a:p>
        </p:txBody>
      </p:sp>
      <p:sp>
        <p:nvSpPr>
          <p:cNvPr id="15" name="Oval Callout 14"/>
          <p:cNvSpPr/>
          <p:nvPr/>
        </p:nvSpPr>
        <p:spPr>
          <a:xfrm>
            <a:off x="3581400" y="762000"/>
            <a:ext cx="457200" cy="3810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16" name="Oval Callout 15"/>
          <p:cNvSpPr/>
          <p:nvPr/>
        </p:nvSpPr>
        <p:spPr>
          <a:xfrm>
            <a:off x="5410200" y="2514600"/>
            <a:ext cx="457200" cy="3810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17" name="Oval Callout 16"/>
          <p:cNvSpPr/>
          <p:nvPr/>
        </p:nvSpPr>
        <p:spPr>
          <a:xfrm>
            <a:off x="5715000" y="762000"/>
            <a:ext cx="457200" cy="3810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18" name="Oval Callout 17"/>
          <p:cNvSpPr/>
          <p:nvPr/>
        </p:nvSpPr>
        <p:spPr>
          <a:xfrm>
            <a:off x="1905000" y="2514600"/>
            <a:ext cx="457200" cy="3810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19" name="Oval Callout 18"/>
          <p:cNvSpPr/>
          <p:nvPr/>
        </p:nvSpPr>
        <p:spPr>
          <a:xfrm>
            <a:off x="7620001" y="640773"/>
            <a:ext cx="436418" cy="381000"/>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1</a:t>
            </a:r>
            <a:endParaRPr lang="en-US" dirty="0">
              <a:solidFill>
                <a:schemeClr val="accent2"/>
              </a:solidFill>
            </a:endParaRPr>
          </a:p>
        </p:txBody>
      </p:sp>
      <p:pic>
        <p:nvPicPr>
          <p:cNvPr id="20" name="Content Placeholder 3" descr="3e-HhWSW_400x400"/>
          <p:cNvPicPr>
            <a:picLocks noChangeAspect="1"/>
          </p:cNvPicPr>
          <p:nvPr/>
        </p:nvPicPr>
        <p:blipFill>
          <a:blip r:embed="rId2" cstate="print"/>
          <a:stretch>
            <a:fillRect/>
          </a:stretch>
        </p:blipFill>
        <p:spPr>
          <a:xfrm>
            <a:off x="8257540" y="6019800"/>
            <a:ext cx="886460" cy="83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c 19"/>
          <p:cNvSpPr/>
          <p:nvPr/>
        </p:nvSpPr>
        <p:spPr>
          <a:xfrm rot="16034073" flipH="1">
            <a:off x="4684377" y="-926731"/>
            <a:ext cx="5922818" cy="48006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7043448" flipH="1">
            <a:off x="4936715" y="-2104309"/>
            <a:ext cx="4998984" cy="1015221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flipV="1">
            <a:off x="862444" y="613063"/>
            <a:ext cx="1" cy="556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62444" y="6175663"/>
            <a:ext cx="76477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19093" y="2855768"/>
            <a:ext cx="1629399" cy="1371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Confusion Matrix</a:t>
            </a:r>
            <a:endParaRPr lang="en-US" dirty="0"/>
          </a:p>
        </p:txBody>
      </p:sp>
      <p:sp>
        <p:nvSpPr>
          <p:cNvPr id="25" name="Oval 24"/>
          <p:cNvSpPr/>
          <p:nvPr/>
        </p:nvSpPr>
        <p:spPr>
          <a:xfrm>
            <a:off x="1721428" y="4572000"/>
            <a:ext cx="1631372" cy="12954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Extra tree classified algorithm</a:t>
            </a:r>
            <a:endParaRPr lang="en-US" dirty="0"/>
          </a:p>
        </p:txBody>
      </p:sp>
      <p:sp>
        <p:nvSpPr>
          <p:cNvPr id="26" name="Rectangle 25"/>
          <p:cNvSpPr/>
          <p:nvPr/>
        </p:nvSpPr>
        <p:spPr>
          <a:xfrm>
            <a:off x="1143000" y="838200"/>
            <a:ext cx="1752600" cy="1295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Gradient  Boosted Tree</a:t>
            </a:r>
          </a:p>
        </p:txBody>
      </p:sp>
      <p:sp>
        <p:nvSpPr>
          <p:cNvPr id="27" name="Rectangle 26"/>
          <p:cNvSpPr/>
          <p:nvPr/>
        </p:nvSpPr>
        <p:spPr>
          <a:xfrm>
            <a:off x="2542308" y="2286000"/>
            <a:ext cx="1343892" cy="10287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Random Forest</a:t>
            </a:r>
          </a:p>
          <a:p>
            <a:pPr algn="ctr"/>
            <a:endParaRPr lang="en-US" dirty="0"/>
          </a:p>
        </p:txBody>
      </p:sp>
      <p:sp>
        <p:nvSpPr>
          <p:cNvPr id="28" name="Rectangle 27"/>
          <p:cNvSpPr/>
          <p:nvPr/>
        </p:nvSpPr>
        <p:spPr>
          <a:xfrm>
            <a:off x="3505200" y="3581400"/>
            <a:ext cx="1371600" cy="1066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Decision Tree</a:t>
            </a:r>
            <a:endParaRPr lang="en-US" dirty="0"/>
          </a:p>
        </p:txBody>
      </p:sp>
      <p:sp>
        <p:nvSpPr>
          <p:cNvPr id="29" name="Rectangle 28"/>
          <p:cNvSpPr/>
          <p:nvPr/>
        </p:nvSpPr>
        <p:spPr>
          <a:xfrm>
            <a:off x="4953000" y="4724400"/>
            <a:ext cx="1219200"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Remaining data repeatedly</a:t>
            </a:r>
            <a:endParaRPr lang="en-US" dirty="0"/>
          </a:p>
        </p:txBody>
      </p:sp>
      <p:sp>
        <p:nvSpPr>
          <p:cNvPr id="30" name="Oval 29"/>
          <p:cNvSpPr/>
          <p:nvPr/>
        </p:nvSpPr>
        <p:spPr>
          <a:xfrm>
            <a:off x="6400800" y="5157355"/>
            <a:ext cx="1447800" cy="9144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Gaussian Naïve Bayes</a:t>
            </a:r>
          </a:p>
        </p:txBody>
      </p:sp>
      <p:sp>
        <p:nvSpPr>
          <p:cNvPr id="31" name="Oval 30"/>
          <p:cNvSpPr/>
          <p:nvPr/>
        </p:nvSpPr>
        <p:spPr>
          <a:xfrm>
            <a:off x="5105400" y="2438400"/>
            <a:ext cx="1828800" cy="1143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Logistic Regression</a:t>
            </a:r>
            <a:endParaRPr lang="en-US" dirty="0"/>
          </a:p>
        </p:txBody>
      </p:sp>
      <p:sp>
        <p:nvSpPr>
          <p:cNvPr id="32" name="Rectangle 31"/>
          <p:cNvSpPr/>
          <p:nvPr/>
        </p:nvSpPr>
        <p:spPr>
          <a:xfrm>
            <a:off x="4017818" y="595745"/>
            <a:ext cx="1828800" cy="1524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Support Vector Machine</a:t>
            </a:r>
          </a:p>
        </p:txBody>
      </p:sp>
      <p:sp>
        <p:nvSpPr>
          <p:cNvPr id="33" name="Oval 32"/>
          <p:cNvSpPr/>
          <p:nvPr/>
        </p:nvSpPr>
        <p:spPr>
          <a:xfrm>
            <a:off x="6705600" y="457200"/>
            <a:ext cx="1828800" cy="1447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Multiple linear Regression</a:t>
            </a:r>
            <a:endParaRPr lang="en-US" dirty="0"/>
          </a:p>
        </p:txBody>
      </p:sp>
      <p:sp>
        <p:nvSpPr>
          <p:cNvPr id="34" name="Rectangle 33"/>
          <p:cNvSpPr/>
          <p:nvPr/>
        </p:nvSpPr>
        <p:spPr>
          <a:xfrm>
            <a:off x="7429500" y="2057400"/>
            <a:ext cx="1562100" cy="12573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Implementing hardware for predicting </a:t>
            </a:r>
            <a:endParaRPr lang="en-US" dirty="0"/>
          </a:p>
        </p:txBody>
      </p:sp>
      <p:sp>
        <p:nvSpPr>
          <p:cNvPr id="35" name="Rectangle 34"/>
          <p:cNvSpPr/>
          <p:nvPr/>
        </p:nvSpPr>
        <p:spPr>
          <a:xfrm>
            <a:off x="6477000" y="3733800"/>
            <a:ext cx="1600200" cy="1219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K-Nearest</a:t>
            </a:r>
          </a:p>
          <a:p>
            <a:pPr algn="ctr"/>
            <a:r>
              <a:rPr lang="en-US" dirty="0" smtClean="0"/>
              <a:t>Neighbor</a:t>
            </a:r>
            <a:endParaRPr lang="en-US" dirty="0"/>
          </a:p>
        </p:txBody>
      </p:sp>
      <p:sp>
        <p:nvSpPr>
          <p:cNvPr id="36" name="TextBox 35"/>
          <p:cNvSpPr txBox="1"/>
          <p:nvPr/>
        </p:nvSpPr>
        <p:spPr>
          <a:xfrm>
            <a:off x="453850" y="101025"/>
            <a:ext cx="2696572" cy="584775"/>
          </a:xfrm>
          <a:prstGeom prst="rect">
            <a:avLst/>
          </a:prstGeom>
          <a:noFill/>
        </p:spPr>
        <p:txBody>
          <a:bodyPr wrap="none" rtlCol="0">
            <a:spAutoFit/>
          </a:bodyPr>
          <a:lstStyle/>
          <a:p>
            <a:r>
              <a:rPr lang="en-US" sz="3200" b="1" dirty="0">
                <a:latin typeface="Agency FB" panose="020B0503020202020204" pitchFamily="34" charset="0"/>
                <a:cs typeface="Times New Roman" pitchFamily="18" charset="0"/>
              </a:rPr>
              <a:t>I</a:t>
            </a:r>
            <a:r>
              <a:rPr lang="en-US" sz="3200" b="1" dirty="0" smtClean="0">
                <a:latin typeface="Agency FB" panose="020B0503020202020204" pitchFamily="34" charset="0"/>
                <a:cs typeface="Times New Roman" pitchFamily="18" charset="0"/>
              </a:rPr>
              <a:t>dea Prioritization</a:t>
            </a:r>
            <a:endParaRPr lang="en-US" sz="3200" b="1" dirty="0">
              <a:latin typeface="Agency FB" panose="020B0503020202020204" pitchFamily="34" charset="0"/>
              <a:cs typeface="Times New Roman" pitchFamily="18" charset="0"/>
            </a:endParaRPr>
          </a:p>
        </p:txBody>
      </p:sp>
      <p:sp>
        <p:nvSpPr>
          <p:cNvPr id="37" name="Rectangle 36"/>
          <p:cNvSpPr/>
          <p:nvPr/>
        </p:nvSpPr>
        <p:spPr>
          <a:xfrm>
            <a:off x="3352800" y="6386946"/>
            <a:ext cx="1828800" cy="242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38" name="Rectangle 37"/>
          <p:cNvSpPr/>
          <p:nvPr/>
        </p:nvSpPr>
        <p:spPr>
          <a:xfrm>
            <a:off x="270602" y="2081645"/>
            <a:ext cx="439442" cy="31380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a:t>
            </a:r>
          </a:p>
          <a:p>
            <a:pPr algn="ctr"/>
            <a:r>
              <a:rPr lang="en-US" dirty="0" smtClean="0">
                <a:solidFill>
                  <a:schemeClr val="tx1"/>
                </a:solidFill>
              </a:rPr>
              <a:t>MPOR</a:t>
            </a:r>
          </a:p>
          <a:p>
            <a:pPr algn="ctr"/>
            <a:r>
              <a:rPr lang="en-US" dirty="0" smtClean="0">
                <a:solidFill>
                  <a:schemeClr val="tx1"/>
                </a:solidFill>
              </a:rPr>
              <a:t>T</a:t>
            </a:r>
          </a:p>
          <a:p>
            <a:pPr algn="ctr"/>
            <a:r>
              <a:rPr lang="en-US" dirty="0" smtClean="0">
                <a:solidFill>
                  <a:schemeClr val="tx1"/>
                </a:solidFill>
              </a:rPr>
              <a:t>ANC</a:t>
            </a:r>
          </a:p>
          <a:p>
            <a:pPr algn="ctr"/>
            <a:r>
              <a:rPr lang="en-US" dirty="0" smtClean="0">
                <a:solidFill>
                  <a:schemeClr val="tx1"/>
                </a:solidFill>
              </a:rPr>
              <a:t>E</a:t>
            </a:r>
            <a:endParaRPr lang="en-US" dirty="0">
              <a:solidFill>
                <a:schemeClr val="tx1"/>
              </a:solidFill>
            </a:endParaRPr>
          </a:p>
        </p:txBody>
      </p:sp>
      <p:sp>
        <p:nvSpPr>
          <p:cNvPr id="39" name="Rectangle 38"/>
          <p:cNvSpPr/>
          <p:nvPr/>
        </p:nvSpPr>
        <p:spPr>
          <a:xfrm>
            <a:off x="3429000" y="6227619"/>
            <a:ext cx="21336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FEASIBILITY</a:t>
            </a:r>
            <a:endParaRPr lang="en-US" dirty="0">
              <a:solidFill>
                <a:schemeClr val="tx1"/>
              </a:solidFill>
            </a:endParaRPr>
          </a:p>
        </p:txBody>
      </p:sp>
      <p:sp>
        <p:nvSpPr>
          <p:cNvPr id="40" name="Flowchart: Process 39"/>
          <p:cNvSpPr/>
          <p:nvPr/>
        </p:nvSpPr>
        <p:spPr>
          <a:xfrm>
            <a:off x="7512407" y="6276109"/>
            <a:ext cx="914400" cy="30826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a:t>
            </a:r>
            <a:endParaRPr lang="en-US" dirty="0">
              <a:solidFill>
                <a:schemeClr val="tx1"/>
              </a:solidFill>
            </a:endParaRPr>
          </a:p>
        </p:txBody>
      </p:sp>
      <p:sp>
        <p:nvSpPr>
          <p:cNvPr id="41" name="Flowchart: Process 40"/>
          <p:cNvSpPr/>
          <p:nvPr/>
        </p:nvSpPr>
        <p:spPr>
          <a:xfrm>
            <a:off x="101001" y="1122426"/>
            <a:ext cx="747590" cy="39773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High</a:t>
            </a:r>
            <a:endParaRPr lang="en-US" dirty="0">
              <a:solidFill>
                <a:schemeClr val="tx1"/>
              </a:solidFill>
            </a:endParaRPr>
          </a:p>
        </p:txBody>
      </p:sp>
      <p:sp>
        <p:nvSpPr>
          <p:cNvPr id="42" name="Flowchart: Process 41"/>
          <p:cNvSpPr/>
          <p:nvPr/>
        </p:nvSpPr>
        <p:spPr>
          <a:xfrm>
            <a:off x="134139" y="5781180"/>
            <a:ext cx="681313" cy="37732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a:t>
            </a:r>
            <a:endParaRPr lang="en-US" dirty="0">
              <a:solidFill>
                <a:schemeClr val="tx1"/>
              </a:solidFill>
            </a:endParaRPr>
          </a:p>
        </p:txBody>
      </p:sp>
      <p:sp>
        <p:nvSpPr>
          <p:cNvPr id="43" name="Flowchart: Process 42"/>
          <p:cNvSpPr/>
          <p:nvPr/>
        </p:nvSpPr>
        <p:spPr>
          <a:xfrm>
            <a:off x="869813" y="6276109"/>
            <a:ext cx="883007" cy="294410"/>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a:t>
            </a:r>
            <a:endParaRPr lang="en-US" dirty="0">
              <a:solidFill>
                <a:schemeClr val="tx1"/>
              </a:solidFill>
            </a:endParaRPr>
          </a:p>
        </p:txBody>
      </p:sp>
      <p:pic>
        <p:nvPicPr>
          <p:cNvPr id="44" name="Content Placeholder 3" descr="3e-HhWSW_400x400"/>
          <p:cNvPicPr>
            <a:picLocks noChangeAspect="1"/>
          </p:cNvPicPr>
          <p:nvPr/>
        </p:nvPicPr>
        <p:blipFill>
          <a:blip r:embed="rId2" cstate="print"/>
          <a:stretch>
            <a:fillRect/>
          </a:stretch>
        </p:blipFill>
        <p:spPr>
          <a:xfrm>
            <a:off x="8534400" y="6293120"/>
            <a:ext cx="609600" cy="564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alphaModFix amt="23000"/>
            <a:extLst>
              <a:ext uri="{28A0092B-C50C-407E-A947-70E740481C1C}">
                <a14:useLocalDpi xmlns:a14="http://schemas.microsoft.com/office/drawing/2010/main" xmlns=""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2" name="Title 1"/>
          <p:cNvSpPr>
            <a:spLocks noGrp="1"/>
          </p:cNvSpPr>
          <p:nvPr>
            <p:ph type="title"/>
          </p:nvPr>
        </p:nvSpPr>
        <p:spPr>
          <a:xfrm>
            <a:off x="457200" y="456883"/>
            <a:ext cx="8229600" cy="1143000"/>
          </a:xfrm>
        </p:spPr>
        <p:txBody>
          <a:bodyPr>
            <a:normAutofit/>
          </a:bodyPr>
          <a:lstStyle/>
          <a:p>
            <a:pPr algn="l"/>
            <a:r>
              <a:rPr lang="en-IN" sz="32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TEAM MEMBERS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71600" y="1616626"/>
            <a:ext cx="6858000" cy="3109595"/>
          </a:xfrm>
        </p:spPr>
        <p:txBody>
          <a:bodyPr/>
          <a:lstStyle/>
          <a:p>
            <a:pPr algn="just">
              <a:lnSpc>
                <a:spcPct val="150000"/>
              </a:lnSpc>
              <a:buFont typeface="Wingdings" panose="05000000000000000000" pitchFamily="2" charset="2"/>
              <a:buChar char="Ø"/>
            </a:pPr>
            <a:r>
              <a:rPr lang="en-IN" altLang="en-US" sz="2400" b="1" dirty="0" smtClean="0">
                <a:latin typeface="Times New Roman" panose="02020603050405020304" pitchFamily="18" charset="0"/>
                <a:cs typeface="Times New Roman" panose="02020603050405020304" pitchFamily="18" charset="0"/>
              </a:rPr>
              <a:t>JEYAPRASANNA S (923819104017)</a:t>
            </a:r>
          </a:p>
          <a:p>
            <a:pPr algn="just">
              <a:lnSpc>
                <a:spcPct val="150000"/>
              </a:lnSpc>
              <a:buFont typeface="Wingdings" panose="05000000000000000000" pitchFamily="2" charset="2"/>
              <a:buChar char="Ø"/>
            </a:pPr>
            <a:r>
              <a:rPr lang="en-IN" altLang="en-US" sz="2400" b="1" dirty="0" smtClean="0">
                <a:latin typeface="Times New Roman" panose="02020603050405020304" pitchFamily="18" charset="0"/>
                <a:cs typeface="Times New Roman" panose="02020603050405020304" pitchFamily="18" charset="0"/>
              </a:rPr>
              <a:t>KARUPPAIYA I </a:t>
            </a:r>
            <a:r>
              <a:rPr lang="en-IN" altLang="en-US" sz="2400" b="1" dirty="0">
                <a:latin typeface="Times New Roman" panose="02020603050405020304" pitchFamily="18" charset="0"/>
                <a:cs typeface="Times New Roman" panose="02020603050405020304" pitchFamily="18" charset="0"/>
              </a:rPr>
              <a:t>(</a:t>
            </a:r>
            <a:r>
              <a:rPr lang="en-IN" altLang="en-US" sz="2400" b="1" dirty="0" smtClean="0">
                <a:latin typeface="Times New Roman" panose="02020603050405020304" pitchFamily="18" charset="0"/>
                <a:cs typeface="Times New Roman" panose="02020603050405020304" pitchFamily="18" charset="0"/>
              </a:rPr>
              <a:t>923819104020)</a:t>
            </a:r>
          </a:p>
          <a:p>
            <a:pPr algn="just">
              <a:lnSpc>
                <a:spcPct val="150000"/>
              </a:lnSpc>
              <a:buFont typeface="Wingdings" panose="05000000000000000000" pitchFamily="2" charset="2"/>
              <a:buChar char="Ø"/>
            </a:pPr>
            <a:r>
              <a:rPr lang="en-IN" altLang="en-US" sz="2400" b="1" dirty="0" smtClean="0">
                <a:latin typeface="Times New Roman" panose="02020603050405020304" pitchFamily="18" charset="0"/>
                <a:cs typeface="Times New Roman" panose="02020603050405020304" pitchFamily="18" charset="0"/>
              </a:rPr>
              <a:t>NAVEENKUMAR </a:t>
            </a:r>
            <a:r>
              <a:rPr lang="en-IN" altLang="en-US" sz="2400" b="1" dirty="0">
                <a:latin typeface="Times New Roman" panose="02020603050405020304" pitchFamily="18" charset="0"/>
                <a:cs typeface="Times New Roman" panose="02020603050405020304" pitchFamily="18" charset="0"/>
              </a:rPr>
              <a:t>S (</a:t>
            </a:r>
            <a:r>
              <a:rPr lang="en-IN" altLang="en-US" sz="2400" b="1" dirty="0" smtClean="0">
                <a:latin typeface="Times New Roman" panose="02020603050405020304" pitchFamily="18" charset="0"/>
                <a:cs typeface="Times New Roman" panose="02020603050405020304" pitchFamily="18" charset="0"/>
              </a:rPr>
              <a:t>923819104028)</a:t>
            </a:r>
            <a:endParaRPr lang="en-IN" altLang="en-US" sz="24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altLang="en-US" sz="2400" b="1" dirty="0" smtClean="0">
                <a:latin typeface="Times New Roman" panose="02020603050405020304" pitchFamily="18" charset="0"/>
                <a:cs typeface="Times New Roman" panose="02020603050405020304" pitchFamily="18" charset="0"/>
              </a:rPr>
              <a:t>VARUN KUMAR V </a:t>
            </a:r>
            <a:r>
              <a:rPr lang="en-IN" altLang="en-US" sz="2400" b="1" dirty="0">
                <a:latin typeface="Times New Roman" panose="02020603050405020304" pitchFamily="18" charset="0"/>
                <a:cs typeface="Times New Roman" panose="02020603050405020304" pitchFamily="18" charset="0"/>
              </a:rPr>
              <a:t>(</a:t>
            </a:r>
            <a:r>
              <a:rPr lang="en-IN" altLang="en-US" sz="2400" b="1" dirty="0" smtClean="0">
                <a:latin typeface="Times New Roman" panose="02020603050405020304" pitchFamily="18" charset="0"/>
                <a:cs typeface="Times New Roman" panose="02020603050405020304" pitchFamily="18" charset="0"/>
              </a:rPr>
              <a:t>923819104055)</a:t>
            </a:r>
            <a:endParaRPr lang="en-IN" altLang="en-US" sz="2400" b="1" dirty="0">
              <a:latin typeface="Times New Roman" panose="02020603050405020304" pitchFamily="18" charset="0"/>
              <a:cs typeface="Times New Roman" panose="02020603050405020304" pitchFamily="18" charset="0"/>
            </a:endParaRPr>
          </a:p>
        </p:txBody>
      </p:sp>
      <p:pic>
        <p:nvPicPr>
          <p:cNvPr id="4" name="Content Placeholder 3" descr="3e-HhWSW_400x400"/>
          <p:cNvPicPr>
            <a:picLocks noGrp="1" noChangeAspect="1"/>
          </p:cNvPicPr>
          <p:nvPr>
            <p:ph sz="half" idx="2"/>
          </p:nvPr>
        </p:nvPicPr>
        <p:blipFill>
          <a:blip r:embed="rId3" cstate="print"/>
          <a:stretch>
            <a:fillRect/>
          </a:stretch>
        </p:blipFill>
        <p:spPr>
          <a:xfrm>
            <a:off x="7800340" y="5514340"/>
            <a:ext cx="1343660" cy="13436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alphaModFix amt="23000"/>
            <a:extLst>
              <a:ext uri="{28A0092B-C50C-407E-A947-70E740481C1C}">
                <a14:useLocalDpi xmlns:a14="http://schemas.microsoft.com/office/drawing/2010/main" xmlns=""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2" name="Title 1"/>
          <p:cNvSpPr>
            <a:spLocks noGrp="1"/>
          </p:cNvSpPr>
          <p:nvPr>
            <p:ph type="title"/>
          </p:nvPr>
        </p:nvSpPr>
        <p:spPr>
          <a:xfrm>
            <a:off x="609600" y="2819083"/>
            <a:ext cx="8229600" cy="1143000"/>
          </a:xfrm>
        </p:spPr>
        <p:txBody>
          <a:bodyPr>
            <a:normAutofit/>
          </a:bodyPr>
          <a:lstStyle/>
          <a:p>
            <a:pPr algn="ctr"/>
            <a:r>
              <a:rPr lang="en-IN" sz="48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THANK YOU</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descr="3e-HhWSW_400x400"/>
          <p:cNvPicPr>
            <a:picLocks noGrp="1" noChangeAspect="1"/>
          </p:cNvPicPr>
          <p:nvPr>
            <p:ph sz="half" idx="2"/>
          </p:nvPr>
        </p:nvPicPr>
        <p:blipFill>
          <a:blip r:embed="rId3" cstate="print"/>
          <a:stretch>
            <a:fillRect/>
          </a:stretch>
        </p:blipFill>
        <p:spPr>
          <a:xfrm>
            <a:off x="7800340" y="5514340"/>
            <a:ext cx="1343660" cy="13436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208</Words>
  <Application>Microsoft Office PowerPoint</Application>
  <PresentationFormat>On-screen Show (4:3)</PresentationFormat>
  <Paragraphs>57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PROBLEM STATEMENT</vt:lpstr>
      <vt:lpstr>Slide 3</vt:lpstr>
      <vt:lpstr>Slide 4</vt:lpstr>
      <vt:lpstr>TEAM MEMBERS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chivasuriya</dc:creator>
  <cp:lastModifiedBy>cse4</cp:lastModifiedBy>
  <cp:revision>33</cp:revision>
  <dcterms:created xsi:type="dcterms:W3CDTF">2022-09-08T15:30:00Z</dcterms:created>
  <dcterms:modified xsi:type="dcterms:W3CDTF">2022-09-17T07:42:33Z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5E5E2BF4D9BA4B918F509BBA067BB590</vt:lpwstr>
  </property>
  <property fmtid="{D5CDD505-2E9C-101B-9397-08002B2CF9AE}" pid="3" name="KSOProductBuildVer">
    <vt:lpwstr>1033-11.2.0.11306</vt:lpwstr>
  </property>
</Properties>
</file>