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11.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9.xml"/>
  <Override ContentType="application/vnd.ms-office.chartstyle+xml" PartName="/ppt/charts/style3.xml"/>
  <Override ContentType="application/vnd.ms-office.chartstyle+xml" PartName="/ppt/charts/style4.xml"/>
  <Override ContentType="application/vnd.ms-office.chartstyle+xml" PartName="/ppt/charts/style10.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1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715000" cx="9144000"/>
  <p:notesSz cx="6858000" cy="9144000"/>
  <p:embeddedFontLst>
    <p:embeddedFont>
      <p:font typeface="Maven Pro"/>
      <p:regular r:id="rId32"/>
      <p:bold r:id="rId33"/>
    </p:embeddedFont>
    <p:embeddedFont>
      <p:font typeface="Maven Pro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grJSVfZ1s7fpH7LnMC2tz6RwCI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70EDD6-4B8E-457B-AA52-E0C0EEEFA5C8}">
  <a:tblStyle styleId="{EB70EDD6-4B8E-457B-AA52-E0C0EEEFA5C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35" Type="http://schemas.openxmlformats.org/officeDocument/2006/relationships/font" Target="fonts/MavenProMedium-bold.fntdata"/><Relationship Id="rId12" Type="http://schemas.openxmlformats.org/officeDocument/2006/relationships/slide" Target="slides/slide6.xml"/><Relationship Id="rId34" Type="http://schemas.openxmlformats.org/officeDocument/2006/relationships/font" Target="fonts/MavenProMedium-regular.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https://d.docs.live.net/bfedf746f8831735/&#12489;&#12461;&#12517;&#12513;&#12531;&#12488;/Astrosage_analysis_final.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azhar\Downloads\Project%20Excel\Astrosage_analysis_finalNew.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C:\Users\azhar\Downloads\Project%20Excel\Astrosage_analysis_finalNew.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https://d.docs.live.net/bfedf746f8831735/&#12489;&#12461;&#12517;&#12513;&#12531;&#12488;/Astrosage_analysis_final.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zhar\Downloads\Project%20Excel\Astrosage_analysis_finalNew.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azhar\Downloads\Project%20Excel\Astrosage_analysis_finalNew.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azhar\Downloads\Project%20Excel\Astrosage_analysis_finalNew.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https://d.docs.live.net/bfedf746f8831735/&#12489;&#12461;&#12517;&#12513;&#12531;&#12488;/Astrosage_analysis_final.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azhar\Downloads\Project%20Excel\Astrosage_analysis_finalNew.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azhar\Downloads\Project%20Excel\Astrosage_analysis_finalNew.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https://d.docs.live.net/bfedf746f8831735/&#12489;&#12461;&#12517;&#12513;&#12531;&#12488;/Astrosage_analysis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[Astrosage_analysis_final.xlsx]Pivot Tables!No of call per day</c:name>
    <c:fmtId val="9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No of calls per Day</a:t>
            </a:r>
            <a:endParaRPr lang="en-US" sz="2000" b="1"/>
          </a:p>
        </c:rich>
      </c:tx>
      <c:layout>
        <c:manualLayout>
          <c:xMode val="edge"/>
          <c:yMode val="edge"/>
          <c:x val="0.32420568301933717"/>
          <c:y val="5.1467271229073255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solidFill>
              <a:schemeClr val="bg1">
                <a:lumMod val="65000"/>
                <a:alpha val="47000"/>
              </a:schemeClr>
            </a:solid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solidFill>
              <a:schemeClr val="bg1">
                <a:lumMod val="65000"/>
                <a:alpha val="47000"/>
              </a:schemeClr>
            </a:solid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261682369223648E-2"/>
          <c:y val="0.15422462682332261"/>
          <c:w val="0.94873831763077632"/>
          <c:h val="0.61037074370725541"/>
        </c:manualLayout>
      </c:layout>
      <c:lineChart>
        <c:grouping val="standard"/>
        <c:varyColors val="0"/>
        <c:ser>
          <c:idx val="0"/>
          <c:order val="0"/>
          <c:tx>
            <c:strRef>
              <c:f>'Pivot Tables'!$B$147</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Tables'!$A$148:$A$181</c:f>
              <c:strCache>
                <c:ptCount val="34"/>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strCache>
            </c:strRef>
          </c:cat>
          <c:val>
            <c:numRef>
              <c:f>'Pivot Tables'!$B$148:$B$181</c:f>
              <c:numCache>
                <c:formatCode>General</c:formatCode>
                <c:ptCount val="34"/>
                <c:pt idx="0">
                  <c:v>228</c:v>
                </c:pt>
                <c:pt idx="1">
                  <c:v>332</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260</c:v>
                </c:pt>
                <c:pt idx="29">
                  <c:v>179</c:v>
                </c:pt>
                <c:pt idx="30">
                  <c:v>158</c:v>
                </c:pt>
                <c:pt idx="31">
                  <c:v>115</c:v>
                </c:pt>
                <c:pt idx="32">
                  <c:v>196</c:v>
                </c:pt>
                <c:pt idx="33">
                  <c:v>107</c:v>
                </c:pt>
              </c:numCache>
            </c:numRef>
          </c:val>
          <c:smooth val="0"/>
          <c:extLst>
            <c:ext xmlns:c16="http://schemas.microsoft.com/office/drawing/2014/chart" uri="{C3380CC4-5D6E-409C-BE32-E72D297353CC}">
              <c16:uniqueId val="{00000000-AE41-42C7-B1B6-B5AA48DB4C55}"/>
            </c:ext>
          </c:extLst>
        </c:ser>
        <c:dLbls>
          <c:dLblPos val="t"/>
          <c:showLegendKey val="0"/>
          <c:showVal val="1"/>
          <c:showCatName val="0"/>
          <c:showSerName val="0"/>
          <c:showPercent val="0"/>
          <c:showBubbleSize val="0"/>
        </c:dLbls>
        <c:marker val="1"/>
        <c:smooth val="0"/>
        <c:axId val="36826879"/>
        <c:axId val="36818239"/>
      </c:lineChart>
      <c:catAx>
        <c:axId val="36826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18239"/>
        <c:crosses val="autoZero"/>
        <c:auto val="1"/>
        <c:lblAlgn val="ctr"/>
        <c:lblOffset val="100"/>
        <c:noMultiLvlLbl val="0"/>
      </c:catAx>
      <c:valAx>
        <c:axId val="36818239"/>
        <c:scaling>
          <c:orientation val="minMax"/>
        </c:scaling>
        <c:delete val="1"/>
        <c:axPos val="l"/>
        <c:numFmt formatCode="General" sourceLinked="1"/>
        <c:majorTickMark val="none"/>
        <c:minorTickMark val="none"/>
        <c:tickLblPos val="nextTo"/>
        <c:crossAx val="3682687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Tables!Top 10 guru</c:name>
    <c:fmtId val="3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976045552969"/>
          <c:y val="4.8966793592041001E-2"/>
          <c:w val="0.87069023954447033"/>
          <c:h val="0.52729163069708063"/>
        </c:manualLayout>
      </c:layout>
      <c:barChart>
        <c:barDir val="col"/>
        <c:grouping val="clustered"/>
        <c:varyColors val="0"/>
        <c:ser>
          <c:idx val="0"/>
          <c:order val="0"/>
          <c:tx>
            <c:strRef>
              <c:f>'Pivot Tables'!$O$327</c:f>
              <c:strCache>
                <c:ptCount val="1"/>
                <c:pt idx="0">
                  <c:v>Total</c:v>
                </c:pt>
              </c:strCache>
            </c:strRef>
          </c:tx>
          <c:spPr>
            <a:solidFill>
              <a:schemeClr val="accent1"/>
            </a:solidFill>
            <a:ln>
              <a:solidFill>
                <a:schemeClr val="tx1"/>
              </a:solid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Tables'!$N$328:$N$338</c:f>
              <c:strCache>
                <c:ptCount val="10"/>
                <c:pt idx="0">
                  <c:v>Astro Krishaa</c:v>
                </c:pt>
                <c:pt idx="1">
                  <c:v>Astro  Ruchi</c:v>
                </c:pt>
                <c:pt idx="2">
                  <c:v>Astro  Ashok</c:v>
                </c:pt>
                <c:pt idx="3">
                  <c:v>Astro Sonam S</c:v>
                </c:pt>
                <c:pt idx="4">
                  <c:v>Astro Divya</c:v>
                </c:pt>
                <c:pt idx="5">
                  <c:v>Astro  Trisha</c:v>
                </c:pt>
                <c:pt idx="6">
                  <c:v>Astro  Sakthi</c:v>
                </c:pt>
                <c:pt idx="7">
                  <c:v>Tarot  Gurpreet</c:v>
                </c:pt>
                <c:pt idx="8">
                  <c:v>Tarot Vedika</c:v>
                </c:pt>
                <c:pt idx="9">
                  <c:v>Astro Seema</c:v>
                </c:pt>
              </c:strCache>
            </c:strRef>
          </c:cat>
          <c:val>
            <c:numRef>
              <c:f>'Pivot Tables'!$O$328:$O$338</c:f>
              <c:numCache>
                <c:formatCode>General</c:formatCode>
                <c:ptCount val="10"/>
                <c:pt idx="0">
                  <c:v>342</c:v>
                </c:pt>
                <c:pt idx="1">
                  <c:v>232</c:v>
                </c:pt>
                <c:pt idx="2">
                  <c:v>225</c:v>
                </c:pt>
                <c:pt idx="3">
                  <c:v>188</c:v>
                </c:pt>
                <c:pt idx="4">
                  <c:v>182</c:v>
                </c:pt>
                <c:pt idx="5">
                  <c:v>170</c:v>
                </c:pt>
                <c:pt idx="6">
                  <c:v>148</c:v>
                </c:pt>
                <c:pt idx="7">
                  <c:v>132</c:v>
                </c:pt>
                <c:pt idx="8">
                  <c:v>103</c:v>
                </c:pt>
                <c:pt idx="9">
                  <c:v>103</c:v>
                </c:pt>
              </c:numCache>
            </c:numRef>
          </c:val>
          <c:extLst>
            <c:ext xmlns:c16="http://schemas.microsoft.com/office/drawing/2014/chart" uri="{C3380CC4-5D6E-409C-BE32-E72D297353CC}">
              <c16:uniqueId val="{00000000-ADB1-48E5-9C0C-C9D78CFAA1AC}"/>
            </c:ext>
          </c:extLst>
        </c:ser>
        <c:dLbls>
          <c:dLblPos val="outEnd"/>
          <c:showLegendKey val="0"/>
          <c:showVal val="1"/>
          <c:showCatName val="0"/>
          <c:showSerName val="0"/>
          <c:showPercent val="0"/>
          <c:showBubbleSize val="0"/>
        </c:dLbls>
        <c:gapWidth val="444"/>
        <c:overlap val="-90"/>
        <c:axId val="1203771184"/>
        <c:axId val="1203772144"/>
      </c:barChart>
      <c:catAx>
        <c:axId val="1203771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1203772144"/>
        <c:crosses val="autoZero"/>
        <c:auto val="1"/>
        <c:lblAlgn val="ctr"/>
        <c:lblOffset val="100"/>
        <c:noMultiLvlLbl val="0"/>
      </c:catAx>
      <c:valAx>
        <c:axId val="1203772144"/>
        <c:scaling>
          <c:orientation val="minMax"/>
        </c:scaling>
        <c:delete val="1"/>
        <c:axPos val="l"/>
        <c:numFmt formatCode="General" sourceLinked="1"/>
        <c:majorTickMark val="none"/>
        <c:minorTickMark val="none"/>
        <c:tickLblPos val="nextTo"/>
        <c:crossAx val="1203771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10800000" algn="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Tables!Consultation vs users</c:name>
    <c:fmtId val="7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400" b="1" i="0" u="none" strike="noStrike" cap="none" dirty="0">
                <a:solidFill>
                  <a:srgbClr val="424242"/>
                </a:solidFill>
                <a:latin typeface="Maven Pro"/>
                <a:ea typeface="Maven Pro"/>
                <a:cs typeface="Maven Pro"/>
                <a:sym typeface="Maven Pro"/>
              </a:rPr>
              <a:t>Consultation vs users</a:t>
            </a:r>
            <a:endParaRPr lang="en-US" dirty="0"/>
          </a:p>
        </c:rich>
      </c:tx>
      <c:layout>
        <c:manualLayout>
          <c:xMode val="edge"/>
          <c:yMode val="edge"/>
          <c:x val="0.42941460371871126"/>
          <c:y val="2.335530172245350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171863185746107E-2"/>
          <c:y val="4.615108852949662E-2"/>
          <c:w val="0.95040879024604441"/>
          <c:h val="0.87426894439189951"/>
        </c:manualLayout>
      </c:layout>
      <c:barChart>
        <c:barDir val="col"/>
        <c:grouping val="clustered"/>
        <c:varyColors val="0"/>
        <c:ser>
          <c:idx val="0"/>
          <c:order val="0"/>
          <c:tx>
            <c:strRef>
              <c:f>'Pivot Tables'!$B$117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Tables'!$A$118:$A$121</c:f>
              <c:strCache>
                <c:ptCount val="4"/>
                <c:pt idx="0">
                  <c:v>Call</c:v>
                </c:pt>
                <c:pt idx="1">
                  <c:v>Chat</c:v>
                </c:pt>
                <c:pt idx="2">
                  <c:v>Complementary</c:v>
                </c:pt>
                <c:pt idx="3">
                  <c:v>public_live_Call</c:v>
                </c:pt>
              </c:strCache>
            </c:strRef>
          </c:cat>
          <c:val>
            <c:numRef>
              <c:f>'Pivot Tables'!$B$118:$B$121</c:f>
              <c:numCache>
                <c:formatCode>0.00%</c:formatCode>
                <c:ptCount val="4"/>
                <c:pt idx="0">
                  <c:v>0.30356442002354872</c:v>
                </c:pt>
                <c:pt idx="1">
                  <c:v>0.69625718057587327</c:v>
                </c:pt>
                <c:pt idx="2">
                  <c:v>7.1359760231205617E-5</c:v>
                </c:pt>
                <c:pt idx="3">
                  <c:v>1.0703964034680843E-4</c:v>
                </c:pt>
              </c:numCache>
            </c:numRef>
          </c:val>
          <c:extLst>
            <c:ext xmlns:c16="http://schemas.microsoft.com/office/drawing/2014/chart" uri="{C3380CC4-5D6E-409C-BE32-E72D297353CC}">
              <c16:uniqueId val="{00000000-C45F-4E8C-9AB6-6FFF7166BB6F}"/>
            </c:ext>
          </c:extLst>
        </c:ser>
        <c:dLbls>
          <c:dLblPos val="outEnd"/>
          <c:showLegendKey val="0"/>
          <c:showVal val="1"/>
          <c:showCatName val="0"/>
          <c:showSerName val="0"/>
          <c:showPercent val="0"/>
          <c:showBubbleSize val="0"/>
        </c:dLbls>
        <c:gapWidth val="219"/>
        <c:overlap val="-27"/>
        <c:axId val="1046045599"/>
        <c:axId val="1046049919"/>
      </c:barChart>
      <c:catAx>
        <c:axId val="104604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46049919"/>
        <c:crosses val="autoZero"/>
        <c:auto val="1"/>
        <c:lblAlgn val="ctr"/>
        <c:lblOffset val="100"/>
        <c:noMultiLvlLbl val="0"/>
      </c:catAx>
      <c:valAx>
        <c:axId val="1046049919"/>
        <c:scaling>
          <c:orientation val="minMax"/>
        </c:scaling>
        <c:delete val="1"/>
        <c:axPos val="l"/>
        <c:numFmt formatCode="General" sourceLinked="0"/>
        <c:majorTickMark val="none"/>
        <c:minorTickMark val="none"/>
        <c:tickLblPos val="nextTo"/>
        <c:crossAx val="104604559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Tables!Calls per hour</c:name>
    <c:fmtId val="5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73102925485215E-2"/>
          <c:y val="0.12109738462474162"/>
          <c:w val="0.92750685296777013"/>
          <c:h val="0.68372645812776134"/>
        </c:manualLayout>
      </c:layout>
      <c:barChart>
        <c:barDir val="col"/>
        <c:grouping val="clustered"/>
        <c:varyColors val="0"/>
        <c:ser>
          <c:idx val="0"/>
          <c:order val="0"/>
          <c:tx>
            <c:strRef>
              <c:f>'Pivot Tables'!$B$364</c:f>
              <c:strCache>
                <c:ptCount val="1"/>
                <c:pt idx="0">
                  <c:v>Total</c:v>
                </c:pt>
              </c:strCache>
            </c:strRef>
          </c:tx>
          <c:spPr>
            <a:solidFill>
              <a:schemeClr val="accent1"/>
            </a:solidFill>
            <a:ln>
              <a:noFill/>
            </a:ln>
            <a:effectLst/>
          </c:spPr>
          <c:invertIfNegative val="0"/>
          <c:dLbls>
            <c:dLbl>
              <c:idx val="6"/>
              <c:layout>
                <c:manualLayout>
                  <c:x val="-1.8076494274387355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7F-4DD8-97FF-189510B6BB38}"/>
                </c:ext>
              </c:extLst>
            </c:dLbl>
            <c:dLbl>
              <c:idx val="14"/>
              <c:layout>
                <c:manualLayout>
                  <c:x val="-2.5823563249124794E-3"/>
                  <c:y val="-8.64650631217655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C7F-4DD8-97FF-189510B6BB38}"/>
                </c:ext>
              </c:extLst>
            </c:dLbl>
            <c:dLbl>
              <c:idx val="15"/>
              <c:layout>
                <c:manualLayout>
                  <c:x val="0"/>
                  <c:y val="2.88216877072551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7F-4DD8-97FF-189510B6BB38}"/>
                </c:ext>
              </c:extLst>
            </c:dLbl>
            <c:dLbl>
              <c:idx val="16"/>
              <c:layout>
                <c:manualLayout>
                  <c:x val="2.0658850599299835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7F-4DD8-97FF-189510B6BB3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Tables'!$A$365:$A$389</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Tables'!$B$365:$B$389</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extLst>
            <c:ext xmlns:c16="http://schemas.microsoft.com/office/drawing/2014/chart" uri="{C3380CC4-5D6E-409C-BE32-E72D297353CC}">
              <c16:uniqueId val="{00000000-EC7F-4DD8-97FF-189510B6BB38}"/>
            </c:ext>
          </c:extLst>
        </c:ser>
        <c:dLbls>
          <c:dLblPos val="outEnd"/>
          <c:showLegendKey val="0"/>
          <c:showVal val="1"/>
          <c:showCatName val="0"/>
          <c:showSerName val="0"/>
          <c:showPercent val="0"/>
          <c:showBubbleSize val="0"/>
        </c:dLbls>
        <c:gapWidth val="219"/>
        <c:overlap val="-27"/>
        <c:axId val="1780446799"/>
        <c:axId val="1781297231"/>
      </c:barChart>
      <c:catAx>
        <c:axId val="1780446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297231"/>
        <c:crosses val="autoZero"/>
        <c:auto val="1"/>
        <c:lblAlgn val="ctr"/>
        <c:lblOffset val="100"/>
        <c:noMultiLvlLbl val="0"/>
      </c:catAx>
      <c:valAx>
        <c:axId val="1781297231"/>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Calls</a:t>
                </a:r>
                <a:r>
                  <a:rPr lang="en-IN" baseline="0"/>
                  <a:t> </a:t>
                </a:r>
                <a:endParaRPr lang="en-IN"/>
              </a:p>
            </c:rich>
          </c:tx>
          <c:layout>
            <c:manualLayout>
              <c:xMode val="edge"/>
              <c:yMode val="edge"/>
              <c:x val="5.1821234987820035E-2"/>
              <c:y val="0.394507176373296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1780446799"/>
        <c:crosses val="autoZero"/>
        <c:crossBetween val="between"/>
      </c:valAx>
      <c:spPr>
        <a:noFill/>
        <a:ln w="3175">
          <a:solidFill>
            <a:srgbClr val="000000"/>
          </a:solidFill>
        </a:ln>
        <a:effectLst>
          <a:outerShdw blurRad="50800" dist="38100" dir="18900000" algn="b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Tables!Ex day</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Tables'!$B$199</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Tables'!$A$200:$A$206</c:f>
              <c:strCache>
                <c:ptCount val="7"/>
                <c:pt idx="0">
                  <c:v>Sunday</c:v>
                </c:pt>
                <c:pt idx="1">
                  <c:v>Monday</c:v>
                </c:pt>
                <c:pt idx="2">
                  <c:v>Tuesday</c:v>
                </c:pt>
                <c:pt idx="3">
                  <c:v>Wednesday</c:v>
                </c:pt>
                <c:pt idx="4">
                  <c:v>Thursday</c:v>
                </c:pt>
                <c:pt idx="5">
                  <c:v>Friday</c:v>
                </c:pt>
                <c:pt idx="6">
                  <c:v>Saturday</c:v>
                </c:pt>
              </c:strCache>
            </c:strRef>
          </c:cat>
          <c:val>
            <c:numRef>
              <c:f>'Pivot Tables'!$B$200:$B$206</c:f>
              <c:numCache>
                <c:formatCode>General</c:formatCode>
                <c:ptCount val="7"/>
                <c:pt idx="0">
                  <c:v>1388</c:v>
                </c:pt>
                <c:pt idx="1">
                  <c:v>1394</c:v>
                </c:pt>
                <c:pt idx="2">
                  <c:v>1271</c:v>
                </c:pt>
                <c:pt idx="3">
                  <c:v>1129</c:v>
                </c:pt>
                <c:pt idx="4">
                  <c:v>820</c:v>
                </c:pt>
                <c:pt idx="5">
                  <c:v>1065</c:v>
                </c:pt>
                <c:pt idx="6">
                  <c:v>1298</c:v>
                </c:pt>
              </c:numCache>
            </c:numRef>
          </c:val>
          <c:extLst>
            <c:ext xmlns:c16="http://schemas.microsoft.com/office/drawing/2014/chart" uri="{C3380CC4-5D6E-409C-BE32-E72D297353CC}">
              <c16:uniqueId val="{00000000-8E29-4C78-8AB0-6DC50EA4FDFB}"/>
            </c:ext>
          </c:extLst>
        </c:ser>
        <c:dLbls>
          <c:dLblPos val="outEnd"/>
          <c:showLegendKey val="0"/>
          <c:showVal val="1"/>
          <c:showCatName val="0"/>
          <c:showSerName val="0"/>
          <c:showPercent val="0"/>
          <c:showBubbleSize val="0"/>
        </c:dLbls>
        <c:gapWidth val="164"/>
        <c:overlap val="-22"/>
        <c:axId val="1073088015"/>
        <c:axId val="1073088495"/>
      </c:barChart>
      <c:catAx>
        <c:axId val="1073088015"/>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3088495"/>
        <c:crosses val="autoZero"/>
        <c:auto val="1"/>
        <c:lblAlgn val="ctr"/>
        <c:lblOffset val="100"/>
        <c:noMultiLvlLbl val="0"/>
      </c:catAx>
      <c:valAx>
        <c:axId val="1073088495"/>
        <c:scaling>
          <c:orientation val="minMax"/>
        </c:scaling>
        <c:delete val="1"/>
        <c:axPos val="l"/>
        <c:numFmt formatCode="General" sourceLinked="1"/>
        <c:majorTickMark val="none"/>
        <c:minorTickMark val="none"/>
        <c:tickLblPos val="nextTo"/>
        <c:crossAx val="1073088015"/>
        <c:crosses val="autoZero"/>
        <c:crossBetween val="between"/>
      </c:valAx>
      <c:spPr>
        <a:noFill/>
        <a:ln>
          <a:noFill/>
        </a:ln>
        <a:effectLst>
          <a:outerShdw blurRad="50800" dist="38100" dir="8100000" algn="t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Tables!Completed vs busy</c:name>
    <c:fmtId val="1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535242350995731"/>
          <c:y val="0.26322252194657975"/>
          <c:w val="0.4355852416606818"/>
          <c:h val="0.50140363355478823"/>
        </c:manualLayout>
      </c:layout>
      <c:doughnutChart>
        <c:varyColors val="1"/>
        <c:ser>
          <c:idx val="0"/>
          <c:order val="0"/>
          <c:tx>
            <c:strRef>
              <c:f>'Pivot Tables'!$U$1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D6-4F28-BCF5-8DE8BADE20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D6-4F28-BCF5-8DE8BADE2073}"/>
              </c:ext>
            </c:extLst>
          </c:dPt>
          <c:dLbls>
            <c:dLbl>
              <c:idx val="0"/>
              <c:layout>
                <c:manualLayout>
                  <c:x val="6.2443335773204961E-2"/>
                  <c:y val="-9.24382308914366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BD6-4F28-BCF5-8DE8BADE2073}"/>
                </c:ext>
              </c:extLst>
            </c:dLbl>
            <c:dLbl>
              <c:idx val="1"/>
              <c:layout>
                <c:manualLayout>
                  <c:x val="-0.13598585820221926"/>
                  <c:y val="-1.17235336662153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D6-4F28-BCF5-8DE8BADE207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Tables'!$T$2:$T$3</c:f>
              <c:strCache>
                <c:ptCount val="2"/>
                <c:pt idx="0">
                  <c:v>busy</c:v>
                </c:pt>
                <c:pt idx="1">
                  <c:v>completed</c:v>
                </c:pt>
              </c:strCache>
            </c:strRef>
          </c:cat>
          <c:val>
            <c:numRef>
              <c:f>'Pivot Tables'!$U$2:$U$3</c:f>
              <c:numCache>
                <c:formatCode>0.00%</c:formatCode>
                <c:ptCount val="2"/>
                <c:pt idx="0">
                  <c:v>0.2688968875714588</c:v>
                </c:pt>
                <c:pt idx="1">
                  <c:v>0.7311031124285412</c:v>
                </c:pt>
              </c:numCache>
            </c:numRef>
          </c:val>
          <c:extLst>
            <c:ext xmlns:c16="http://schemas.microsoft.com/office/drawing/2014/chart" uri="{C3380CC4-5D6E-409C-BE32-E72D297353CC}">
              <c16:uniqueId val="{00000004-FBD6-4F28-BCF5-8DE8BADE207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1938998127816445"/>
          <c:y val="0.14926253015068444"/>
          <c:w val="0.23238755111253859"/>
          <c:h val="0.40946338678395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Tables!Consultation wise revenue</c:name>
    <c:fmtId val="22"/>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manualLayout>
          <c:layoutTarget val="inner"/>
          <c:xMode val="edge"/>
          <c:yMode val="edge"/>
          <c:x val="0.14004965004374453"/>
          <c:y val="0.1095419163572053"/>
          <c:w val="0.50723272090988625"/>
          <c:h val="0.78091616728558944"/>
        </c:manualLayout>
      </c:layout>
      <c:pieChart>
        <c:varyColors val="1"/>
        <c:ser>
          <c:idx val="0"/>
          <c:order val="0"/>
          <c:tx>
            <c:strRef>
              <c:f>'Pivot Tables'!$T$3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4D0-492F-8C29-9F4BE86303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4D0-492F-8C29-9F4BE86303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D0-492F-8C29-9F4BE86303C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D0-492F-8C29-9F4BE86303C1}"/>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Tables'!$S$4:$S$8</c:f>
              <c:strCache>
                <c:ptCount val="4"/>
                <c:pt idx="0">
                  <c:v>Call</c:v>
                </c:pt>
                <c:pt idx="1">
                  <c:v>Chat</c:v>
                </c:pt>
                <c:pt idx="2">
                  <c:v>Complementary</c:v>
                </c:pt>
                <c:pt idx="3">
                  <c:v>public_live_Call</c:v>
                </c:pt>
              </c:strCache>
            </c:strRef>
          </c:cat>
          <c:val>
            <c:numRef>
              <c:f>'Pivot Tables'!$T$4:$T$8</c:f>
              <c:numCache>
                <c:formatCode>0.00%</c:formatCode>
                <c:ptCount val="4"/>
                <c:pt idx="0">
                  <c:v>0.78715897125777612</c:v>
                </c:pt>
                <c:pt idx="1">
                  <c:v>0.21260458014749664</c:v>
                </c:pt>
                <c:pt idx="2">
                  <c:v>0</c:v>
                </c:pt>
                <c:pt idx="3">
                  <c:v>2.3644859472713914E-4</c:v>
                </c:pt>
              </c:numCache>
            </c:numRef>
          </c:val>
          <c:extLst>
            <c:ext xmlns:c16="http://schemas.microsoft.com/office/drawing/2014/chart" uri="{C3380CC4-5D6E-409C-BE32-E72D297353CC}">
              <c16:uniqueId val="{00000008-64D0-492F-8C29-9F4BE86303C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Tables!Chat/call Revenue</c:name>
    <c:fmtId val="2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273519907375975E-2"/>
          <c:y val="8.890276886598629E-2"/>
          <c:w val="0.92173337158735391"/>
          <c:h val="0.67723290530071267"/>
        </c:manualLayout>
      </c:layout>
      <c:barChart>
        <c:barDir val="col"/>
        <c:grouping val="clustered"/>
        <c:varyColors val="0"/>
        <c:ser>
          <c:idx val="0"/>
          <c:order val="0"/>
          <c:tx>
            <c:strRef>
              <c:f>'Pivot Tables'!$B$279</c:f>
              <c:strCache>
                <c:ptCount val="1"/>
                <c:pt idx="0">
                  <c:v>Count of chatStatus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Tables'!$B$280:$B$284</c:f>
              <c:numCache>
                <c:formatCode>General</c:formatCode>
                <c:ptCount val="4"/>
                <c:pt idx="0">
                  <c:v>1</c:v>
                </c:pt>
                <c:pt idx="1">
                  <c:v>19514</c:v>
                </c:pt>
              </c:numCache>
            </c:numRef>
          </c:val>
          <c:extLst>
            <c:ext xmlns:c16="http://schemas.microsoft.com/office/drawing/2014/chart" uri="{C3380CC4-5D6E-409C-BE32-E72D297353CC}">
              <c16:uniqueId val="{00000000-6FA5-4B3C-9677-6EDE393CABB8}"/>
            </c:ext>
          </c:extLst>
        </c:ser>
        <c:ser>
          <c:idx val="1"/>
          <c:order val="1"/>
          <c:tx>
            <c:strRef>
              <c:f>'Pivot Tables'!$C$279</c:f>
              <c:strCache>
                <c:ptCount val="1"/>
                <c:pt idx="0">
                  <c:v>Count of callStatus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Tables'!$C$280:$C$284</c:f>
              <c:numCache>
                <c:formatCode>General</c:formatCode>
                <c:ptCount val="4"/>
                <c:pt idx="0">
                  <c:v>8508</c:v>
                </c:pt>
                <c:pt idx="1">
                  <c:v>28</c:v>
                </c:pt>
                <c:pt idx="2">
                  <c:v>2</c:v>
                </c:pt>
                <c:pt idx="3">
                  <c:v>3</c:v>
                </c:pt>
              </c:numCache>
            </c:numRef>
          </c:val>
          <c:extLst>
            <c:ext xmlns:c16="http://schemas.microsoft.com/office/drawing/2014/chart" uri="{C3380CC4-5D6E-409C-BE32-E72D297353CC}">
              <c16:uniqueId val="{00000001-6FA5-4B3C-9677-6EDE393CABB8}"/>
            </c:ext>
          </c:extLst>
        </c:ser>
        <c:ser>
          <c:idx val="2"/>
          <c:order val="2"/>
          <c:tx>
            <c:strRef>
              <c:f>'Pivot Tables'!$D$279</c:f>
              <c:strCache>
                <c:ptCount val="1"/>
                <c:pt idx="0">
                  <c:v>Sum of netAmount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Tables'!$D$280:$D$284</c:f>
              <c:numCache>
                <c:formatCode>0</c:formatCode>
                <c:ptCount val="4"/>
                <c:pt idx="0">
                  <c:v>168442.03500000015</c:v>
                </c:pt>
                <c:pt idx="1">
                  <c:v>45494.683333333342</c:v>
                </c:pt>
                <c:pt idx="3">
                  <c:v>50.596999999999902</c:v>
                </c:pt>
              </c:numCache>
            </c:numRef>
          </c:val>
          <c:extLst>
            <c:ext xmlns:c16="http://schemas.microsoft.com/office/drawing/2014/chart" uri="{C3380CC4-5D6E-409C-BE32-E72D297353CC}">
              <c16:uniqueId val="{00000002-6FA5-4B3C-9677-6EDE393CABB8}"/>
            </c:ext>
          </c:extLst>
        </c:ser>
        <c:dLbls>
          <c:dLblPos val="outEnd"/>
          <c:showLegendKey val="0"/>
          <c:showVal val="1"/>
          <c:showCatName val="0"/>
          <c:showSerName val="0"/>
          <c:showPercent val="0"/>
          <c:showBubbleSize val="0"/>
        </c:dLbls>
        <c:gapWidth val="219"/>
        <c:overlap val="-27"/>
        <c:axId val="1227931568"/>
        <c:axId val="1227934928"/>
      </c:barChart>
      <c:catAx>
        <c:axId val="122793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27934928"/>
        <c:crosses val="autoZero"/>
        <c:auto val="1"/>
        <c:lblAlgn val="ctr"/>
        <c:lblOffset val="100"/>
        <c:noMultiLvlLbl val="0"/>
      </c:catAx>
      <c:valAx>
        <c:axId val="1227934928"/>
        <c:scaling>
          <c:orientation val="minMax"/>
        </c:scaling>
        <c:delete val="1"/>
        <c:axPos val="l"/>
        <c:numFmt formatCode="General" sourceLinked="1"/>
        <c:majorTickMark val="none"/>
        <c:minorTickMark val="none"/>
        <c:tickLblPos val="nextTo"/>
        <c:crossAx val="1227931568"/>
        <c:crosses val="autoZero"/>
        <c:crossBetween val="between"/>
      </c:valAx>
      <c:spPr>
        <a:noFill/>
        <a:ln>
          <a:noFill/>
        </a:ln>
        <a:effectLst/>
      </c:spPr>
    </c:plotArea>
    <c:legend>
      <c:legendPos val="r"/>
      <c:layout>
        <c:manualLayout>
          <c:xMode val="edge"/>
          <c:yMode val="edge"/>
          <c:x val="0.58392086684457734"/>
          <c:y val="4.9006600491503217E-2"/>
          <c:w val="0.39941248448861844"/>
          <c:h val="0.606973454312649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13500000" algn="b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[Astrosage_analysis_finalNew.xlsx]Pivot Tables!Sales Pivot</c:name>
    <c:fmtId val="58"/>
  </c:pivotSource>
  <c:chart>
    <c:autoTitleDeleted val="1"/>
    <c:pivotFmts>
      <c:pivotFmt>
        <c:idx val="0"/>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tint val="65000"/>
            </a:schemeClr>
          </a:solidFill>
          <a:ln w="19050">
            <a:solidFill>
              <a:schemeClr val="lt1"/>
            </a:solidFill>
          </a:ln>
          <a:effectLst/>
        </c:spPr>
        <c:dLbl>
          <c:idx val="0"/>
          <c:layout>
            <c:manualLayout>
              <c:x val="8.3333333333333329E-2"/>
              <c:y val="9.5052493438320215E-2"/>
            </c:manualLayout>
          </c:layout>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2569444444444444"/>
                  <c:h val="0.2013888888888889"/>
                </c:manualLayout>
              </c15:layout>
            </c:ext>
          </c:extLst>
        </c:dLbl>
      </c:pivotFmt>
      <c:pivotFmt>
        <c:idx val="2"/>
        <c:spPr>
          <a:solidFill>
            <a:schemeClr val="accent1">
              <a:shade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7.4999999999999997E-2"/>
                  <c:h val="0.18402777777777779"/>
                </c:manualLayout>
              </c15:layout>
            </c:ext>
          </c:extLst>
        </c:dLbl>
      </c:pivotFmt>
      <c:pivotFmt>
        <c:idx val="3"/>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hade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7.4999999999999997E-2"/>
                  <c:h val="0.18402777777777779"/>
                </c:manualLayout>
              </c15:layout>
            </c:ext>
          </c:extLst>
        </c:dLbl>
      </c:pivotFmt>
      <c:pivotFmt>
        <c:idx val="5"/>
        <c:spPr>
          <a:solidFill>
            <a:schemeClr val="accent1"/>
          </a:solidFill>
          <a:ln w="19050">
            <a:solidFill>
              <a:schemeClr val="lt1"/>
            </a:solidFill>
          </a:ln>
          <a:effectLst/>
        </c:spPr>
      </c:pivotFmt>
      <c:pivotFmt>
        <c:idx val="6"/>
        <c:spPr>
          <a:solidFill>
            <a:schemeClr val="accent1">
              <a:tint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2569444444444444"/>
                  <c:h val="0.2013888888888889"/>
                </c:manualLayout>
              </c15:layout>
            </c:ext>
          </c:extLst>
        </c:dLbl>
      </c:pivotFmt>
      <c:pivotFmt>
        <c:idx val="7"/>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9"/>
        <c:spPr>
          <a:solidFill>
            <a:schemeClr val="accent1"/>
          </a:solidFill>
          <a:ln w="19050">
            <a:solidFill>
              <a:schemeClr val="lt1"/>
            </a:solidFill>
          </a:ln>
          <a:effectLst/>
        </c:spPr>
      </c:pivotFmt>
      <c:pivotFmt>
        <c:idx val="10"/>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
        <c:idx val="11"/>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13"/>
        <c:spPr>
          <a:solidFill>
            <a:schemeClr val="accent1"/>
          </a:solidFill>
          <a:ln w="19050">
            <a:solidFill>
              <a:schemeClr val="lt1"/>
            </a:solidFill>
          </a:ln>
          <a:effectLst/>
        </c:spPr>
      </c:pivotFmt>
      <c:pivotFmt>
        <c:idx val="14"/>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
        <c:idx val="15"/>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17"/>
        <c:spPr>
          <a:solidFill>
            <a:schemeClr val="accent1"/>
          </a:solidFill>
          <a:ln w="19050">
            <a:solidFill>
              <a:schemeClr val="lt1"/>
            </a:solidFill>
          </a:ln>
          <a:effectLst/>
        </c:spPr>
      </c:pivotFmt>
      <c:pivotFmt>
        <c:idx val="18"/>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s>
    <c:plotArea>
      <c:layout/>
      <c:pieChart>
        <c:varyColors val="1"/>
        <c:ser>
          <c:idx val="0"/>
          <c:order val="0"/>
          <c:tx>
            <c:strRef>
              <c:f>'Pivot Tables'!$B$54</c:f>
              <c:strCache>
                <c:ptCount val="1"/>
                <c:pt idx="0">
                  <c:v>Total</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CF83-4B8F-B348-AE229C7B3837}"/>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CF83-4B8F-B348-AE229C7B3837}"/>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CF83-4B8F-B348-AE229C7B3837}"/>
              </c:ext>
            </c:extLst>
          </c:dPt>
          <c:dLbls>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a:solidFill>
                            <a:schemeClr val="bg1"/>
                          </a:solidFill>
                        </a:defRPr>
                      </a:pPr>
                      <a:t>[CATEGORY NAME]</a:t>
                    </a:fld>
                    <a:r>
                      <a:rPr lang="en-US" sz="2000" baseline="0"/>
                      <a:t>
</a:t>
                    </a:r>
                    <a:fld id="{F0D9CF32-05CB-4FFE-9265-105BE034DE72}" type="PERCENTAGE">
                      <a:rPr lang="en-US" sz="2000" baseline="0"/>
                      <a:pPr>
                        <a:defRPr sz="1200">
                          <a:solidFill>
                            <a:schemeClr val="bg1"/>
                          </a:solidFill>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 xmlns:c16="http://schemas.microsoft.com/office/drawing/2014/chart" uri="{C3380CC4-5D6E-409C-BE32-E72D297353CC}">
                  <c16:uniqueId val="{00000001-CF83-4B8F-B348-AE229C7B3837}"/>
                </c:ext>
              </c:extLst>
            </c:dLbl>
            <c:dLbl>
              <c:idx val="2"/>
              <c:layout>
                <c:manualLayout>
                  <c:x val="8.4314617610843523E-2"/>
                  <c:y val="8.3149868532445839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dirty="0" err="1"/>
                      <a:t>Gurucool</a:t>
                    </a:r>
                    <a:r>
                      <a:rPr lang="en-US" sz="2000" baseline="0" dirty="0"/>
                      <a:t>
</a:t>
                    </a:r>
                    <a:fld id="{F2500888-10F7-4431-A2DC-B76698BDBAE9}" type="PERCENTAGE">
                      <a:rPr lang="en-US" sz="2000" baseline="0"/>
                      <a:pPr>
                        <a:defRPr sz="1200">
                          <a:solidFill>
                            <a:schemeClr val="bg1"/>
                          </a:solidFill>
                        </a:defRPr>
                      </a:pPr>
                      <a:t>[PERCENTAGE]</a:t>
                    </a:fld>
                    <a:endParaRPr lang="en-US" sz="2000" baseline="0" dirty="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 xmlns:c16="http://schemas.microsoft.com/office/drawing/2014/chart" uri="{C3380CC4-5D6E-409C-BE32-E72D297353CC}">
                  <c16:uniqueId val="{00000005-CF83-4B8F-B348-AE229C7B3837}"/>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Tables'!$A$55:$A$58</c:f>
              <c:strCache>
                <c:ptCount val="3"/>
                <c:pt idx="0">
                  <c:v>app</c:v>
                </c:pt>
                <c:pt idx="1">
                  <c:v>dashboard</c:v>
                </c:pt>
                <c:pt idx="2">
                  <c:v>gurucool</c:v>
                </c:pt>
              </c:strCache>
            </c:strRef>
          </c:cat>
          <c:val>
            <c:numRef>
              <c:f>'Pivot Tables'!$B$55:$B$58</c:f>
              <c:numCache>
                <c:formatCode>General</c:formatCode>
                <c:ptCount val="3"/>
                <c:pt idx="0" formatCode="0">
                  <c:v>125267.38200000001</c:v>
                </c:pt>
                <c:pt idx="2" formatCode="0">
                  <c:v>88719.933333333349</c:v>
                </c:pt>
              </c:numCache>
            </c:numRef>
          </c:val>
          <c:extLst>
            <c:ext xmlns:c16="http://schemas.microsoft.com/office/drawing/2014/chart" uri="{C3380CC4-5D6E-409C-BE32-E72D297353CC}">
              <c16:uniqueId val="{00000006-CF83-4B8F-B348-AE229C7B383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630112961537872"/>
          <c:y val="0.35842749334574631"/>
          <c:w val="0.27937209621951775"/>
          <c:h val="0.4338249962707423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Tables!Astrologer Earnings</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Tables'!$B$249</c:f>
              <c:strCache>
                <c:ptCount val="1"/>
                <c:pt idx="0">
                  <c:v>Total</c:v>
                </c:pt>
              </c:strCache>
            </c:strRef>
          </c:tx>
          <c:spPr>
            <a:solidFill>
              <a:schemeClr val="accent1">
                <a:alpha val="70000"/>
              </a:schemeClr>
            </a:solidFill>
            <a:ln>
              <a:noFill/>
            </a:ln>
            <a:effectLst/>
          </c:spPr>
          <c:invertIfNegative val="0"/>
          <c:dLbls>
            <c:dLbl>
              <c:idx val="3"/>
              <c:layout>
                <c:manualLayout>
                  <c:x val="-1.2500917882356322E-2"/>
                  <c:y val="-6.266866732858542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35-4FC5-ADA9-32B1425FD0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'Pivot Tables'!$A$250:$A$258</c:f>
              <c:multiLvlStrCache>
                <c:ptCount val="5"/>
                <c:lvl>
                  <c:pt idx="0">
                    <c:v>Call</c:v>
                  </c:pt>
                  <c:pt idx="1">
                    <c:v>public_live_Call</c:v>
                  </c:pt>
                  <c:pt idx="2">
                    <c:v>Complementary</c:v>
                  </c:pt>
                  <c:pt idx="3">
                    <c:v>Call</c:v>
                  </c:pt>
                  <c:pt idx="4">
                    <c:v>Chat</c:v>
                  </c:pt>
                </c:lvl>
                <c:lvl>
                  <c:pt idx="0">
                    <c:v>app</c:v>
                  </c:pt>
                  <c:pt idx="2">
                    <c:v>dashboard</c:v>
                  </c:pt>
                  <c:pt idx="3">
                    <c:v>gurucool</c:v>
                  </c:pt>
                </c:lvl>
              </c:multiLvlStrCache>
            </c:multiLvlStrRef>
          </c:cat>
          <c:val>
            <c:numRef>
              <c:f>'Pivot Tables'!$B$250:$B$258</c:f>
              <c:numCache>
                <c:formatCode>0.00</c:formatCode>
                <c:ptCount val="5"/>
                <c:pt idx="0">
                  <c:v>57069.854833333273</c:v>
                </c:pt>
                <c:pt idx="1">
                  <c:v>8.4896166666666595</c:v>
                </c:pt>
                <c:pt idx="3">
                  <c:v>20729.584999999974</c:v>
                </c:pt>
                <c:pt idx="4">
                  <c:v>21338.641500000005</c:v>
                </c:pt>
              </c:numCache>
            </c:numRef>
          </c:val>
          <c:extLst>
            <c:ext xmlns:c16="http://schemas.microsoft.com/office/drawing/2014/chart" uri="{C3380CC4-5D6E-409C-BE32-E72D297353CC}">
              <c16:uniqueId val="{00000000-E522-4435-B931-DE9A4B033F1C}"/>
            </c:ext>
          </c:extLst>
        </c:ser>
        <c:dLbls>
          <c:dLblPos val="outEnd"/>
          <c:showLegendKey val="0"/>
          <c:showVal val="1"/>
          <c:showCatName val="0"/>
          <c:showSerName val="0"/>
          <c:showPercent val="0"/>
          <c:showBubbleSize val="0"/>
        </c:dLbls>
        <c:gapWidth val="300"/>
        <c:axId val="978644912"/>
        <c:axId val="978624752"/>
      </c:barChart>
      <c:catAx>
        <c:axId val="97864491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78624752"/>
        <c:crosses val="autoZero"/>
        <c:auto val="1"/>
        <c:lblAlgn val="ctr"/>
        <c:lblOffset val="100"/>
        <c:noMultiLvlLbl val="0"/>
      </c:catAx>
      <c:valAx>
        <c:axId val="978624752"/>
        <c:scaling>
          <c:orientation val="minMax"/>
        </c:scaling>
        <c:delete val="1"/>
        <c:axPos val="l"/>
        <c:majorGridlines>
          <c:spPr>
            <a:ln w="9525" cap="flat" cmpd="sng" algn="ctr">
              <a:solidFill>
                <a:schemeClr val="tx1">
                  <a:lumMod val="5000"/>
                  <a:lumOff val="95000"/>
                </a:schemeClr>
              </a:solidFill>
              <a:round/>
            </a:ln>
            <a:effectLst/>
          </c:spPr>
        </c:majorGridlines>
        <c:minorGridlines>
          <c:spPr>
            <a:ln>
              <a:solidFill>
                <a:schemeClr val="tx1">
                  <a:lumMod val="5000"/>
                  <a:lumOff val="95000"/>
                </a:schemeClr>
              </a:solidFill>
            </a:ln>
            <a:effectLst/>
          </c:spPr>
        </c:minorGridlines>
        <c:numFmt formatCode="0.00" sourceLinked="1"/>
        <c:majorTickMark val="out"/>
        <c:minorTickMark val="none"/>
        <c:tickLblPos val="nextTo"/>
        <c:crossAx val="97864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CDDEDE"/>
      </a:solidFill>
    </a:ln>
    <a:effectLst>
      <a:outerShdw blurRad="50800" dist="38100" dir="10800000" algn="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Tables!Rating of count guru</c:name>
    <c:fmtId val="115"/>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dirty="0">
                <a:solidFill>
                  <a:schemeClr val="tx1"/>
                </a:solidFill>
              </a:rPr>
              <a:t>Rating count of Gurus</a:t>
            </a:r>
          </a:p>
        </c:rich>
      </c:tx>
      <c:layout>
        <c:manualLayout>
          <c:xMode val="edge"/>
          <c:yMode val="edge"/>
          <c:x val="0.37404420001424055"/>
          <c:y val="6.524310695624548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outerShdw blurRad="50800" dist="38100" dir="2700000" algn="tl" rotWithShape="0">
            <a:prstClr val="black">
              <a:alpha val="40000"/>
            </a:prstClr>
          </a:outerShdw>
        </a:effectLst>
        <a:sp3d/>
      </c:spPr>
    </c:sideWall>
    <c:backWall>
      <c:thickness val="0"/>
      <c:spPr>
        <a:noFill/>
        <a:ln>
          <a:noFill/>
        </a:ln>
        <a:effectLst>
          <a:outerShdw blurRad="50800" dist="38100" dir="2700000" algn="tl" rotWithShape="0">
            <a:prstClr val="black">
              <a:alpha val="40000"/>
            </a:prstClr>
          </a:outerShdw>
        </a:effectLst>
        <a:sp3d/>
      </c:spPr>
    </c:backWall>
    <c:plotArea>
      <c:layout>
        <c:manualLayout>
          <c:layoutTarget val="inner"/>
          <c:xMode val="edge"/>
          <c:yMode val="edge"/>
          <c:x val="4.8600105980443294E-2"/>
          <c:y val="0.19179579656508214"/>
          <c:w val="0.94200303037830047"/>
          <c:h val="0.65604098252822551"/>
        </c:manualLayout>
      </c:layout>
      <c:bar3DChart>
        <c:barDir val="col"/>
        <c:grouping val="clustered"/>
        <c:varyColors val="0"/>
        <c:ser>
          <c:idx val="0"/>
          <c:order val="0"/>
          <c:tx>
            <c:strRef>
              <c:f>'Pivot Tables'!$B$16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Tables'!$A$17:$A$26</c:f>
              <c:strCache>
                <c:ptCount val="9"/>
                <c:pt idx="0">
                  <c:v>0</c:v>
                </c:pt>
                <c:pt idx="1">
                  <c:v>1</c:v>
                </c:pt>
                <c:pt idx="2">
                  <c:v>2</c:v>
                </c:pt>
                <c:pt idx="3">
                  <c:v>3</c:v>
                </c:pt>
                <c:pt idx="4">
                  <c:v>4</c:v>
                </c:pt>
                <c:pt idx="5">
                  <c:v>5</c:v>
                </c:pt>
                <c:pt idx="6">
                  <c:v>6</c:v>
                </c:pt>
                <c:pt idx="7">
                  <c:v>7</c:v>
                </c:pt>
                <c:pt idx="8">
                  <c:v>8</c:v>
                </c:pt>
              </c:strCache>
            </c:strRef>
          </c:cat>
          <c:val>
            <c:numRef>
              <c:f>'Pivot Tables'!$B$17:$B$26</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02A4-4C8C-AA70-57413DFD2FF4}"/>
            </c:ext>
          </c:extLst>
        </c:ser>
        <c:dLbls>
          <c:showLegendKey val="0"/>
          <c:showVal val="1"/>
          <c:showCatName val="0"/>
          <c:showSerName val="0"/>
          <c:showPercent val="0"/>
          <c:showBubbleSize val="0"/>
        </c:dLbls>
        <c:gapWidth val="150"/>
        <c:shape val="box"/>
        <c:axId val="805072079"/>
        <c:axId val="805067279"/>
        <c:axId val="0"/>
      </c:bar3DChart>
      <c:catAx>
        <c:axId val="80507207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05067279"/>
        <c:crosses val="autoZero"/>
        <c:auto val="1"/>
        <c:lblAlgn val="ctr"/>
        <c:lblOffset val="100"/>
        <c:noMultiLvlLbl val="0"/>
      </c:catAx>
      <c:valAx>
        <c:axId val="805067279"/>
        <c:scaling>
          <c:orientation val="minMax"/>
        </c:scaling>
        <c:delete val="1"/>
        <c:axPos val="l"/>
        <c:numFmt formatCode="General" sourceLinked="1"/>
        <c:majorTickMark val="none"/>
        <c:minorTickMark val="none"/>
        <c:tickLblPos val="nextTo"/>
        <c:crossAx val="80507207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chemeClr val="tx1"/>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84" name="Google Shape;184;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85" name="Google Shape;185;p19: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88" name="Google Shape;188;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94" name="Google Shape;19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95" name="Google Shape;195;p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98" name="Google Shape;198;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07" name="Google Shape;207;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08" name="Google Shape;208;p3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11" name="Google Shape;211;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19" name="Google Shape;219;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20" name="Google Shape;220;p10: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23" name="Google Shape;223;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31" name="Google Shape;231;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32" name="Google Shape;232;p39: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35" name="Google Shape;235;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43" name="Google Shape;243;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44" name="Google Shape;244;p11: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47" name="Google Shape;247;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58" name="Google Shape;258;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59" name="Google Shape;259;p12: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62" name="Google Shape;262;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70" name="Google Shape;270;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71" name="Google Shape;271;p13: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74" name="Google Shape;274;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82" name="Google Shape;282;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83" name="Google Shape;283;p14: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86" name="Google Shape;286;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95" name="Google Shape;295;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296" name="Google Shape;296;p1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299" name="Google Shape;299;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94" name="Google Shape;94;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95" name="Google Shape;95;p3: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98" name="Google Shape;98;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07" name="Google Shape;307;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308" name="Google Shape;308;p17: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11" name="Google Shape;311;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20" name="Google Shape;32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321" name="Google Shape;321;p20: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24" name="Google Shape;32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35" name="Google Shape;335;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336" name="Google Shape;336;p41: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339" name="Google Shape;339;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05" name="Google Shape;105;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06" name="Google Shape;106;p35: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09" name="Google Shape;109;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16" name="Google Shape;11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17" name="Google Shape;117;p4: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20" name="Google Shape;120;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27" name="Google Shape;127;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28" name="Google Shape;128;p5: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31" name="Google Shape;131;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38" name="Google Shape;138;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39" name="Google Shape;139;p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42" name="Google Shape;142;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49" name="Google Shape;149;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50" name="Google Shape;150;p3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53" name="Google Shape;153;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61" name="Google Shape;161;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62" name="Google Shape;162;p37: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65" name="Google Shape;165;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73" name="Google Shape;173;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1.7.2013</a:t>
            </a:r>
            <a:endParaRPr/>
          </a:p>
        </p:txBody>
      </p:sp>
      <p:sp>
        <p:nvSpPr>
          <p:cNvPr id="174" name="Google Shape;174;p1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sz="1200"/>
          </a:p>
        </p:txBody>
      </p:sp>
      <p:sp>
        <p:nvSpPr>
          <p:cNvPr id="177" name="Google Shape;177;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143000" y="935302"/>
            <a:ext cx="6858000" cy="19896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143000" y="3001698"/>
            <a:ext cx="6858000" cy="137980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45"/>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2758943" y="-608938"/>
            <a:ext cx="3626115"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54"/>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5107913" y="1740033"/>
            <a:ext cx="484319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1107413" y="-174492"/>
            <a:ext cx="484319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55"/>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46"/>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6"/>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6"/>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7"/>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7"/>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7"/>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7"/>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8"/>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8"/>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9"/>
          <p:cNvSpPr txBox="1"/>
          <p:nvPr>
            <p:ph type="title"/>
          </p:nvPr>
        </p:nvSpPr>
        <p:spPr>
          <a:xfrm>
            <a:off x="623888" y="1424782"/>
            <a:ext cx="7886700" cy="237728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9"/>
          <p:cNvSpPr txBox="1"/>
          <p:nvPr>
            <p:ph idx="1" type="body"/>
          </p:nvPr>
        </p:nvSpPr>
        <p:spPr>
          <a:xfrm>
            <a:off x="623888" y="3824553"/>
            <a:ext cx="7886700" cy="1250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9" name="Google Shape;39;p49"/>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0"/>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0"/>
          <p:cNvSpPr txBox="1"/>
          <p:nvPr>
            <p:ph idx="1" type="body"/>
          </p:nvPr>
        </p:nvSpPr>
        <p:spPr>
          <a:xfrm>
            <a:off x="628650" y="1521354"/>
            <a:ext cx="3886200" cy="362611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50"/>
          <p:cNvSpPr txBox="1"/>
          <p:nvPr>
            <p:ph idx="2" type="body"/>
          </p:nvPr>
        </p:nvSpPr>
        <p:spPr>
          <a:xfrm>
            <a:off x="4629150" y="1521354"/>
            <a:ext cx="3886200" cy="362611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50"/>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1"/>
          <p:cNvSpPr txBox="1"/>
          <p:nvPr>
            <p:ph type="title"/>
          </p:nvPr>
        </p:nvSpPr>
        <p:spPr>
          <a:xfrm>
            <a:off x="629841" y="304271"/>
            <a:ext cx="7886700" cy="110463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1"/>
          <p:cNvSpPr txBox="1"/>
          <p:nvPr>
            <p:ph idx="1" type="body"/>
          </p:nvPr>
        </p:nvSpPr>
        <p:spPr>
          <a:xfrm>
            <a:off x="629842" y="1400969"/>
            <a:ext cx="3868340" cy="6865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51"/>
          <p:cNvSpPr txBox="1"/>
          <p:nvPr>
            <p:ph idx="2" type="body"/>
          </p:nvPr>
        </p:nvSpPr>
        <p:spPr>
          <a:xfrm>
            <a:off x="629842" y="2087563"/>
            <a:ext cx="3868340" cy="30704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51"/>
          <p:cNvSpPr txBox="1"/>
          <p:nvPr>
            <p:ph idx="3" type="body"/>
          </p:nvPr>
        </p:nvSpPr>
        <p:spPr>
          <a:xfrm>
            <a:off x="4629150" y="1400969"/>
            <a:ext cx="3887391" cy="6865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51"/>
          <p:cNvSpPr txBox="1"/>
          <p:nvPr>
            <p:ph idx="4" type="body"/>
          </p:nvPr>
        </p:nvSpPr>
        <p:spPr>
          <a:xfrm>
            <a:off x="4629150" y="2087563"/>
            <a:ext cx="3887391" cy="30704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51"/>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629841" y="381000"/>
            <a:ext cx="2949178" cy="1333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3887391" y="822855"/>
            <a:ext cx="4629150" cy="4061354"/>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52"/>
          <p:cNvSpPr txBox="1"/>
          <p:nvPr>
            <p:ph idx="2" type="body"/>
          </p:nvPr>
        </p:nvSpPr>
        <p:spPr>
          <a:xfrm>
            <a:off x="629841" y="1714500"/>
            <a:ext cx="2949178" cy="31763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52"/>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629841" y="381000"/>
            <a:ext cx="2949178" cy="1333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3887391" y="822855"/>
            <a:ext cx="4629150" cy="4061354"/>
          </a:xfrm>
          <a:prstGeom prst="rect">
            <a:avLst/>
          </a:prstGeom>
          <a:noFill/>
          <a:ln>
            <a:noFill/>
          </a:ln>
        </p:spPr>
      </p:sp>
      <p:sp>
        <p:nvSpPr>
          <p:cNvPr id="68" name="Google Shape;68;p53"/>
          <p:cNvSpPr txBox="1"/>
          <p:nvPr>
            <p:ph idx="1" type="body"/>
          </p:nvPr>
        </p:nvSpPr>
        <p:spPr>
          <a:xfrm>
            <a:off x="629841" y="1714500"/>
            <a:ext cx="2949178" cy="31763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53"/>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628650" y="304271"/>
            <a:ext cx="7886700" cy="110463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628650" y="1521354"/>
            <a:ext cx="7886700" cy="3626115"/>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28650" y="5296959"/>
            <a:ext cx="2057400" cy="30427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3028950" y="5296959"/>
            <a:ext cx="3086100" cy="30427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6457950" y="5296959"/>
            <a:ext cx="2057400" cy="30427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8.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1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
          <p:cNvSpPr/>
          <p:nvPr/>
        </p:nvSpPr>
        <p:spPr>
          <a:xfrm>
            <a:off x="0" y="0"/>
            <a:ext cx="9141714"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2"/>
          <p:cNvSpPr txBox="1"/>
          <p:nvPr>
            <p:ph type="ctrTitle"/>
          </p:nvPr>
        </p:nvSpPr>
        <p:spPr>
          <a:xfrm>
            <a:off x="482601" y="536222"/>
            <a:ext cx="3465438" cy="380594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500"/>
              <a:buFont typeface="Calibri"/>
              <a:buNone/>
            </a:pPr>
            <a:r>
              <a:rPr b="1" i="0" lang="en-US" sz="3500" u="none" cap="none" strike="noStrike">
                <a:latin typeface="Calibri"/>
                <a:ea typeface="Calibri"/>
                <a:cs typeface="Calibri"/>
                <a:sym typeface="Calibri"/>
              </a:rPr>
              <a:t>Spreadsheet Project:</a:t>
            </a:r>
            <a:br>
              <a:rPr b="1" i="0" lang="en-US" sz="3500" u="none" cap="none" strike="noStrike">
                <a:latin typeface="Calibri"/>
                <a:ea typeface="Calibri"/>
                <a:cs typeface="Calibri"/>
                <a:sym typeface="Calibri"/>
              </a:rPr>
            </a:br>
            <a:br>
              <a:rPr b="1" lang="en-US" sz="3500">
                <a:latin typeface="Calibri"/>
                <a:ea typeface="Calibri"/>
                <a:cs typeface="Calibri"/>
                <a:sym typeface="Calibri"/>
              </a:rPr>
            </a:br>
            <a:r>
              <a:rPr b="1" lang="en-US" sz="3500">
                <a:latin typeface="Calibri"/>
                <a:ea typeface="Calibri"/>
                <a:cs typeface="Calibri"/>
                <a:sym typeface="Calibri"/>
              </a:rPr>
              <a:t>Astrosage</a:t>
            </a:r>
            <a:r>
              <a:rPr b="1" i="0" lang="en-US" sz="3500" cap="none" strike="noStrike">
                <a:latin typeface="Calibri"/>
                <a:ea typeface="Calibri"/>
                <a:cs typeface="Calibri"/>
                <a:sym typeface="Calibri"/>
              </a:rPr>
              <a:t> Analysis</a:t>
            </a:r>
            <a:br>
              <a:rPr i="0" lang="en-US" sz="3500" cap="none" strike="noStrike"/>
            </a:br>
            <a:endParaRPr sz="3500"/>
          </a:p>
        </p:txBody>
      </p:sp>
      <p:sp>
        <p:nvSpPr>
          <p:cNvPr id="90" name="Google Shape;90;p2"/>
          <p:cNvSpPr txBox="1"/>
          <p:nvPr>
            <p:ph idx="1" type="subTitle"/>
          </p:nvPr>
        </p:nvSpPr>
        <p:spPr>
          <a:xfrm>
            <a:off x="482600" y="4398070"/>
            <a:ext cx="3465438" cy="6462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latin typeface="Calibri"/>
                <a:ea typeface="Calibri"/>
                <a:cs typeface="Calibri"/>
                <a:sym typeface="Calibri"/>
              </a:rPr>
              <a:t> </a:t>
            </a:r>
            <a:r>
              <a:rPr lang="en-US"/>
              <a:t>By:</a:t>
            </a:r>
            <a:br>
              <a:rPr lang="en-US"/>
            </a:br>
            <a:r>
              <a:rPr lang="en-US"/>
              <a:t>          Paturi Abhiram</a:t>
            </a:r>
            <a:endParaRPr/>
          </a:p>
        </p:txBody>
      </p:sp>
      <p:pic>
        <p:nvPicPr>
          <p:cNvPr descr="A cartoon of an elephant&#10;&#10;Description automatically generated" id="91" name="Google Shape;91;p2"/>
          <p:cNvPicPr preferRelativeResize="0"/>
          <p:nvPr/>
        </p:nvPicPr>
        <p:blipFill rotWithShape="1">
          <a:blip r:embed="rId3">
            <a:alphaModFix/>
          </a:blip>
          <a:srcRect b="0" l="10964" r="10784" t="0"/>
          <a:stretch/>
        </p:blipFill>
        <p:spPr>
          <a:xfrm>
            <a:off x="4671911" y="10"/>
            <a:ext cx="4472089" cy="5714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9"/>
                                        </p:tgtEl>
                                        <p:attrNameLst>
                                          <p:attrName>style.visibility</p:attrName>
                                        </p:attrNameLst>
                                      </p:cBhvr>
                                      <p:to>
                                        <p:strVal val="visible"/>
                                      </p:to>
                                    </p:set>
                                    <p:animEffect filter="fade" transition="in">
                                      <p:cBhvr>
                                        <p:cTn dur="400"/>
                                        <p:tgtEl>
                                          <p:spTgt spid="89"/>
                                        </p:tgtEl>
                                      </p:cBhvr>
                                    </p:animEffect>
                                  </p:childTnLst>
                                </p:cTn>
                              </p:par>
                              <p:par>
                                <p:cTn fill="hold" nodeType="withEffect" presetClass="entr" presetID="10" presetSubtype="0">
                                  <p:stCondLst>
                                    <p:cond delay="200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400"/>
                                        <p:tgtEl>
                                          <p:spTgt spid="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9"/>
          <p:cNvPicPr preferRelativeResize="0"/>
          <p:nvPr/>
        </p:nvPicPr>
        <p:blipFill rotWithShape="1">
          <a:blip r:embed="rId3">
            <a:alphaModFix/>
          </a:blip>
          <a:srcRect b="0" l="0" r="0" t="0"/>
          <a:stretch/>
        </p:blipFill>
        <p:spPr>
          <a:xfrm>
            <a:off x="408892" y="152400"/>
            <a:ext cx="5635264" cy="5410200"/>
          </a:xfrm>
          <a:prstGeom prst="rect">
            <a:avLst/>
          </a:prstGeom>
          <a:noFill/>
          <a:ln>
            <a:noFill/>
          </a:ln>
        </p:spPr>
      </p:pic>
      <p:pic>
        <p:nvPicPr>
          <p:cNvPr descr="A cartoon of an elephant&#10;&#10;Description automatically generated" id="191" name="Google Shape;191;p19"/>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nvSpPr>
        <p:spPr>
          <a:xfrm>
            <a:off x="375924" y="295033"/>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Day wise call volume</a:t>
            </a:r>
            <a:endParaRPr sz="1800">
              <a:solidFill>
                <a:schemeClr val="dk1"/>
              </a:solidFill>
              <a:latin typeface="Calibri"/>
              <a:ea typeface="Calibri"/>
              <a:cs typeface="Calibri"/>
              <a:sym typeface="Calibri"/>
            </a:endParaRPr>
          </a:p>
        </p:txBody>
      </p:sp>
      <p:graphicFrame>
        <p:nvGraphicFramePr>
          <p:cNvPr id="201" name="Google Shape;201;p8"/>
          <p:cNvGraphicFramePr/>
          <p:nvPr/>
        </p:nvGraphicFramePr>
        <p:xfrm>
          <a:off x="4118918" y="1073837"/>
          <a:ext cx="4835610" cy="4221813"/>
        </p:xfrm>
        <a:graphic>
          <a:graphicData uri="http://schemas.openxmlformats.org/drawingml/2006/chart">
            <c:chart r:id="rId3"/>
          </a:graphicData>
        </a:graphic>
      </p:graphicFrame>
      <p:sp>
        <p:nvSpPr>
          <p:cNvPr id="202" name="Google Shape;202;p8"/>
          <p:cNvSpPr txBox="1"/>
          <p:nvPr/>
        </p:nvSpPr>
        <p:spPr>
          <a:xfrm>
            <a:off x="375924" y="1529734"/>
            <a:ext cx="14993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Key Insights</a:t>
            </a:r>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203" name="Google Shape;203;p8"/>
          <p:cNvSpPr txBox="1"/>
          <p:nvPr/>
        </p:nvSpPr>
        <p:spPr>
          <a:xfrm>
            <a:off x="436607" y="2114509"/>
            <a:ext cx="3847071"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Higher call volumes on Sunday, Monday, and Saturday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address this trend that call centers should staff more agents on these days to handle demand efficiently.</a:t>
            </a:r>
            <a:endParaRPr sz="1800">
              <a:solidFill>
                <a:schemeClr val="dk1"/>
              </a:solidFill>
              <a:latin typeface="Calibri"/>
              <a:ea typeface="Calibri"/>
              <a:cs typeface="Calibri"/>
              <a:sym typeface="Calibri"/>
            </a:endParaRPr>
          </a:p>
        </p:txBody>
      </p:sp>
      <p:pic>
        <p:nvPicPr>
          <p:cNvPr descr="A cartoon of an elephant&#10;&#10;Description automatically generated" id="204" name="Google Shape;204;p8"/>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nvSpPr>
        <p:spPr>
          <a:xfrm>
            <a:off x="453081" y="420118"/>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Arial"/>
              <a:buNone/>
            </a:pPr>
            <a:r>
              <a:rPr b="1" lang="en-US" sz="2799">
                <a:solidFill>
                  <a:srgbClr val="424242"/>
                </a:solidFill>
                <a:latin typeface="Arial"/>
                <a:ea typeface="Arial"/>
                <a:cs typeface="Arial"/>
                <a:sym typeface="Arial"/>
              </a:rPr>
              <a:t>Ca</a:t>
            </a:r>
            <a:r>
              <a:rPr b="1" lang="en-US" sz="2799">
                <a:solidFill>
                  <a:srgbClr val="424242"/>
                </a:solidFill>
                <a:latin typeface="Calibri"/>
                <a:ea typeface="Calibri"/>
                <a:cs typeface="Calibri"/>
                <a:sym typeface="Calibri"/>
              </a:rPr>
              <a:t>ll Status completed vs busy</a:t>
            </a:r>
            <a:endParaRPr sz="1800">
              <a:solidFill>
                <a:schemeClr val="dk1"/>
              </a:solidFill>
              <a:latin typeface="Calibri"/>
              <a:ea typeface="Calibri"/>
              <a:cs typeface="Calibri"/>
              <a:sym typeface="Calibri"/>
            </a:endParaRPr>
          </a:p>
        </p:txBody>
      </p:sp>
      <p:graphicFrame>
        <p:nvGraphicFramePr>
          <p:cNvPr id="214" name="Google Shape;214;p38"/>
          <p:cNvGraphicFramePr/>
          <p:nvPr/>
        </p:nvGraphicFramePr>
        <p:xfrm>
          <a:off x="5025081" y="1443030"/>
          <a:ext cx="3838833" cy="3334916"/>
        </p:xfrm>
        <a:graphic>
          <a:graphicData uri="http://schemas.openxmlformats.org/drawingml/2006/chart">
            <c:chart r:id="rId3"/>
          </a:graphicData>
        </a:graphic>
      </p:graphicFrame>
      <p:sp>
        <p:nvSpPr>
          <p:cNvPr id="215" name="Google Shape;215;p38"/>
          <p:cNvSpPr txBox="1"/>
          <p:nvPr/>
        </p:nvSpPr>
        <p:spPr>
          <a:xfrm>
            <a:off x="453081" y="1731658"/>
            <a:ext cx="449786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Key Insights:</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Nearly one-fourth of calls result in a busy status, which could indicate peak traffic periods, insufficient staffing, or limitations in infrastructure.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Recommendations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Expanding call-handling capacity during peak hours.</a:t>
            </a:r>
            <a:endParaRPr sz="1800">
              <a:solidFill>
                <a:schemeClr val="dk1"/>
              </a:solidFill>
              <a:latin typeface="Calibri"/>
              <a:ea typeface="Calibri"/>
              <a:cs typeface="Calibri"/>
              <a:sym typeface="Calibri"/>
            </a:endParaRPr>
          </a:p>
        </p:txBody>
      </p:sp>
      <p:pic>
        <p:nvPicPr>
          <p:cNvPr descr="A cartoon of an elephant&#10;&#10;Description automatically generated" id="216" name="Google Shape;216;p38"/>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nvSpPr>
        <p:spPr>
          <a:xfrm>
            <a:off x="503199" y="387772"/>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Consultation wise </a:t>
            </a:r>
            <a:r>
              <a:rPr b="1" lang="en-US" sz="2799">
                <a:solidFill>
                  <a:srgbClr val="424242"/>
                </a:solidFill>
                <a:latin typeface="Calibri"/>
                <a:ea typeface="Calibri"/>
                <a:cs typeface="Calibri"/>
                <a:sym typeface="Calibri"/>
              </a:rPr>
              <a:t>t</a:t>
            </a:r>
            <a:r>
              <a:rPr b="1" i="0" lang="en-US" sz="2799" u="none" cap="none" strike="noStrike">
                <a:solidFill>
                  <a:srgbClr val="424242"/>
                </a:solidFill>
                <a:latin typeface="Calibri"/>
                <a:ea typeface="Calibri"/>
                <a:cs typeface="Calibri"/>
                <a:sym typeface="Calibri"/>
              </a:rPr>
              <a:t>otal Sales Generated</a:t>
            </a:r>
            <a:endParaRPr sz="1800">
              <a:solidFill>
                <a:schemeClr val="dk1"/>
              </a:solidFill>
              <a:latin typeface="Calibri"/>
              <a:ea typeface="Calibri"/>
              <a:cs typeface="Calibri"/>
              <a:sym typeface="Calibri"/>
            </a:endParaRPr>
          </a:p>
        </p:txBody>
      </p:sp>
      <p:graphicFrame>
        <p:nvGraphicFramePr>
          <p:cNvPr id="226" name="Google Shape;226;p10"/>
          <p:cNvGraphicFramePr/>
          <p:nvPr/>
        </p:nvGraphicFramePr>
        <p:xfrm>
          <a:off x="783132" y="1824617"/>
          <a:ext cx="3000000" cy="3000000"/>
        </p:xfrm>
        <a:graphic>
          <a:graphicData uri="http://schemas.openxmlformats.org/drawingml/2006/table">
            <a:tbl>
              <a:tblPr>
                <a:noFill/>
                <a:tableStyleId>{EB70EDD6-4B8E-457B-AA52-E0C0EEEFA5C8}</a:tableStyleId>
              </a:tblPr>
              <a:tblGrid>
                <a:gridCol w="1691050"/>
                <a:gridCol w="1534750"/>
              </a:tblGrid>
              <a:tr h="415750">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Row Labels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Sum of Net amount</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r h="50125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Call</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168521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25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Chat</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45495</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2775">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Complementary</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52636"/>
                        </a:lnSpc>
                        <a:spcBef>
                          <a:spcPts val="0"/>
                        </a:spcBef>
                        <a:spcAft>
                          <a:spcPts val="0"/>
                        </a:spcAft>
                        <a:buClr>
                          <a:schemeClr val="dk1"/>
                        </a:buClr>
                        <a:buSzPts val="1100"/>
                        <a:buFont typeface="Calibri"/>
                        <a:buNone/>
                      </a:pPr>
                      <a:r>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125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public_live_Call</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51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125">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Grand Total</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c>
                  <a:txBody>
                    <a:bodyPr/>
                    <a:lstStyle/>
                    <a:p>
                      <a:pPr indent="0" lvl="0" marL="0" marR="0" rtl="0" algn="r">
                        <a:lnSpc>
                          <a:spcPct val="137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214066</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CE6F1"/>
                    </a:solidFill>
                  </a:tcPr>
                </a:tc>
              </a:tr>
            </a:tbl>
          </a:graphicData>
        </a:graphic>
      </p:graphicFrame>
      <p:graphicFrame>
        <p:nvGraphicFramePr>
          <p:cNvPr id="227" name="Google Shape;227;p10"/>
          <p:cNvGraphicFramePr/>
          <p:nvPr/>
        </p:nvGraphicFramePr>
        <p:xfrm>
          <a:off x="4297727" y="1598141"/>
          <a:ext cx="4572000" cy="2969676"/>
        </p:xfrm>
        <a:graphic>
          <a:graphicData uri="http://schemas.openxmlformats.org/drawingml/2006/chart">
            <c:chart r:id="rId3"/>
          </a:graphicData>
        </a:graphic>
      </p:graphicFrame>
      <p:pic>
        <p:nvPicPr>
          <p:cNvPr descr="A cartoon of an elephant&#10;&#10;Description automatically generated" id="228" name="Google Shape;228;p10"/>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568301" y="418570"/>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Calibri"/>
                <a:ea typeface="Calibri"/>
                <a:cs typeface="Calibri"/>
                <a:sym typeface="Calibri"/>
              </a:rPr>
              <a:t>Chat And Call Revenue</a:t>
            </a:r>
            <a:endParaRPr b="0" i="0" sz="1400" u="none" cap="none" strike="noStrike">
              <a:solidFill>
                <a:srgbClr val="000000"/>
              </a:solidFill>
              <a:latin typeface="Calibri"/>
              <a:ea typeface="Calibri"/>
              <a:cs typeface="Calibri"/>
              <a:sym typeface="Calibri"/>
            </a:endParaRPr>
          </a:p>
        </p:txBody>
      </p:sp>
      <p:graphicFrame>
        <p:nvGraphicFramePr>
          <p:cNvPr id="238" name="Google Shape;238;p39"/>
          <p:cNvGraphicFramePr/>
          <p:nvPr/>
        </p:nvGraphicFramePr>
        <p:xfrm>
          <a:off x="4275438" y="1054444"/>
          <a:ext cx="4629665" cy="4232291"/>
        </p:xfrm>
        <a:graphic>
          <a:graphicData uri="http://schemas.openxmlformats.org/drawingml/2006/chart">
            <c:chart r:id="rId3"/>
          </a:graphicData>
        </a:graphic>
      </p:graphicFrame>
      <p:sp>
        <p:nvSpPr>
          <p:cNvPr id="239" name="Google Shape;239;p39"/>
          <p:cNvSpPr txBox="1"/>
          <p:nvPr/>
        </p:nvSpPr>
        <p:spPr>
          <a:xfrm>
            <a:off x="625966" y="1671709"/>
            <a:ext cx="3740088" cy="298884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Insights</a:t>
            </a:r>
            <a:endParaRPr sz="1800">
              <a:solidFill>
                <a:schemeClr val="dk1"/>
              </a:solidFill>
              <a:latin typeface="Calibri"/>
              <a:ea typeface="Calibri"/>
              <a:cs typeface="Calibri"/>
              <a:sym typeface="Calibri"/>
            </a:endParaRPr>
          </a:p>
          <a:p>
            <a:pPr indent="0" lvl="0" marL="0" marR="0" rtl="0" algn="l">
              <a:lnSpc>
                <a:spcPct val="104937"/>
              </a:lnSpc>
              <a:spcBef>
                <a:spcPts val="0"/>
              </a:spcBef>
              <a:spcAft>
                <a:spcPts val="0"/>
              </a:spcAft>
              <a:buClr>
                <a:schemeClr val="dk1"/>
              </a:buClr>
              <a:buSzPts val="1600"/>
              <a:buFont typeface="Calibri"/>
              <a:buNone/>
            </a:pPr>
            <a:r>
              <a:t/>
            </a:r>
            <a:endParaRPr b="1" i="0" sz="1600" u="none" cap="none" strike="noStrike">
              <a:solidFill>
                <a:srgbClr val="424242"/>
              </a:solidFill>
              <a:latin typeface="Calibri"/>
              <a:ea typeface="Calibri"/>
              <a:cs typeface="Calibri"/>
              <a:sym typeface="Calibri"/>
            </a:endParaRPr>
          </a:p>
          <a:p>
            <a:pPr indent="-154303" lvl="0" marL="308610" marR="0" rtl="0" algn="l">
              <a:lnSpc>
                <a:spcPct val="120014"/>
              </a:lnSpc>
              <a:spcBef>
                <a:spcPts val="0"/>
              </a:spcBef>
              <a:spcAft>
                <a:spcPts val="0"/>
              </a:spcAft>
              <a:buClr>
                <a:srgbClr val="424242"/>
              </a:buClr>
              <a:buSzPts val="1399"/>
              <a:buFont typeface="Maven Pro Medium"/>
              <a:buChar char="•"/>
            </a:pPr>
            <a:r>
              <a:rPr i="0" lang="en-US" sz="1399" u="none" cap="none" strike="noStrike">
                <a:solidFill>
                  <a:srgbClr val="424242"/>
                </a:solidFill>
                <a:latin typeface="Calibri"/>
                <a:ea typeface="Calibri"/>
                <a:cs typeface="Calibri"/>
                <a:sym typeface="Calibri"/>
              </a:rPr>
              <a:t>Higher Calls Revenue as compared to chat revenue</a:t>
            </a:r>
            <a:endParaRPr sz="1800">
              <a:solidFill>
                <a:schemeClr val="dk1"/>
              </a:solidFill>
              <a:latin typeface="Calibri"/>
              <a:ea typeface="Calibri"/>
              <a:cs typeface="Calibri"/>
              <a:sym typeface="Calibri"/>
            </a:endParaRPr>
          </a:p>
          <a:p>
            <a:pPr indent="-154305" lvl="1" marL="308610" marR="0" rtl="0" algn="l">
              <a:lnSpc>
                <a:spcPct val="120014"/>
              </a:lnSpc>
              <a:spcBef>
                <a:spcPts val="0"/>
              </a:spcBef>
              <a:spcAft>
                <a:spcPts val="0"/>
              </a:spcAft>
              <a:buClr>
                <a:schemeClr val="dk1"/>
              </a:buClr>
              <a:buSzPts val="1399"/>
              <a:buFont typeface="Calibri"/>
              <a:buNone/>
            </a:pPr>
            <a:r>
              <a:t/>
            </a:r>
            <a:endParaRPr b="0" i="0" sz="1399" u="none" cap="none" strike="noStrike">
              <a:solidFill>
                <a:srgbClr val="424242"/>
              </a:solidFill>
              <a:latin typeface="Calibri"/>
              <a:ea typeface="Calibri"/>
              <a:cs typeface="Calibri"/>
              <a:sym typeface="Calibri"/>
            </a:endParaRPr>
          </a:p>
          <a:p>
            <a:pPr indent="-154303" lvl="1" marL="308610" marR="0" rtl="0" algn="l">
              <a:lnSpc>
                <a:spcPct val="120014"/>
              </a:lnSpc>
              <a:spcBef>
                <a:spcPts val="0"/>
              </a:spcBef>
              <a:spcAft>
                <a:spcPts val="0"/>
              </a:spcAft>
              <a:buClr>
                <a:srgbClr val="424242"/>
              </a:buClr>
              <a:buSzPts val="1399"/>
              <a:buFont typeface="Maven Pro Medium"/>
              <a:buChar char="•"/>
            </a:pPr>
            <a:r>
              <a:rPr b="0" i="0" lang="en-US" sz="1399" u="none" cap="none" strike="noStrike">
                <a:solidFill>
                  <a:srgbClr val="424242"/>
                </a:solidFill>
                <a:latin typeface="Calibri"/>
                <a:ea typeface="Calibri"/>
                <a:cs typeface="Calibri"/>
                <a:sym typeface="Calibri"/>
              </a:rPr>
              <a:t>Higher number of chat activity is noticed as compared to calls</a:t>
            </a:r>
            <a:endParaRPr b="0" i="0" sz="1800" u="none" cap="none" strike="noStrike">
              <a:solidFill>
                <a:schemeClr val="dk1"/>
              </a:solidFill>
              <a:latin typeface="Calibri"/>
              <a:ea typeface="Calibri"/>
              <a:cs typeface="Calibri"/>
              <a:sym typeface="Calibri"/>
            </a:endParaRPr>
          </a:p>
        </p:txBody>
      </p:sp>
      <p:pic>
        <p:nvPicPr>
          <p:cNvPr descr="A cartoon of an elephant&#10;&#10;Description automatically generated" id="240" name="Google Shape;240;p39"/>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nvSpPr>
        <p:spPr>
          <a:xfrm>
            <a:off x="436606" y="406111"/>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Percentage of total sales</a:t>
            </a:r>
            <a:endParaRPr sz="1800">
              <a:solidFill>
                <a:schemeClr val="dk1"/>
              </a:solidFill>
              <a:latin typeface="Calibri"/>
              <a:ea typeface="Calibri"/>
              <a:cs typeface="Calibri"/>
              <a:sym typeface="Calibri"/>
            </a:endParaRPr>
          </a:p>
        </p:txBody>
      </p:sp>
      <p:graphicFrame>
        <p:nvGraphicFramePr>
          <p:cNvPr id="250" name="Google Shape;250;p11"/>
          <p:cNvGraphicFramePr/>
          <p:nvPr/>
        </p:nvGraphicFramePr>
        <p:xfrm>
          <a:off x="4572000" y="1371975"/>
          <a:ext cx="4250722" cy="3571984"/>
        </p:xfrm>
        <a:graphic>
          <a:graphicData uri="http://schemas.openxmlformats.org/drawingml/2006/chart">
            <c:chart r:id="rId3"/>
          </a:graphicData>
        </a:graphic>
      </p:graphicFrame>
      <p:sp>
        <p:nvSpPr>
          <p:cNvPr id="251" name="Google Shape;251;p11"/>
          <p:cNvSpPr txBox="1"/>
          <p:nvPr/>
        </p:nvSpPr>
        <p:spPr>
          <a:xfrm>
            <a:off x="321278" y="4227026"/>
            <a:ext cx="4028301" cy="971051"/>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marR="0" rtl="0" algn="l">
              <a:spcBef>
                <a:spcPts val="0"/>
              </a:spcBef>
              <a:spcAft>
                <a:spcPts val="0"/>
              </a:spcAft>
              <a:buClr>
                <a:schemeClr val="dk1"/>
              </a:buClr>
              <a:buSzPct val="100000"/>
              <a:buFont typeface="Arial"/>
              <a:buChar char="•"/>
            </a:pPr>
            <a:r>
              <a:rPr lang="en-US" sz="1800">
                <a:solidFill>
                  <a:schemeClr val="dk1"/>
                </a:solidFill>
                <a:latin typeface="Calibri"/>
                <a:ea typeface="Calibri"/>
                <a:cs typeface="Calibri"/>
                <a:sym typeface="Calibri"/>
              </a:rPr>
              <a:t>Consider customer feedback and performance metrics to identify why the app leads in sales and replicate similar strategies for Gurucool.</a:t>
            </a:r>
            <a:endParaRPr sz="1800">
              <a:solidFill>
                <a:schemeClr val="dk1"/>
              </a:solidFill>
              <a:latin typeface="Calibri"/>
              <a:ea typeface="Calibri"/>
              <a:cs typeface="Calibri"/>
              <a:sym typeface="Calibri"/>
            </a:endParaRPr>
          </a:p>
        </p:txBody>
      </p:sp>
      <p:sp>
        <p:nvSpPr>
          <p:cNvPr id="252" name="Google Shape;252;p11"/>
          <p:cNvSpPr txBox="1"/>
          <p:nvPr/>
        </p:nvSpPr>
        <p:spPr>
          <a:xfrm>
            <a:off x="280885" y="3984751"/>
            <a:ext cx="18838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Maven Pro Medium"/>
                <a:ea typeface="Maven Pro Medium"/>
                <a:cs typeface="Maven Pro Medium"/>
                <a:sym typeface="Maven Pro Medium"/>
              </a:rPr>
              <a:t>Recommendations :</a:t>
            </a:r>
            <a:endParaRPr/>
          </a:p>
        </p:txBody>
      </p:sp>
      <p:sp>
        <p:nvSpPr>
          <p:cNvPr id="253" name="Google Shape;253;p11"/>
          <p:cNvSpPr txBox="1"/>
          <p:nvPr/>
        </p:nvSpPr>
        <p:spPr>
          <a:xfrm>
            <a:off x="436606" y="2095508"/>
            <a:ext cx="4028301"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App Sales Dominate</a:t>
            </a:r>
            <a:r>
              <a:rPr lang="en-US" sz="1800">
                <a:solidFill>
                  <a:schemeClr val="dk1"/>
                </a:solidFill>
                <a:latin typeface="Calibri"/>
                <a:ea typeface="Calibri"/>
                <a:cs typeface="Calibri"/>
                <a:sym typeface="Calibri"/>
              </a:rPr>
              <a:t>: With 59% of total sales, the app is the leading channel.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Gurucool's Contribution</a:t>
            </a:r>
            <a:r>
              <a:rPr lang="en-US" sz="1800">
                <a:solidFill>
                  <a:schemeClr val="dk1"/>
                </a:solidFill>
                <a:latin typeface="Calibri"/>
                <a:ea typeface="Calibri"/>
                <a:cs typeface="Calibri"/>
                <a:sym typeface="Calibri"/>
              </a:rPr>
              <a:t>: Gurucool accounts for 41% of sales, a significant share.</a:t>
            </a:r>
            <a:endParaRPr sz="1800">
              <a:solidFill>
                <a:schemeClr val="dk1"/>
              </a:solidFill>
              <a:latin typeface="Calibri"/>
              <a:ea typeface="Calibri"/>
              <a:cs typeface="Calibri"/>
              <a:sym typeface="Calibri"/>
            </a:endParaRPr>
          </a:p>
        </p:txBody>
      </p:sp>
      <p:sp>
        <p:nvSpPr>
          <p:cNvPr id="254" name="Google Shape;254;p11"/>
          <p:cNvSpPr txBox="1"/>
          <p:nvPr/>
        </p:nvSpPr>
        <p:spPr>
          <a:xfrm>
            <a:off x="436606" y="1688220"/>
            <a:ext cx="130356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Maven Pro Medium"/>
                <a:ea typeface="Maven Pro Medium"/>
                <a:cs typeface="Maven Pro Medium"/>
                <a:sym typeface="Maven Pro Medium"/>
              </a:rPr>
              <a:t>Key Insights :</a:t>
            </a:r>
            <a:endParaRPr/>
          </a:p>
        </p:txBody>
      </p:sp>
      <p:pic>
        <p:nvPicPr>
          <p:cNvPr descr="A cartoon of an elephant&#10;&#10;Description automatically generated" id="255" name="Google Shape;255;p11"/>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nvSpPr>
        <p:spPr>
          <a:xfrm>
            <a:off x="554585" y="332646"/>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Category wise Guru Earnings</a:t>
            </a:r>
            <a:endParaRPr sz="1800">
              <a:solidFill>
                <a:schemeClr val="dk1"/>
              </a:solidFill>
              <a:latin typeface="Calibri"/>
              <a:ea typeface="Calibri"/>
              <a:cs typeface="Calibri"/>
              <a:sym typeface="Calibri"/>
            </a:endParaRPr>
          </a:p>
        </p:txBody>
      </p:sp>
      <p:graphicFrame>
        <p:nvGraphicFramePr>
          <p:cNvPr id="265" name="Google Shape;265;p12"/>
          <p:cNvGraphicFramePr/>
          <p:nvPr/>
        </p:nvGraphicFramePr>
        <p:xfrm>
          <a:off x="4415481" y="1443030"/>
          <a:ext cx="4535930" cy="3573813"/>
        </p:xfrm>
        <a:graphic>
          <a:graphicData uri="http://schemas.openxmlformats.org/drawingml/2006/chart">
            <c:chart r:id="rId3"/>
          </a:graphicData>
        </a:graphic>
      </p:graphicFrame>
      <p:sp>
        <p:nvSpPr>
          <p:cNvPr id="266" name="Google Shape;266;p12"/>
          <p:cNvSpPr txBox="1"/>
          <p:nvPr/>
        </p:nvSpPr>
        <p:spPr>
          <a:xfrm>
            <a:off x="554585" y="1756025"/>
            <a:ext cx="3534032"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Key Insights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Higher Earnings on the App Platform as compared to gurucool in calls is seen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descr="A cartoon of an elephant&#10;&#10;Description automatically generated" id="267" name="Google Shape;267;p12"/>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nvSpPr>
        <p:spPr>
          <a:xfrm>
            <a:off x="306816" y="278525"/>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Rating of Gurus </a:t>
            </a:r>
            <a:endParaRPr sz="1800">
              <a:solidFill>
                <a:schemeClr val="dk1"/>
              </a:solidFill>
              <a:latin typeface="Calibri"/>
              <a:ea typeface="Calibri"/>
              <a:cs typeface="Calibri"/>
              <a:sym typeface="Calibri"/>
            </a:endParaRPr>
          </a:p>
        </p:txBody>
      </p:sp>
      <p:sp>
        <p:nvSpPr>
          <p:cNvPr id="277" name="Google Shape;277;p13"/>
          <p:cNvSpPr txBox="1"/>
          <p:nvPr/>
        </p:nvSpPr>
        <p:spPr>
          <a:xfrm>
            <a:off x="359691" y="1597074"/>
            <a:ext cx="3370950" cy="287963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Key Insights:</a:t>
            </a:r>
            <a:r>
              <a:rPr b="0" i="0" lang="en-US" sz="1600" u="none" cap="none" strike="noStrike">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4937"/>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a:p>
            <a:pPr indent="-154303" lvl="1" marL="308610" marR="0" rtl="0" algn="l">
              <a:lnSpc>
                <a:spcPct val="120014"/>
              </a:lnSpc>
              <a:spcBef>
                <a:spcPts val="0"/>
              </a:spcBef>
              <a:spcAft>
                <a:spcPts val="0"/>
              </a:spcAft>
              <a:buClr>
                <a:srgbClr val="000000"/>
              </a:buClr>
              <a:buSzPts val="1399"/>
              <a:buFont typeface="Arial"/>
              <a:buChar char="•"/>
            </a:pPr>
            <a:r>
              <a:rPr b="0" i="0" lang="en-US" sz="1399" u="none" cap="none" strike="noStrike">
                <a:solidFill>
                  <a:srgbClr val="000000"/>
                </a:solidFill>
                <a:latin typeface="Calibri"/>
                <a:ea typeface="Calibri"/>
                <a:cs typeface="Calibri"/>
                <a:sym typeface="Calibri"/>
              </a:rPr>
              <a:t>Most gurus fall within the 2 to 4 rating range, with a notable peak at rating 3 (4,407 gurus). </a:t>
            </a:r>
            <a:endParaRPr b="0" i="0" sz="1800" u="none" cap="none" strike="noStrike">
              <a:solidFill>
                <a:schemeClr val="dk1"/>
              </a:solidFill>
              <a:latin typeface="Calibri"/>
              <a:ea typeface="Calibri"/>
              <a:cs typeface="Calibri"/>
              <a:sym typeface="Calibri"/>
            </a:endParaRPr>
          </a:p>
          <a:p>
            <a:pPr indent="-154305" lvl="1" marL="308610" marR="0" rtl="0" algn="l">
              <a:lnSpc>
                <a:spcPct val="120014"/>
              </a:lnSpc>
              <a:spcBef>
                <a:spcPts val="0"/>
              </a:spcBef>
              <a:spcAft>
                <a:spcPts val="0"/>
              </a:spcAft>
              <a:buClr>
                <a:schemeClr val="dk1"/>
              </a:buClr>
              <a:buSzPts val="1399"/>
              <a:buFont typeface="Calibri"/>
              <a:buNone/>
            </a:pPr>
            <a:r>
              <a:t/>
            </a:r>
            <a:endParaRPr b="0" i="0" sz="1399" u="none" cap="none" strike="noStrike">
              <a:solidFill>
                <a:srgbClr val="000000"/>
              </a:solidFill>
              <a:latin typeface="Calibri"/>
              <a:ea typeface="Calibri"/>
              <a:cs typeface="Calibri"/>
              <a:sym typeface="Calibri"/>
            </a:endParaRPr>
          </a:p>
          <a:p>
            <a:pPr indent="-154303" lvl="1" marL="308610" marR="0" rtl="0" algn="l">
              <a:lnSpc>
                <a:spcPct val="120014"/>
              </a:lnSpc>
              <a:spcBef>
                <a:spcPts val="0"/>
              </a:spcBef>
              <a:spcAft>
                <a:spcPts val="0"/>
              </a:spcAft>
              <a:buClr>
                <a:srgbClr val="000000"/>
              </a:buClr>
              <a:buSzPts val="1399"/>
              <a:buFont typeface="Arial"/>
              <a:buChar char="•"/>
            </a:pPr>
            <a:r>
              <a:rPr b="0" i="0" lang="en-US" sz="1399" u="none" cap="none" strike="noStrike">
                <a:solidFill>
                  <a:srgbClr val="000000"/>
                </a:solidFill>
                <a:latin typeface="Calibri"/>
                <a:ea typeface="Calibri"/>
                <a:cs typeface="Calibri"/>
                <a:sym typeface="Calibri"/>
              </a:rPr>
              <a:t>There are fewer gurus in the higher rating categories (5 to 8), which signals an opportunity for improvement. Only a small portion of gurus have reached top ratings.</a:t>
            </a:r>
            <a:endParaRPr b="0" i="0" sz="1800" u="none" cap="none" strike="noStrike">
              <a:solidFill>
                <a:schemeClr val="dk1"/>
              </a:solidFill>
              <a:latin typeface="Calibri"/>
              <a:ea typeface="Calibri"/>
              <a:cs typeface="Calibri"/>
              <a:sym typeface="Calibri"/>
            </a:endParaRPr>
          </a:p>
        </p:txBody>
      </p:sp>
      <p:graphicFrame>
        <p:nvGraphicFramePr>
          <p:cNvPr id="278" name="Google Shape;278;p13"/>
          <p:cNvGraphicFramePr/>
          <p:nvPr/>
        </p:nvGraphicFramePr>
        <p:xfrm>
          <a:off x="3874132" y="1187654"/>
          <a:ext cx="5046772" cy="3698475"/>
        </p:xfrm>
        <a:graphic>
          <a:graphicData uri="http://schemas.openxmlformats.org/drawingml/2006/chart">
            <c:chart r:id="rId3"/>
          </a:graphicData>
        </a:graphic>
      </p:graphicFrame>
      <p:pic>
        <p:nvPicPr>
          <p:cNvPr descr="A cartoon of an elephant&#10;&#10;Description automatically generated" id="279" name="Google Shape;279;p13"/>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nvSpPr>
        <p:spPr>
          <a:xfrm>
            <a:off x="518874" y="224212"/>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Top 10 High Performing Gurus</a:t>
            </a:r>
            <a:endParaRPr sz="1800">
              <a:solidFill>
                <a:schemeClr val="dk1"/>
              </a:solidFill>
              <a:latin typeface="Calibri"/>
              <a:ea typeface="Calibri"/>
              <a:cs typeface="Calibri"/>
              <a:sym typeface="Calibri"/>
            </a:endParaRPr>
          </a:p>
        </p:txBody>
      </p:sp>
      <p:graphicFrame>
        <p:nvGraphicFramePr>
          <p:cNvPr id="289" name="Google Shape;289;p14"/>
          <p:cNvGraphicFramePr/>
          <p:nvPr/>
        </p:nvGraphicFramePr>
        <p:xfrm>
          <a:off x="3435178" y="1211956"/>
          <a:ext cx="5464775" cy="3574228"/>
        </p:xfrm>
        <a:graphic>
          <a:graphicData uri="http://schemas.openxmlformats.org/drawingml/2006/chart">
            <c:chart r:id="rId3"/>
          </a:graphicData>
        </a:graphic>
      </p:graphicFrame>
      <p:sp>
        <p:nvSpPr>
          <p:cNvPr id="290" name="Google Shape;290;p14"/>
          <p:cNvSpPr txBox="1"/>
          <p:nvPr/>
        </p:nvSpPr>
        <p:spPr>
          <a:xfrm>
            <a:off x="518874" y="1636636"/>
            <a:ext cx="4572000" cy="36804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Recommendations</a:t>
            </a:r>
            <a:r>
              <a:rPr b="1" i="0" lang="en-US" sz="1600" u="none" cap="none" strike="noStrike">
                <a:solidFill>
                  <a:srgbClr val="000000"/>
                </a:solidFill>
                <a:latin typeface="Calibri"/>
                <a:ea typeface="Calibri"/>
                <a:cs typeface="Calibri"/>
                <a:sym typeface="Calibri"/>
              </a:rPr>
              <a:t>:</a:t>
            </a:r>
            <a:r>
              <a:rPr b="0" i="0" lang="en-US" sz="1600" u="none" cap="none" strike="noStrike">
                <a:solidFill>
                  <a:srgbClr val="000000"/>
                </a:solidFill>
                <a:latin typeface="Calibri"/>
                <a:ea typeface="Calibri"/>
                <a:cs typeface="Calibri"/>
                <a:sym typeface="Calibri"/>
              </a:rPr>
              <a:t> </a:t>
            </a:r>
            <a:endParaRPr/>
          </a:p>
        </p:txBody>
      </p:sp>
      <p:sp>
        <p:nvSpPr>
          <p:cNvPr id="291" name="Google Shape;291;p14"/>
          <p:cNvSpPr txBox="1"/>
          <p:nvPr/>
        </p:nvSpPr>
        <p:spPr>
          <a:xfrm>
            <a:off x="708345" y="2252652"/>
            <a:ext cx="255383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Focus on training programs on lower rated gurus to gain customer satisfaction </a:t>
            </a:r>
            <a:endParaRPr/>
          </a:p>
        </p:txBody>
      </p:sp>
      <p:pic>
        <p:nvPicPr>
          <p:cNvPr descr="A cartoon of an elephant&#10;&#10;Description automatically generated" id="292" name="Google Shape;292;p14"/>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nvSpPr>
        <p:spPr>
          <a:xfrm>
            <a:off x="551725" y="335994"/>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Ratings Percentage of users </a:t>
            </a:r>
            <a:endParaRPr sz="1800">
              <a:solidFill>
                <a:schemeClr val="dk1"/>
              </a:solidFill>
              <a:latin typeface="Calibri"/>
              <a:ea typeface="Calibri"/>
              <a:cs typeface="Calibri"/>
              <a:sym typeface="Calibri"/>
            </a:endParaRPr>
          </a:p>
        </p:txBody>
      </p:sp>
      <p:graphicFrame>
        <p:nvGraphicFramePr>
          <p:cNvPr id="302" name="Google Shape;302;p16"/>
          <p:cNvGraphicFramePr/>
          <p:nvPr/>
        </p:nvGraphicFramePr>
        <p:xfrm>
          <a:off x="686425" y="1915103"/>
          <a:ext cx="3000000" cy="3000000"/>
        </p:xfrm>
        <a:graphic>
          <a:graphicData uri="http://schemas.openxmlformats.org/drawingml/2006/table">
            <a:tbl>
              <a:tblPr>
                <a:noFill/>
                <a:tableStyleId>{EB70EDD6-4B8E-457B-AA52-E0C0EEEFA5C8}</a:tableStyleId>
              </a:tblPr>
              <a:tblGrid>
                <a:gridCol w="1218100"/>
                <a:gridCol w="1588600"/>
              </a:tblGrid>
              <a:tr h="520575">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Row Labels</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CE6F1"/>
                    </a:solidFill>
                  </a:tcPr>
                </a:tc>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Count of uid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CE6F1"/>
                    </a:solidFill>
                  </a:tcPr>
                </a:tc>
              </a:tr>
              <a:tr h="61810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Bad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17204</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1810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Good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5809</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618100">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high</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3475</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303" name="Google Shape;303;p16"/>
          <p:cNvSpPr/>
          <p:nvPr/>
        </p:nvSpPr>
        <p:spPr>
          <a:xfrm>
            <a:off x="4181025" y="1509778"/>
            <a:ext cx="4585688" cy="3588800"/>
          </a:xfrm>
          <a:custGeom>
            <a:rect b="b" l="l" r="r" t="t"/>
            <a:pathLst>
              <a:path extrusionOk="0" h="3588800" w="4585688">
                <a:moveTo>
                  <a:pt x="0" y="0"/>
                </a:moveTo>
                <a:lnTo>
                  <a:pt x="4585688" y="0"/>
                </a:lnTo>
                <a:lnTo>
                  <a:pt x="4585688" y="3588800"/>
                </a:lnTo>
                <a:lnTo>
                  <a:pt x="0" y="3588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cartoon of an elephant&#10;&#10;Description automatically generated" id="304" name="Google Shape;304;p16"/>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403125" y="1536825"/>
            <a:ext cx="8485502" cy="2437590"/>
          </a:xfrm>
          <a:prstGeom prst="rect">
            <a:avLst/>
          </a:prstGeom>
          <a:noFill/>
          <a:ln>
            <a:noFill/>
          </a:ln>
        </p:spPr>
        <p:txBody>
          <a:bodyPr anchorCtr="0" anchor="t" bIns="0" lIns="0" spcFirstLastPara="1" rIns="0" wrap="square" tIns="0">
            <a:spAutoFit/>
          </a:bodyPr>
          <a:lstStyle/>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Calibri"/>
                <a:ea typeface="Calibri"/>
                <a:cs typeface="Calibri"/>
                <a:sym typeface="Calibri"/>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b="0" i="0" sz="1800" u="none" cap="none" strike="noStrike">
              <a:solidFill>
                <a:schemeClr val="dk1"/>
              </a:solidFill>
              <a:latin typeface="Calibri"/>
              <a:ea typeface="Calibri"/>
              <a:cs typeface="Calibri"/>
              <a:sym typeface="Calibri"/>
            </a:endParaRPr>
          </a:p>
          <a:p>
            <a:pPr indent="-146685" lvl="1" marL="293370" marR="0" rtl="0" algn="l">
              <a:lnSpc>
                <a:spcPct val="111933"/>
              </a:lnSpc>
              <a:spcBef>
                <a:spcPts val="0"/>
              </a:spcBef>
              <a:spcAft>
                <a:spcPts val="0"/>
              </a:spcAft>
              <a:buClr>
                <a:schemeClr val="dk1"/>
              </a:buClr>
              <a:buSzPts val="1500"/>
              <a:buFont typeface="Calibri"/>
              <a:buNone/>
            </a:pPr>
            <a:r>
              <a:t/>
            </a:r>
            <a:endParaRPr b="0" i="0" sz="1500" u="none" cap="none" strike="noStrike">
              <a:solidFill>
                <a:srgbClr val="000000"/>
              </a:solidFill>
              <a:latin typeface="Calibri"/>
              <a:ea typeface="Calibri"/>
              <a:cs typeface="Calibri"/>
              <a:sym typeface="Calibri"/>
            </a:endParaRPr>
          </a:p>
          <a:p>
            <a:pPr indent="-146685" lvl="1" marL="293370" marR="0" rtl="0" algn="l">
              <a:lnSpc>
                <a:spcPct val="111933"/>
              </a:lnSpc>
              <a:spcBef>
                <a:spcPts val="0"/>
              </a:spcBef>
              <a:spcAft>
                <a:spcPts val="0"/>
              </a:spcAft>
              <a:buClr>
                <a:schemeClr val="dk1"/>
              </a:buClr>
              <a:buSzPts val="1500"/>
              <a:buFont typeface="Calibri"/>
              <a:buNone/>
            </a:pPr>
            <a:r>
              <a:t/>
            </a:r>
            <a:endParaRPr b="0" i="0" sz="1500" u="none" cap="none" strike="noStrike">
              <a:solidFill>
                <a:srgbClr val="000000"/>
              </a:solidFill>
              <a:latin typeface="Calibri"/>
              <a:ea typeface="Calibri"/>
              <a:cs typeface="Calibri"/>
              <a:sym typeface="Calibri"/>
            </a:endParaRPr>
          </a:p>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Calibri"/>
                <a:ea typeface="Calibri"/>
                <a:cs typeface="Calibri"/>
                <a:sym typeface="Calibri"/>
              </a:rPr>
              <a:t>The primary objective of this analysis is to optimize call center operations, enhance agent performance, and elevate overall customer satisfaction.</a:t>
            </a:r>
            <a:endParaRPr b="0" i="0" sz="1800" u="none" cap="none" strike="noStrike">
              <a:solidFill>
                <a:schemeClr val="dk1"/>
              </a:solidFill>
              <a:latin typeface="Calibri"/>
              <a:ea typeface="Calibri"/>
              <a:cs typeface="Calibri"/>
              <a:sym typeface="Calibri"/>
            </a:endParaRPr>
          </a:p>
          <a:p>
            <a:pPr indent="-146685" lvl="1" marL="293370" marR="0" rtl="0" algn="l">
              <a:lnSpc>
                <a:spcPct val="111933"/>
              </a:lnSpc>
              <a:spcBef>
                <a:spcPts val="0"/>
              </a:spcBef>
              <a:spcAft>
                <a:spcPts val="0"/>
              </a:spcAft>
              <a:buClr>
                <a:schemeClr val="dk1"/>
              </a:buClr>
              <a:buSzPts val="1500"/>
              <a:buFont typeface="Calibri"/>
              <a:buNone/>
            </a:pPr>
            <a:r>
              <a:t/>
            </a:r>
            <a:endParaRPr b="0" i="0" sz="1500" u="none" cap="none" strike="noStrike">
              <a:solidFill>
                <a:srgbClr val="000000"/>
              </a:solidFill>
              <a:latin typeface="Maven Pro Medium"/>
              <a:ea typeface="Maven Pro Medium"/>
              <a:cs typeface="Maven Pro Medium"/>
              <a:sym typeface="Maven Pro Medium"/>
            </a:endParaRPr>
          </a:p>
        </p:txBody>
      </p:sp>
      <p:sp>
        <p:nvSpPr>
          <p:cNvPr id="101" name="Google Shape;101;p3"/>
          <p:cNvSpPr txBox="1"/>
          <p:nvPr/>
        </p:nvSpPr>
        <p:spPr>
          <a:xfrm>
            <a:off x="403125" y="395432"/>
            <a:ext cx="8337750" cy="5196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OBJECTIVE</a:t>
            </a:r>
            <a:endParaRPr b="0" i="0" sz="1800" u="none" cap="none" strike="noStrike">
              <a:solidFill>
                <a:schemeClr val="dk1"/>
              </a:solidFill>
              <a:latin typeface="Calibri"/>
              <a:ea typeface="Calibri"/>
              <a:cs typeface="Calibri"/>
              <a:sym typeface="Calibri"/>
            </a:endParaRPr>
          </a:p>
        </p:txBody>
      </p:sp>
      <p:pic>
        <p:nvPicPr>
          <p:cNvPr descr="A cartoon of an elephant&#10;&#10;Description automatically generated" id="102" name="Google Shape;102;p3"/>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nvSpPr>
        <p:spPr>
          <a:xfrm>
            <a:off x="428258" y="325745"/>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Consultation vs users</a:t>
            </a:r>
            <a:endParaRPr sz="1800">
              <a:solidFill>
                <a:schemeClr val="dk1"/>
              </a:solidFill>
              <a:latin typeface="Calibri"/>
              <a:ea typeface="Calibri"/>
              <a:cs typeface="Calibri"/>
              <a:sym typeface="Calibri"/>
            </a:endParaRPr>
          </a:p>
        </p:txBody>
      </p:sp>
      <p:graphicFrame>
        <p:nvGraphicFramePr>
          <p:cNvPr id="314" name="Google Shape;314;p17"/>
          <p:cNvGraphicFramePr/>
          <p:nvPr/>
        </p:nvGraphicFramePr>
        <p:xfrm>
          <a:off x="4456670" y="852995"/>
          <a:ext cx="4687330" cy="4056756"/>
        </p:xfrm>
        <a:graphic>
          <a:graphicData uri="http://schemas.openxmlformats.org/drawingml/2006/chart">
            <c:chart r:id="rId3"/>
          </a:graphicData>
        </a:graphic>
      </p:graphicFrame>
      <p:sp>
        <p:nvSpPr>
          <p:cNvPr id="315" name="Google Shape;315;p17"/>
          <p:cNvSpPr txBox="1"/>
          <p:nvPr/>
        </p:nvSpPr>
        <p:spPr>
          <a:xfrm>
            <a:off x="428258" y="1494893"/>
            <a:ext cx="4572000" cy="45146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Key</a:t>
            </a:r>
            <a:r>
              <a:rPr b="1" i="0" lang="en-US" sz="14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Insights:</a:t>
            </a:r>
            <a:endParaRPr/>
          </a:p>
          <a:p>
            <a:pPr indent="0" lvl="0" marL="0" marR="0" rtl="0" algn="l">
              <a:lnSpc>
                <a:spcPct val="120000"/>
              </a:lnSpc>
              <a:spcBef>
                <a:spcPts val="0"/>
              </a:spcBef>
              <a:spcAft>
                <a:spcPts val="0"/>
              </a:spcAft>
              <a:buClr>
                <a:schemeClr val="dk1"/>
              </a:buClr>
              <a:buSzPts val="1600"/>
              <a:buFont typeface="Calibri"/>
              <a:buNone/>
            </a:pPr>
            <a:r>
              <a:t/>
            </a:r>
            <a:endParaRPr b="1" sz="1600">
              <a:solidFill>
                <a:schemeClr val="dk1"/>
              </a:solidFill>
              <a:latin typeface="Maven Pro"/>
              <a:ea typeface="Maven Pro"/>
              <a:cs typeface="Maven Pro"/>
              <a:sym typeface="Maven Pro"/>
            </a:endParaRPr>
          </a:p>
          <a:p>
            <a:pPr indent="0" lvl="0" marL="0" marR="0" rtl="0" algn="l">
              <a:lnSpc>
                <a:spcPct val="120000"/>
              </a:lnSpc>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
        <p:nvSpPr>
          <p:cNvPr id="316" name="Google Shape;316;p17"/>
          <p:cNvSpPr/>
          <p:nvPr/>
        </p:nvSpPr>
        <p:spPr>
          <a:xfrm>
            <a:off x="510746" y="1824813"/>
            <a:ext cx="4118919" cy="3274409"/>
          </a:xfrm>
          <a:prstGeom prst="rect">
            <a:avLst/>
          </a:prstGeom>
          <a:noFill/>
          <a:ln>
            <a:noFill/>
          </a:ln>
        </p:spPr>
        <p:txBody>
          <a:bodyPr anchorCtr="0" anchor="ctr" bIns="45700" lIns="91425" spcFirstLastPara="1" rIns="91425" wrap="square" tIns="45700">
            <a:normAutofit/>
          </a:bodyPr>
          <a:lstStyle/>
          <a:p>
            <a:pPr indent="-171450" lvl="0" marL="171450" marR="0" rtl="0" algn="l">
              <a:lnSpc>
                <a:spcPct val="140000"/>
              </a:lnSpc>
              <a:spcBef>
                <a:spcPts val="0"/>
              </a:spcBef>
              <a:spcAft>
                <a:spcPts val="0"/>
              </a:spcAft>
              <a:buClr>
                <a:schemeClr val="dk1"/>
              </a:buClr>
              <a:buSzPts val="1530"/>
              <a:buFont typeface="Arial"/>
              <a:buChar char="•"/>
            </a:pPr>
            <a:r>
              <a:rPr b="1" i="0" lang="en-US" sz="1530" u="none" cap="none" strike="noStrike">
                <a:solidFill>
                  <a:schemeClr val="dk1"/>
                </a:solidFill>
                <a:latin typeface="Calibri"/>
                <a:ea typeface="Calibri"/>
                <a:cs typeface="Calibri"/>
                <a:sym typeface="Calibri"/>
              </a:rPr>
              <a:t>Chat consultations</a:t>
            </a:r>
            <a:r>
              <a:rPr b="0" i="0" lang="en-US" sz="1530" u="none" cap="none" strike="noStrike">
                <a:solidFill>
                  <a:schemeClr val="dk1"/>
                </a:solidFill>
                <a:latin typeface="Calibri"/>
                <a:ea typeface="Calibri"/>
                <a:cs typeface="Calibri"/>
                <a:sym typeface="Calibri"/>
              </a:rPr>
              <a:t> dominate, making up </a:t>
            </a:r>
            <a:r>
              <a:rPr b="1" i="0" lang="en-US" sz="1530" u="none" cap="none" strike="noStrike">
                <a:solidFill>
                  <a:schemeClr val="dk1"/>
                </a:solidFill>
                <a:latin typeface="Calibri"/>
                <a:ea typeface="Calibri"/>
                <a:cs typeface="Calibri"/>
                <a:sym typeface="Calibri"/>
              </a:rPr>
              <a:t>69.63%</a:t>
            </a:r>
            <a:r>
              <a:rPr b="0" i="0" lang="en-US" sz="1530" u="none" cap="none" strike="noStrike">
                <a:solidFill>
                  <a:schemeClr val="dk1"/>
                </a:solidFill>
                <a:latin typeface="Calibri"/>
                <a:ea typeface="Calibri"/>
                <a:cs typeface="Calibri"/>
                <a:sym typeface="Calibri"/>
              </a:rPr>
              <a:t> of the consultations, indicating that users prefer using chat for their consultations.</a:t>
            </a:r>
            <a:endParaRPr/>
          </a:p>
          <a:p>
            <a:pPr indent="-171450" lvl="0" marL="171450" marR="0" rtl="0" algn="l">
              <a:lnSpc>
                <a:spcPct val="140000"/>
              </a:lnSpc>
              <a:spcBef>
                <a:spcPts val="0"/>
              </a:spcBef>
              <a:spcAft>
                <a:spcPts val="0"/>
              </a:spcAft>
              <a:buClr>
                <a:schemeClr val="dk1"/>
              </a:buClr>
              <a:buSzPts val="1530"/>
              <a:buFont typeface="Arial"/>
              <a:buChar char="•"/>
            </a:pPr>
            <a:r>
              <a:rPr b="1" i="0" lang="en-US" sz="1530" u="none" cap="none" strike="noStrike">
                <a:solidFill>
                  <a:schemeClr val="dk1"/>
                </a:solidFill>
                <a:latin typeface="Calibri"/>
                <a:ea typeface="Calibri"/>
                <a:cs typeface="Calibri"/>
                <a:sym typeface="Calibri"/>
              </a:rPr>
              <a:t>Call consultations</a:t>
            </a:r>
            <a:r>
              <a:rPr b="0" i="0" lang="en-US" sz="1530" u="none" cap="none" strike="noStrike">
                <a:solidFill>
                  <a:schemeClr val="dk1"/>
                </a:solidFill>
                <a:latin typeface="Calibri"/>
                <a:ea typeface="Calibri"/>
                <a:cs typeface="Calibri"/>
                <a:sym typeface="Calibri"/>
              </a:rPr>
              <a:t> contribute </a:t>
            </a:r>
            <a:r>
              <a:rPr b="1" i="0" lang="en-US" sz="1530" u="none" cap="none" strike="noStrike">
                <a:solidFill>
                  <a:schemeClr val="dk1"/>
                </a:solidFill>
                <a:latin typeface="Calibri"/>
                <a:ea typeface="Calibri"/>
                <a:cs typeface="Calibri"/>
                <a:sym typeface="Calibri"/>
              </a:rPr>
              <a:t>30.36%</a:t>
            </a:r>
            <a:r>
              <a:rPr b="0" i="0" lang="en-US" sz="1530" u="none" cap="none" strike="noStrike">
                <a:solidFill>
                  <a:schemeClr val="dk1"/>
                </a:solidFill>
                <a:latin typeface="Calibri"/>
                <a:ea typeface="Calibri"/>
                <a:cs typeface="Calibri"/>
                <a:sym typeface="Calibri"/>
              </a:rPr>
              <a:t>, showing that a significant portion still values voice communication.</a:t>
            </a:r>
            <a:endParaRPr/>
          </a:p>
          <a:p>
            <a:pPr indent="-171450" lvl="0" marL="171450" marR="0" rtl="0" algn="l">
              <a:lnSpc>
                <a:spcPct val="140000"/>
              </a:lnSpc>
              <a:spcBef>
                <a:spcPts val="0"/>
              </a:spcBef>
              <a:spcAft>
                <a:spcPts val="0"/>
              </a:spcAft>
              <a:buClr>
                <a:schemeClr val="dk1"/>
              </a:buClr>
              <a:buSzPts val="1530"/>
              <a:buFont typeface="Arial"/>
              <a:buChar char="•"/>
            </a:pPr>
            <a:r>
              <a:rPr b="1" i="0" lang="en-US" sz="1530" u="none" cap="none" strike="noStrike">
                <a:solidFill>
                  <a:schemeClr val="dk1"/>
                </a:solidFill>
                <a:latin typeface="Calibri"/>
                <a:ea typeface="Calibri"/>
                <a:cs typeface="Calibri"/>
                <a:sym typeface="Calibri"/>
              </a:rPr>
              <a:t>Complementary consultations</a:t>
            </a:r>
            <a:r>
              <a:rPr b="0" i="0" lang="en-US" sz="1530" u="none" cap="none" strike="noStrike">
                <a:solidFill>
                  <a:schemeClr val="dk1"/>
                </a:solidFill>
                <a:latin typeface="Calibri"/>
                <a:ea typeface="Calibri"/>
                <a:cs typeface="Calibri"/>
                <a:sym typeface="Calibri"/>
              </a:rPr>
              <a:t> and </a:t>
            </a:r>
            <a:r>
              <a:rPr b="1" i="0" lang="en-US" sz="1530" u="none" cap="none" strike="noStrike">
                <a:solidFill>
                  <a:schemeClr val="dk1"/>
                </a:solidFill>
                <a:latin typeface="Calibri"/>
                <a:ea typeface="Calibri"/>
                <a:cs typeface="Calibri"/>
                <a:sym typeface="Calibri"/>
              </a:rPr>
              <a:t>Public Live Calls</a:t>
            </a:r>
            <a:r>
              <a:rPr b="0" i="0" lang="en-US" sz="1530" u="none" cap="none" strike="noStrike">
                <a:solidFill>
                  <a:schemeClr val="dk1"/>
                </a:solidFill>
                <a:latin typeface="Calibri"/>
                <a:ea typeface="Calibri"/>
                <a:cs typeface="Calibri"/>
                <a:sym typeface="Calibri"/>
              </a:rPr>
              <a:t> are almost negligible, with only </a:t>
            </a:r>
            <a:r>
              <a:rPr b="1" i="0" lang="en-US" sz="1530" u="none" cap="none" strike="noStrike">
                <a:solidFill>
                  <a:schemeClr val="dk1"/>
                </a:solidFill>
                <a:latin typeface="Calibri"/>
                <a:ea typeface="Calibri"/>
                <a:cs typeface="Calibri"/>
                <a:sym typeface="Calibri"/>
              </a:rPr>
              <a:t>0.01%</a:t>
            </a:r>
            <a:r>
              <a:rPr b="0" i="0" lang="en-US" sz="1530" u="none" cap="none" strike="noStrike">
                <a:solidFill>
                  <a:schemeClr val="dk1"/>
                </a:solidFill>
                <a:latin typeface="Calibri"/>
                <a:ea typeface="Calibri"/>
                <a:cs typeface="Calibri"/>
                <a:sym typeface="Calibri"/>
              </a:rPr>
              <a:t> each. </a:t>
            </a:r>
            <a:endParaRPr/>
          </a:p>
          <a:p>
            <a:pPr indent="0" lvl="0" marL="0" marR="0" rtl="0" algn="l">
              <a:lnSpc>
                <a:spcPct val="140000"/>
              </a:lnSpc>
              <a:spcBef>
                <a:spcPts val="0"/>
              </a:spcBef>
              <a:spcAft>
                <a:spcPts val="0"/>
              </a:spcAft>
              <a:buClr>
                <a:schemeClr val="dk1"/>
              </a:buClr>
              <a:buSzPts val="1530"/>
              <a:buFont typeface="Calibri"/>
              <a:buNone/>
            </a:pPr>
            <a:r>
              <a:t/>
            </a:r>
            <a:endParaRPr b="0" i="0" sz="1530" u="none" cap="none" strike="noStrike">
              <a:solidFill>
                <a:schemeClr val="dk1"/>
              </a:solidFill>
              <a:latin typeface="Arial"/>
              <a:ea typeface="Arial"/>
              <a:cs typeface="Arial"/>
              <a:sym typeface="Arial"/>
            </a:endParaRPr>
          </a:p>
        </p:txBody>
      </p:sp>
      <p:pic>
        <p:nvPicPr>
          <p:cNvPr descr="A cartoon of an elephant&#10;&#10;Description automatically generated" id="317" name="Google Shape;317;p17"/>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nvSpPr>
        <p:spPr>
          <a:xfrm>
            <a:off x="2737972" y="1962974"/>
            <a:ext cx="3668056" cy="1203663"/>
          </a:xfrm>
          <a:prstGeom prst="rect">
            <a:avLst/>
          </a:prstGeom>
          <a:noFill/>
          <a:ln>
            <a:noFill/>
          </a:ln>
        </p:spPr>
        <p:txBody>
          <a:bodyPr anchorCtr="0" anchor="t" bIns="0" lIns="0" spcFirstLastPara="1" rIns="0" wrap="square" tIns="0">
            <a:spAutoFit/>
          </a:bodyPr>
          <a:lstStyle/>
          <a:p>
            <a:pPr indent="0" lvl="0" marL="0" marR="0" rtl="0" algn="ctr">
              <a:lnSpc>
                <a:spcPct val="119975"/>
              </a:lnSpc>
              <a:spcBef>
                <a:spcPts val="0"/>
              </a:spcBef>
              <a:spcAft>
                <a:spcPts val="0"/>
              </a:spcAft>
              <a:buClr>
                <a:schemeClr val="dk1"/>
              </a:buClr>
              <a:buSzPts val="3259"/>
              <a:buFont typeface="Calibri"/>
              <a:buNone/>
            </a:pPr>
            <a:r>
              <a:rPr b="1" i="0" lang="en-US" sz="3259" cap="none" strike="noStrike">
                <a:solidFill>
                  <a:schemeClr val="dk1"/>
                </a:solidFill>
                <a:latin typeface="Calibri"/>
                <a:ea typeface="Calibri"/>
                <a:cs typeface="Calibri"/>
                <a:sym typeface="Calibri"/>
              </a:rPr>
              <a:t>ANALYSIS DASHBOARD</a:t>
            </a:r>
            <a:endParaRPr sz="1800">
              <a:solidFill>
                <a:schemeClr val="dk1"/>
              </a:solidFill>
              <a:latin typeface="Calibri"/>
              <a:ea typeface="Calibri"/>
              <a:cs typeface="Calibri"/>
              <a:sym typeface="Calibri"/>
            </a:endParaRPr>
          </a:p>
        </p:txBody>
      </p:sp>
      <p:pic>
        <p:nvPicPr>
          <p:cNvPr descr="A cartoon of an elephant&#10;&#10;Description automatically generated" id="327" name="Google Shape;327;p20"/>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pic>
        <p:nvPicPr>
          <p:cNvPr id="332" name="Google Shape;332;p40"/>
          <p:cNvPicPr preferRelativeResize="0"/>
          <p:nvPr/>
        </p:nvPicPr>
        <p:blipFill rotWithShape="1">
          <a:blip r:embed="rId3">
            <a:alphaModFix/>
          </a:blip>
          <a:srcRect b="0" l="0" r="0" t="0"/>
          <a:stretch/>
        </p:blipFill>
        <p:spPr>
          <a:xfrm>
            <a:off x="156520" y="140043"/>
            <a:ext cx="8830961" cy="54781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527112" y="181596"/>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lang="en-US" sz="2799">
                <a:solidFill>
                  <a:srgbClr val="424242"/>
                </a:solidFill>
                <a:latin typeface="Calibri"/>
                <a:ea typeface="Calibri"/>
                <a:cs typeface="Calibri"/>
                <a:sym typeface="Calibri"/>
              </a:rPr>
              <a:t>Overall Recommendations</a:t>
            </a:r>
            <a:endParaRPr sz="1800">
              <a:solidFill>
                <a:schemeClr val="dk1"/>
              </a:solidFill>
              <a:latin typeface="Calibri"/>
              <a:ea typeface="Calibri"/>
              <a:cs typeface="Calibri"/>
              <a:sym typeface="Calibri"/>
            </a:endParaRPr>
          </a:p>
        </p:txBody>
      </p:sp>
      <p:sp>
        <p:nvSpPr>
          <p:cNvPr id="342" name="Google Shape;342;p41"/>
          <p:cNvSpPr txBox="1"/>
          <p:nvPr/>
        </p:nvSpPr>
        <p:spPr>
          <a:xfrm>
            <a:off x="764116" y="916756"/>
            <a:ext cx="7153405" cy="461664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500">
                <a:solidFill>
                  <a:schemeClr val="dk1"/>
                </a:solidFill>
                <a:latin typeface="Calibri"/>
                <a:ea typeface="Calibri"/>
                <a:cs typeface="Calibri"/>
                <a:sym typeface="Calibri"/>
              </a:rPr>
              <a:t>Focus on Peak Period Management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Insight: The analysis showed distinct peak call hours, particularly during the morning and late evening.</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Recommendation: Allocate a portion of the investment towards increasing agent availability during peak hours, either by hiring additional part-time agents or by incentivizing flexible shifts among current agents. This will help reduce wait times, increase answered call rates, and enhance customer satisfaction.</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Prioritize Support for Repeat Callers</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Insight: Repeat callers accounted for around 71.9% of total calls, indicating high user engagement but also potential follow-up needs.</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Recommendation: Develop targeted strategies for repeat callers, such as offering proactive customer service or exclusive loyalty programs. This could include dedicated support for high-frequency users, improving their experience and potentially increasing revenue through value-added services.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500">
                <a:solidFill>
                  <a:schemeClr val="dk1"/>
                </a:solidFill>
                <a:latin typeface="Calibri"/>
                <a:ea typeface="Calibri"/>
                <a:cs typeface="Calibri"/>
                <a:sym typeface="Calibri"/>
              </a:rPr>
              <a:t>Optimize User Experience on Call and Chat Platforms</a:t>
            </a:r>
            <a:br>
              <a:rPr lang="en-US" sz="1500">
                <a:solidFill>
                  <a:schemeClr val="dk1"/>
                </a:solidFill>
                <a:latin typeface="Calibri"/>
                <a:ea typeface="Calibri"/>
                <a:cs typeface="Calibri"/>
                <a:sym typeface="Calibri"/>
              </a:rPr>
            </a:br>
            <a:r>
              <a:rPr i="1" lang="en-US" sz="1500">
                <a:solidFill>
                  <a:schemeClr val="dk1"/>
                </a:solidFill>
                <a:latin typeface="Calibri"/>
                <a:ea typeface="Calibri"/>
                <a:cs typeface="Calibri"/>
                <a:sym typeface="Calibri"/>
              </a:rPr>
              <a:t>Insight</a:t>
            </a:r>
            <a:r>
              <a:rPr lang="en-US" sz="1500">
                <a:solidFill>
                  <a:schemeClr val="dk1"/>
                </a:solidFill>
                <a:latin typeface="Calibri"/>
                <a:ea typeface="Calibri"/>
                <a:cs typeface="Calibri"/>
                <a:sym typeface="Calibri"/>
              </a:rPr>
              <a:t>: High-quality service across platforms is essential for diverse user engagement.</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Recommendation: Use chatbots for routine queries to free agents for complex issues, and improve the chat/call interface for smoother interactions.</a:t>
            </a:r>
            <a:endParaRPr sz="1500">
              <a:solidFill>
                <a:schemeClr val="dk1"/>
              </a:solidFill>
              <a:latin typeface="Calibri"/>
              <a:ea typeface="Calibri"/>
              <a:cs typeface="Calibri"/>
              <a:sym typeface="Calibri"/>
            </a:endParaRPr>
          </a:p>
        </p:txBody>
      </p:sp>
      <p:pic>
        <p:nvPicPr>
          <p:cNvPr descr="A cartoon of an elephant&#10;&#10;Description automatically generated" id="343" name="Google Shape;343;p41"/>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628650" y="304272"/>
            <a:ext cx="7886700" cy="4783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latin typeface="Calibri"/>
                <a:ea typeface="Calibri"/>
                <a:cs typeface="Calibri"/>
                <a:sym typeface="Calibri"/>
              </a:rPr>
              <a:t>CONCLUSION</a:t>
            </a:r>
            <a:endParaRPr/>
          </a:p>
        </p:txBody>
      </p:sp>
      <p:pic>
        <p:nvPicPr>
          <p:cNvPr descr="A cartoon of an elephant&#10;&#10;Description automatically generated" id="349" name="Google Shape;349;p42"/>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
        <p:nvSpPr>
          <p:cNvPr id="350" name="Google Shape;350;p42"/>
          <p:cNvSpPr txBox="1"/>
          <p:nvPr>
            <p:ph idx="1" type="body"/>
          </p:nvPr>
        </p:nvSpPr>
        <p:spPr>
          <a:xfrm>
            <a:off x="448606" y="782596"/>
            <a:ext cx="8514163" cy="480131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Today, we explored the performance of AstroSage's call center and identified valuable insights through detailed data analysis.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endParaRPr>
          </a:p>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The analysis showed that AstroSage is effectively handling a large number of users across both call and chat platforms.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endParaRPr>
          </a:p>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However, a portion of users remain unsatisfied, which is reflected in the overall average customer ratings.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endParaRPr>
          </a:p>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High call failure rates and inconsistent agent performance were identified as key issues affecting customer satisfaction.</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endParaRPr>
          </a:p>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We discussed solutions to these challenges, including the need for targeted training and technology upgrades.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endParaRPr>
          </a:p>
          <a:p>
            <a:pPr indent="-11430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rPr>
              <a:t>These improvements will help AstroSage enhance service quality, reduce call failures, and increase customer satisfaction moving forward.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4306559" y="2186803"/>
            <a:ext cx="7886700" cy="11046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b="1" lang="en-US" sz="3600">
                <a:solidFill>
                  <a:schemeClr val="dk2"/>
                </a:solidFill>
                <a:latin typeface="Calibri"/>
                <a:ea typeface="Calibri"/>
                <a:cs typeface="Calibri"/>
                <a:sym typeface="Calibri"/>
              </a:rPr>
              <a:t>THANK YOU </a:t>
            </a:r>
            <a:endParaRPr>
              <a:latin typeface="Calibri"/>
              <a:ea typeface="Calibri"/>
              <a:cs typeface="Calibri"/>
              <a:sym typeface="Calibri"/>
            </a:endParaRPr>
          </a:p>
        </p:txBody>
      </p:sp>
      <p:pic>
        <p:nvPicPr>
          <p:cNvPr descr="Handshake" id="356" name="Google Shape;356;p43"/>
          <p:cNvPicPr preferRelativeResize="0"/>
          <p:nvPr/>
        </p:nvPicPr>
        <p:blipFill rotWithShape="1">
          <a:blip r:embed="rId3">
            <a:alphaModFix/>
          </a:blip>
          <a:srcRect b="0" l="0" r="0" t="0"/>
          <a:stretch/>
        </p:blipFill>
        <p:spPr>
          <a:xfrm>
            <a:off x="204552" y="1304340"/>
            <a:ext cx="3106320" cy="3106320"/>
          </a:xfrm>
          <a:custGeom>
            <a:rect b="b" l="l" r="r" t="t"/>
            <a:pathLst>
              <a:path extrusionOk="0" h="4377846" w="4141760">
                <a:moveTo>
                  <a:pt x="0" y="0"/>
                </a:moveTo>
                <a:lnTo>
                  <a:pt x="4141760" y="0"/>
                </a:lnTo>
                <a:lnTo>
                  <a:pt x="4141760" y="4377846"/>
                </a:lnTo>
                <a:lnTo>
                  <a:pt x="0" y="4377846"/>
                </a:lnTo>
                <a:close/>
              </a:path>
            </a:pathLst>
          </a:custGeom>
          <a:noFill/>
          <a:ln>
            <a:noFill/>
          </a:ln>
        </p:spPr>
      </p:pic>
      <p:pic>
        <p:nvPicPr>
          <p:cNvPr descr="A cartoon of an elephant&#10;&#10;Description automatically generated" id="357" name="Google Shape;357;p43"/>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5"/>
          <p:cNvSpPr txBox="1"/>
          <p:nvPr/>
        </p:nvSpPr>
        <p:spPr>
          <a:xfrm>
            <a:off x="527113" y="978590"/>
            <a:ext cx="7464010" cy="4385816"/>
          </a:xfrm>
          <a:prstGeom prst="rect">
            <a:avLst/>
          </a:prstGeom>
          <a:noFill/>
          <a:ln>
            <a:noFill/>
          </a:ln>
        </p:spPr>
        <p:txBody>
          <a:bodyPr anchorCtr="0" anchor="t" bIns="0" lIns="0" spcFirstLastPara="1" rIns="0" wrap="square" tIns="0">
            <a:spAutoFit/>
          </a:bodyPr>
          <a:lstStyle/>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Comprehensive Astrology Platform</a:t>
            </a:r>
            <a:r>
              <a:rPr b="0" i="0" lang="en-US" sz="1500" u="none" cap="none" strike="noStrike">
                <a:solidFill>
                  <a:schemeClr val="dk1"/>
                </a:solidFill>
                <a:latin typeface="Calibri"/>
                <a:ea typeface="Calibri"/>
                <a:cs typeface="Calibri"/>
                <a:sym typeface="Calibri"/>
              </a:rPr>
              <a:t>: Connects users with astrologers and spiritual advisors for personalized guidance.</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Multi-Channel Digital Call Center</a:t>
            </a:r>
            <a:r>
              <a:rPr b="0" i="0" lang="en-US" sz="1500" u="none" cap="none" strike="noStrike">
                <a:solidFill>
                  <a:schemeClr val="dk1"/>
                </a:solidFill>
                <a:latin typeface="Calibri"/>
                <a:ea typeface="Calibri"/>
                <a:cs typeface="Calibri"/>
                <a:sym typeface="Calibri"/>
              </a:rPr>
              <a:t>: Offers services via </a:t>
            </a:r>
            <a:r>
              <a:rPr b="1" i="0" lang="en-US" sz="1500" u="none" cap="none" strike="noStrike">
                <a:solidFill>
                  <a:schemeClr val="dk1"/>
                </a:solidFill>
                <a:latin typeface="Calibri"/>
                <a:ea typeface="Calibri"/>
                <a:cs typeface="Calibri"/>
                <a:sym typeface="Calibri"/>
              </a:rPr>
              <a:t>calls</a:t>
            </a:r>
            <a:r>
              <a:rPr b="0" i="0" lang="en-US" sz="1500" u="none" cap="none" strike="noStrike">
                <a:solidFill>
                  <a:schemeClr val="dk1"/>
                </a:solidFill>
                <a:latin typeface="Calibri"/>
                <a:ea typeface="Calibri"/>
                <a:cs typeface="Calibri"/>
                <a:sym typeface="Calibri"/>
              </a:rPr>
              <a:t>, </a:t>
            </a:r>
            <a:r>
              <a:rPr b="1" i="0" lang="en-US" sz="1500" u="none" cap="none" strike="noStrike">
                <a:solidFill>
                  <a:schemeClr val="dk1"/>
                </a:solidFill>
                <a:latin typeface="Calibri"/>
                <a:ea typeface="Calibri"/>
                <a:cs typeface="Calibri"/>
                <a:sym typeface="Calibri"/>
              </a:rPr>
              <a:t>chats</a:t>
            </a:r>
            <a:r>
              <a:rPr b="0" i="0" lang="en-US" sz="1500" u="none" cap="none" strike="noStrike">
                <a:solidFill>
                  <a:schemeClr val="dk1"/>
                </a:solidFill>
                <a:latin typeface="Calibri"/>
                <a:ea typeface="Calibri"/>
                <a:cs typeface="Calibri"/>
                <a:sym typeface="Calibri"/>
              </a:rPr>
              <a:t>, and other digital platforms.</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Personalized Services</a:t>
            </a:r>
            <a:r>
              <a:rPr b="0" i="0" lang="en-US" sz="1500" u="none" cap="none" strike="noStrike">
                <a:solidFill>
                  <a:schemeClr val="dk1"/>
                </a:solidFill>
                <a:latin typeface="Calibri"/>
                <a:ea typeface="Calibri"/>
                <a:cs typeface="Calibri"/>
                <a:sym typeface="Calibri"/>
              </a:rPr>
              <a:t>: Provides insights on:</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Future predictions</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Relationship advice</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Career guidance</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Spiritual support</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Expert Astrologers ("Gurus")</a:t>
            </a:r>
            <a:r>
              <a:rPr b="0" i="0" lang="en-US" sz="1500" u="none" cap="none" strike="noStrike">
                <a:solidFill>
                  <a:schemeClr val="dk1"/>
                </a:solidFill>
                <a:latin typeface="Calibri"/>
                <a:ea typeface="Calibri"/>
                <a:cs typeface="Calibri"/>
                <a:sym typeface="Calibri"/>
              </a:rPr>
              <a:t>: A team of experienced professionals delivers guidance rooted in traditional astrology.</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Technology-Driven Convenience</a:t>
            </a:r>
            <a:r>
              <a:rPr b="0" i="0" lang="en-US" sz="1500" u="none" cap="none" strike="noStrike">
                <a:solidFill>
                  <a:schemeClr val="dk1"/>
                </a:solidFill>
                <a:latin typeface="Calibri"/>
                <a:ea typeface="Calibri"/>
                <a:cs typeface="Calibri"/>
                <a:sym typeface="Calibri"/>
              </a:rPr>
              <a:t>: Combines ancient practices with modern tools to make astrology services easily accessible.</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User-Friendly Features</a:t>
            </a:r>
            <a:r>
              <a:rPr b="0" i="0" lang="en-US" sz="1500" u="none" cap="none" strike="noStrike">
                <a:solidFill>
                  <a:schemeClr val="dk1"/>
                </a:solidFill>
                <a:latin typeface="Calibri"/>
                <a:ea typeface="Calibri"/>
                <a:cs typeface="Calibri"/>
                <a:sym typeface="Calibri"/>
              </a:rPr>
              <a:t>:</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Free call and chat consultations</a:t>
            </a:r>
            <a:endParaRPr/>
          </a:p>
          <a:p>
            <a:pPr indent="-285750" lvl="1" marL="742950"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Region-specific guidance for localized relevance</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Diverse User Base</a:t>
            </a:r>
            <a:r>
              <a:rPr b="0" i="0" lang="en-US" sz="1500" u="none" cap="none" strike="noStrike">
                <a:solidFill>
                  <a:schemeClr val="dk1"/>
                </a:solidFill>
                <a:latin typeface="Calibri"/>
                <a:ea typeface="Calibri"/>
                <a:cs typeface="Calibri"/>
                <a:sym typeface="Calibri"/>
              </a:rPr>
              <a:t>: Caters to people from various regions and cultural backgrounds.</a:t>
            </a:r>
            <a:endParaRPr/>
          </a:p>
          <a:p>
            <a:pPr indent="-95250" lvl="0" marL="0" marR="0" rtl="0" algn="l">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Focus on Personalized Experience</a:t>
            </a:r>
            <a:r>
              <a:rPr b="0" i="0" lang="en-US" sz="1500" u="none" cap="none" strike="noStrike">
                <a:solidFill>
                  <a:schemeClr val="dk1"/>
                </a:solidFill>
                <a:latin typeface="Calibri"/>
                <a:ea typeface="Calibri"/>
                <a:cs typeface="Calibri"/>
                <a:sym typeface="Calibri"/>
              </a:rPr>
              <a:t>: Strives to ensure each user receives meaningful, high-quality, and insightful support.</a:t>
            </a:r>
            <a:endParaRPr/>
          </a:p>
          <a:p>
            <a:pPr indent="-190500" lvl="0" marL="285750" marR="0" rtl="0" algn="l">
              <a:spcBef>
                <a:spcPts val="0"/>
              </a:spcBef>
              <a:spcAft>
                <a:spcPts val="0"/>
              </a:spcAft>
              <a:buClr>
                <a:schemeClr val="dk1"/>
              </a:buClr>
              <a:buSzPts val="1500"/>
              <a:buFont typeface="Arial"/>
              <a:buNone/>
            </a:pPr>
            <a:r>
              <a:t/>
            </a:r>
            <a:endParaRPr b="0" i="0" sz="1500" u="none" cap="none" strike="noStrike">
              <a:solidFill>
                <a:srgbClr val="000000"/>
              </a:solidFill>
              <a:latin typeface="Maven Pro Medium"/>
              <a:ea typeface="Maven Pro Medium"/>
              <a:cs typeface="Maven Pro Medium"/>
              <a:sym typeface="Maven Pro Medium"/>
            </a:endParaRPr>
          </a:p>
        </p:txBody>
      </p:sp>
      <p:sp>
        <p:nvSpPr>
          <p:cNvPr id="112" name="Google Shape;112;p35"/>
          <p:cNvSpPr txBox="1"/>
          <p:nvPr/>
        </p:nvSpPr>
        <p:spPr>
          <a:xfrm>
            <a:off x="403125" y="69167"/>
            <a:ext cx="83377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What is Astrosage</a:t>
            </a:r>
            <a:endParaRPr b="0" i="0" sz="1800" u="none" cap="none" strike="noStrike">
              <a:solidFill>
                <a:schemeClr val="dk1"/>
              </a:solidFill>
              <a:latin typeface="Calibri"/>
              <a:ea typeface="Calibri"/>
              <a:cs typeface="Calibri"/>
              <a:sym typeface="Calibri"/>
            </a:endParaRPr>
          </a:p>
        </p:txBody>
      </p:sp>
      <p:pic>
        <p:nvPicPr>
          <p:cNvPr descr="A cartoon of an elephant&#10;&#10;Description automatically generated" id="113" name="Google Shape;113;p35"/>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2965836" y="1331401"/>
            <a:ext cx="6240600" cy="350544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Dataset:</a:t>
            </a:r>
            <a:endParaRPr b="1" i="0" sz="1800" u="none" cap="none" strike="noStrike">
              <a:solidFill>
                <a:schemeClr val="dk1"/>
              </a:solidFill>
              <a:latin typeface="Calibri"/>
              <a:ea typeface="Calibri"/>
              <a:cs typeface="Calibri"/>
              <a:sym typeface="Calibri"/>
            </a:endParaRPr>
          </a:p>
          <a:p>
            <a:pPr indent="0" lvl="0" marL="0" marR="0" rtl="0" algn="l">
              <a:lnSpc>
                <a:spcPct val="93277"/>
              </a:lnSpc>
              <a:spcBef>
                <a:spcPts val="0"/>
              </a:spcBef>
              <a:spcAft>
                <a:spcPts val="0"/>
              </a:spcAft>
              <a:buClr>
                <a:schemeClr val="dk1"/>
              </a:buClr>
              <a:buSzPts val="1800"/>
              <a:buFont typeface="Calibri"/>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38000"/>
              </a:lnSpc>
              <a:spcBef>
                <a:spcPts val="0"/>
              </a:spcBef>
              <a:spcAft>
                <a:spcPts val="0"/>
              </a:spcAft>
              <a:buClr>
                <a:srgbClr val="000000"/>
              </a:buClr>
              <a:buSzPts val="1500"/>
              <a:buFont typeface="Calibri"/>
              <a:buNone/>
            </a:pPr>
            <a:r>
              <a:rPr b="1" i="0" lang="en-US" sz="1500" u="none" cap="none" strike="noStrike">
                <a:solidFill>
                  <a:srgbClr val="000000"/>
                </a:solidFill>
                <a:latin typeface="Calibri"/>
                <a:ea typeface="Calibri"/>
                <a:cs typeface="Calibri"/>
                <a:sym typeface="Calibri"/>
              </a:rPr>
              <a:t>Key Performance Indicators (KPIs)</a:t>
            </a:r>
            <a:endParaRPr b="1" i="0" sz="1800" u="none" cap="none" strike="noStrike">
              <a:solidFill>
                <a:schemeClr val="dk1"/>
              </a:solidFill>
              <a:latin typeface="Calibri"/>
              <a:ea typeface="Calibri"/>
              <a:cs typeface="Calibri"/>
              <a:sym typeface="Calibri"/>
            </a:endParaRPr>
          </a:p>
          <a:p>
            <a:pPr indent="0" lvl="0" marL="0" marR="0" rtl="0" algn="l">
              <a:lnSpc>
                <a:spcPct val="111933"/>
              </a:lnSpc>
              <a:spcBef>
                <a:spcPts val="0"/>
              </a:spcBef>
              <a:spcAft>
                <a:spcPts val="0"/>
              </a:spcAft>
              <a:buClr>
                <a:schemeClr val="dk1"/>
              </a:buClr>
              <a:buSzPts val="1500"/>
              <a:buFont typeface="Calibri"/>
              <a:buNone/>
            </a:pPr>
            <a:r>
              <a:t/>
            </a:r>
            <a:endParaRPr b="1" i="0" sz="1500" u="none" cap="none" strike="noStrike">
              <a:solidFill>
                <a:srgbClr val="000000"/>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Total Sessions: 28,027</a:t>
            </a:r>
            <a:endParaRPr b="0" i="0" sz="1800" u="none" cap="none" strike="noStrike">
              <a:solidFill>
                <a:schemeClr val="dk1"/>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Total Users: 10,344</a:t>
            </a:r>
            <a:endParaRPr b="0" i="0" sz="1800" u="none" cap="none" strike="noStrike">
              <a:solidFill>
                <a:schemeClr val="dk1"/>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Total Revenue: 214,066</a:t>
            </a:r>
            <a:endParaRPr b="0" i="0" sz="1800" u="none" cap="none" strike="noStrike">
              <a:solidFill>
                <a:schemeClr val="dk1"/>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Total Calls: 8511</a:t>
            </a:r>
            <a:endParaRPr b="0" i="0" sz="1800" u="none" cap="none" strike="noStrike">
              <a:solidFill>
                <a:schemeClr val="dk1"/>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Total chats:19514</a:t>
            </a:r>
            <a:endParaRPr b="0" i="0" sz="1800" u="none" cap="none" strike="noStrike">
              <a:solidFill>
                <a:schemeClr val="dk1"/>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Active Gurus: 131</a:t>
            </a:r>
            <a:endParaRPr b="0" i="0" sz="1800" u="none" cap="none" strike="noStrike">
              <a:solidFill>
                <a:schemeClr val="dk1"/>
              </a:solidFill>
              <a:latin typeface="Calibri"/>
              <a:ea typeface="Calibri"/>
              <a:cs typeface="Calibri"/>
              <a:sym typeface="Calibri"/>
            </a:endParaRPr>
          </a:p>
          <a:p>
            <a:pPr indent="-154305" lvl="1" marL="308610" marR="0" rtl="0" algn="l">
              <a:lnSpc>
                <a:spcPct val="138027"/>
              </a:lnSpc>
              <a:spcBef>
                <a:spcPts val="0"/>
              </a:spcBef>
              <a:spcAft>
                <a:spcPts val="0"/>
              </a:spcAft>
              <a:buClr>
                <a:schemeClr val="dk1"/>
              </a:buClr>
              <a:buSzPts val="1399"/>
              <a:buFont typeface="Calibri"/>
              <a:buNone/>
            </a:pPr>
            <a:r>
              <a:t/>
            </a:r>
            <a:endParaRPr b="0" i="0" sz="1399" u="none" cap="none" strike="noStrike">
              <a:solidFill>
                <a:srgbClr val="000000"/>
              </a:solidFill>
              <a:latin typeface="Arial"/>
              <a:ea typeface="Arial"/>
              <a:cs typeface="Arial"/>
              <a:sym typeface="Arial"/>
            </a:endParaRPr>
          </a:p>
          <a:p>
            <a:pPr indent="-154305" lvl="1" marL="308610" marR="0" rtl="0" algn="l">
              <a:lnSpc>
                <a:spcPct val="120014"/>
              </a:lnSpc>
              <a:spcBef>
                <a:spcPts val="0"/>
              </a:spcBef>
              <a:spcAft>
                <a:spcPts val="0"/>
              </a:spcAft>
              <a:buClr>
                <a:schemeClr val="dk1"/>
              </a:buClr>
              <a:buSzPts val="1399"/>
              <a:buFont typeface="Calibri"/>
              <a:buNone/>
            </a:pPr>
            <a:r>
              <a:t/>
            </a:r>
            <a:endParaRPr b="1" i="0" sz="1399" u="none" cap="none" strike="noStrike">
              <a:solidFill>
                <a:srgbClr val="000000"/>
              </a:solidFill>
              <a:latin typeface="Arial"/>
              <a:ea typeface="Arial"/>
              <a:cs typeface="Arial"/>
              <a:sym typeface="Arial"/>
            </a:endParaRPr>
          </a:p>
        </p:txBody>
      </p:sp>
      <p:sp>
        <p:nvSpPr>
          <p:cNvPr id="123" name="Google Shape;123;p4"/>
          <p:cNvSpPr txBox="1"/>
          <p:nvPr/>
        </p:nvSpPr>
        <p:spPr>
          <a:xfrm>
            <a:off x="541476" y="409664"/>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Astrosage Data overview</a:t>
            </a:r>
            <a:endParaRPr b="0" i="0" sz="1800" u="none" cap="none" strike="noStrike">
              <a:solidFill>
                <a:schemeClr val="dk1"/>
              </a:solidFill>
              <a:latin typeface="Calibri"/>
              <a:ea typeface="Calibri"/>
              <a:cs typeface="Calibri"/>
              <a:sym typeface="Calibri"/>
            </a:endParaRPr>
          </a:p>
        </p:txBody>
      </p:sp>
      <p:pic>
        <p:nvPicPr>
          <p:cNvPr descr="A cartoon of an elephant&#10;&#10;Description automatically generated" id="124" name="Google Shape;124;p4"/>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506150" y="396228"/>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Data Cleaning and Preprocessing</a:t>
            </a:r>
            <a:endParaRPr b="0" i="0" sz="1800" u="none" cap="none" strike="noStrike">
              <a:solidFill>
                <a:schemeClr val="dk1"/>
              </a:solidFill>
              <a:latin typeface="Calibri"/>
              <a:ea typeface="Calibri"/>
              <a:cs typeface="Calibri"/>
              <a:sym typeface="Calibri"/>
            </a:endParaRPr>
          </a:p>
        </p:txBody>
      </p:sp>
      <p:sp>
        <p:nvSpPr>
          <p:cNvPr id="134" name="Google Shape;134;p5"/>
          <p:cNvSpPr txBox="1"/>
          <p:nvPr/>
        </p:nvSpPr>
        <p:spPr>
          <a:xfrm>
            <a:off x="814147" y="1265980"/>
            <a:ext cx="6983700" cy="3337500"/>
          </a:xfrm>
          <a:prstGeom prst="rect">
            <a:avLst/>
          </a:prstGeom>
          <a:noFill/>
          <a:ln>
            <a:noFill/>
          </a:ln>
        </p:spPr>
        <p:txBody>
          <a:bodyPr anchorCtr="0" anchor="t" bIns="0" lIns="0" spcFirstLastPara="1" rIns="0" wrap="square" tIns="0">
            <a:noAutofit/>
          </a:bodyPr>
          <a:lstStyle/>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Created new columns by applying unique function on guru name ,user_id, g_id to fetch total no of gurus ,Active Guru and total users</a:t>
            </a:r>
            <a:endParaRPr b="0" i="0" sz="1800" u="none" cap="none" strike="noStrike">
              <a:solidFill>
                <a:schemeClr val="dk1"/>
              </a:solidFill>
              <a:latin typeface="Calibri"/>
              <a:ea typeface="Calibri"/>
              <a:cs typeface="Calibri"/>
              <a:sym typeface="Calibri"/>
            </a:endParaRPr>
          </a:p>
          <a:p>
            <a:pPr indent="-154305" lvl="1" marL="308610" marR="0" rtl="0" algn="l">
              <a:lnSpc>
                <a:spcPct val="120014"/>
              </a:lnSpc>
              <a:spcBef>
                <a:spcPts val="0"/>
              </a:spcBef>
              <a:spcAft>
                <a:spcPts val="0"/>
              </a:spcAft>
              <a:buClr>
                <a:schemeClr val="dk1"/>
              </a:buClr>
              <a:buSzPts val="1399"/>
              <a:buFont typeface="Calibri"/>
              <a:buNone/>
            </a:pPr>
            <a:r>
              <a:t/>
            </a:r>
            <a:endParaRPr b="0" i="0" sz="1399" u="none" cap="none" strike="noStrike">
              <a:solidFill>
                <a:srgbClr val="000000"/>
              </a:solidFill>
              <a:latin typeface="Calibri"/>
              <a:ea typeface="Calibri"/>
              <a:cs typeface="Calibri"/>
              <a:sym typeface="Calibri"/>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Applied Text to columns on date columns to filter dates and time separately</a:t>
            </a:r>
            <a:endParaRPr b="0" i="0" sz="1800" u="none" cap="none" strike="noStrike">
              <a:solidFill>
                <a:schemeClr val="dk1"/>
              </a:solidFill>
              <a:latin typeface="Calibri"/>
              <a:ea typeface="Calibri"/>
              <a:cs typeface="Calibri"/>
              <a:sym typeface="Calibri"/>
            </a:endParaRPr>
          </a:p>
          <a:p>
            <a:pPr indent="-154305" lvl="1" marL="308610" marR="0" rtl="0" algn="l">
              <a:lnSpc>
                <a:spcPct val="120014"/>
              </a:lnSpc>
              <a:spcBef>
                <a:spcPts val="0"/>
              </a:spcBef>
              <a:spcAft>
                <a:spcPts val="0"/>
              </a:spcAft>
              <a:buClr>
                <a:schemeClr val="dk1"/>
              </a:buClr>
              <a:buSzPts val="1399"/>
              <a:buFont typeface="Calibri"/>
              <a:buNone/>
            </a:pPr>
            <a:r>
              <a:t/>
            </a:r>
            <a:endParaRPr b="0" i="0" sz="1399" u="none" cap="none" strike="noStrike">
              <a:solidFill>
                <a:srgbClr val="000000"/>
              </a:solidFill>
              <a:latin typeface="Calibri"/>
              <a:ea typeface="Calibri"/>
              <a:cs typeface="Calibri"/>
              <a:sym typeface="Calibri"/>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Created a new column named Rating Bucket by applying conditional function on Rating column to categorize rating into High, good or bad</a:t>
            </a:r>
            <a:endParaRPr b="0" i="0" sz="1800" u="none" cap="none" strike="noStrike">
              <a:solidFill>
                <a:schemeClr val="dk1"/>
              </a:solidFill>
              <a:latin typeface="Calibri"/>
              <a:ea typeface="Calibri"/>
              <a:cs typeface="Calibri"/>
              <a:sym typeface="Calibri"/>
            </a:endParaRPr>
          </a:p>
          <a:p>
            <a:pPr indent="-154305" lvl="1" marL="308610" marR="0" rtl="0" algn="l">
              <a:lnSpc>
                <a:spcPct val="120014"/>
              </a:lnSpc>
              <a:spcBef>
                <a:spcPts val="0"/>
              </a:spcBef>
              <a:spcAft>
                <a:spcPts val="0"/>
              </a:spcAft>
              <a:buClr>
                <a:schemeClr val="dk1"/>
              </a:buClr>
              <a:buSzPts val="1399"/>
              <a:buFont typeface="Calibri"/>
              <a:buNone/>
            </a:pPr>
            <a:r>
              <a:t/>
            </a:r>
            <a:endParaRPr b="0" i="0" sz="1399" u="none" cap="none" strike="noStrike">
              <a:solidFill>
                <a:srgbClr val="000000"/>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Addressed missing values in guru name data field to enhance data integrity.</a:t>
            </a:r>
            <a:endParaRPr b="0" i="0" sz="1800" u="none" cap="none" strike="noStrike">
              <a:solidFill>
                <a:schemeClr val="dk1"/>
              </a:solidFill>
              <a:latin typeface="Calibri"/>
              <a:ea typeface="Calibri"/>
              <a:cs typeface="Calibri"/>
              <a:sym typeface="Calibri"/>
            </a:endParaRPr>
          </a:p>
          <a:p>
            <a:pPr indent="-154305" lvl="1" marL="308610" marR="0" rtl="0" algn="l">
              <a:lnSpc>
                <a:spcPct val="138027"/>
              </a:lnSpc>
              <a:spcBef>
                <a:spcPts val="0"/>
              </a:spcBef>
              <a:spcAft>
                <a:spcPts val="0"/>
              </a:spcAft>
              <a:buClr>
                <a:schemeClr val="dk1"/>
              </a:buClr>
              <a:buSzPts val="1399"/>
              <a:buFont typeface="Calibri"/>
              <a:buNone/>
            </a:pPr>
            <a:r>
              <a:t/>
            </a:r>
            <a:endParaRPr b="0" i="0" sz="1399" u="none" cap="none" strike="noStrike">
              <a:solidFill>
                <a:srgbClr val="000000"/>
              </a:solidFill>
              <a:latin typeface="Calibri"/>
              <a:ea typeface="Calibri"/>
              <a:cs typeface="Calibri"/>
              <a:sym typeface="Calibri"/>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Calibri"/>
                <a:ea typeface="Calibri"/>
                <a:cs typeface="Calibri"/>
                <a:sym typeface="Calibri"/>
              </a:rPr>
              <a:t>Utilized functions  like TRIM, CLEAN, and Remove Duplicates to ensure data accuracy.</a:t>
            </a:r>
            <a:endParaRPr b="0" i="0" sz="1800" u="none" cap="none" strike="noStrike">
              <a:solidFill>
                <a:schemeClr val="dk1"/>
              </a:solidFill>
              <a:latin typeface="Calibri"/>
              <a:ea typeface="Calibri"/>
              <a:cs typeface="Calibri"/>
              <a:sym typeface="Calibri"/>
            </a:endParaRPr>
          </a:p>
          <a:p>
            <a:pPr indent="-154305" lvl="1" marL="308610" marR="0" rtl="0" algn="l">
              <a:lnSpc>
                <a:spcPct val="138027"/>
              </a:lnSpc>
              <a:spcBef>
                <a:spcPts val="0"/>
              </a:spcBef>
              <a:spcAft>
                <a:spcPts val="0"/>
              </a:spcAft>
              <a:buClr>
                <a:schemeClr val="dk1"/>
              </a:buClr>
              <a:buSzPts val="1399"/>
              <a:buFont typeface="Calibri"/>
              <a:buNone/>
            </a:pPr>
            <a:r>
              <a:t/>
            </a:r>
            <a:endParaRPr b="0" i="0" sz="1399" u="none" cap="none" strike="noStrike">
              <a:solidFill>
                <a:srgbClr val="000000"/>
              </a:solidFill>
              <a:latin typeface="Arial"/>
              <a:ea typeface="Arial"/>
              <a:cs typeface="Arial"/>
              <a:sym typeface="Arial"/>
            </a:endParaRPr>
          </a:p>
          <a:p>
            <a:pPr indent="-154305" lvl="1" marL="308610" marR="0" rtl="0" algn="l">
              <a:lnSpc>
                <a:spcPct val="120014"/>
              </a:lnSpc>
              <a:spcBef>
                <a:spcPts val="0"/>
              </a:spcBef>
              <a:spcAft>
                <a:spcPts val="0"/>
              </a:spcAft>
              <a:buClr>
                <a:srgbClr val="000000"/>
              </a:buClr>
              <a:buSzPts val="1399"/>
              <a:buFont typeface="Arial"/>
              <a:buNone/>
            </a:pPr>
            <a:r>
              <a:rPr b="0" i="0" lang="en-US" sz="1399"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143283" lvl="1" marL="286566" marR="0" rtl="0" algn="l">
              <a:lnSpc>
                <a:spcPct val="12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154305" lvl="1" marL="308610" marR="0" rtl="0" algn="l">
              <a:lnSpc>
                <a:spcPct val="129153"/>
              </a:lnSpc>
              <a:spcBef>
                <a:spcPts val="0"/>
              </a:spcBef>
              <a:spcAft>
                <a:spcPts val="0"/>
              </a:spcAft>
              <a:buClr>
                <a:schemeClr val="dk1"/>
              </a:buClr>
              <a:buSzPts val="1300"/>
              <a:buFont typeface="Calibri"/>
              <a:buNone/>
            </a:pPr>
            <a:r>
              <a:t/>
            </a:r>
            <a:endParaRPr b="0" i="0" sz="1300" u="none" cap="none" strike="noStrike">
              <a:solidFill>
                <a:srgbClr val="000000"/>
              </a:solidFill>
              <a:latin typeface="Arial"/>
              <a:ea typeface="Arial"/>
              <a:cs typeface="Arial"/>
              <a:sym typeface="Arial"/>
            </a:endParaRPr>
          </a:p>
          <a:p>
            <a:pPr indent="-154305" lvl="1" marL="308610" marR="0" rtl="0" algn="l">
              <a:lnSpc>
                <a:spcPct val="129153"/>
              </a:lnSpc>
              <a:spcBef>
                <a:spcPts val="0"/>
              </a:spcBef>
              <a:spcAft>
                <a:spcPts val="0"/>
              </a:spcAft>
              <a:buClr>
                <a:schemeClr val="dk1"/>
              </a:buClr>
              <a:buSzPts val="1300"/>
              <a:buFont typeface="Calibri"/>
              <a:buNone/>
            </a:pPr>
            <a:r>
              <a:t/>
            </a:r>
            <a:endParaRPr b="0" i="0" sz="1300" u="none" cap="none" strike="noStrike">
              <a:solidFill>
                <a:srgbClr val="000000"/>
              </a:solidFill>
              <a:latin typeface="Arial"/>
              <a:ea typeface="Arial"/>
              <a:cs typeface="Arial"/>
              <a:sym typeface="Arial"/>
            </a:endParaRPr>
          </a:p>
          <a:p>
            <a:pPr indent="-154305" lvl="1" marL="308610" marR="0" rtl="0" algn="l">
              <a:lnSpc>
                <a:spcPct val="129153"/>
              </a:lnSpc>
              <a:spcBef>
                <a:spcPts val="0"/>
              </a:spcBef>
              <a:spcAft>
                <a:spcPts val="0"/>
              </a:spcAft>
              <a:buClr>
                <a:schemeClr val="dk1"/>
              </a:buClr>
              <a:buSzPts val="1300"/>
              <a:buFont typeface="Calibri"/>
              <a:buNone/>
            </a:pPr>
            <a:r>
              <a:t/>
            </a:r>
            <a:endParaRPr b="0" i="0" sz="1300" u="none" cap="none" strike="noStrike">
              <a:solidFill>
                <a:srgbClr val="000000"/>
              </a:solidFill>
              <a:latin typeface="Arial"/>
              <a:ea typeface="Arial"/>
              <a:cs typeface="Arial"/>
              <a:sym typeface="Arial"/>
            </a:endParaRPr>
          </a:p>
        </p:txBody>
      </p:sp>
      <p:pic>
        <p:nvPicPr>
          <p:cNvPr descr="A cartoon of an elephant&#10;&#10;Description automatically generated" id="135" name="Google Shape;135;p5"/>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nvSpPr>
        <p:spPr>
          <a:xfrm>
            <a:off x="560063" y="370773"/>
            <a:ext cx="6080550" cy="51706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424242"/>
              </a:buClr>
              <a:buSzPts val="2800"/>
              <a:buFont typeface="Calibri"/>
              <a:buNone/>
            </a:pPr>
            <a:r>
              <a:rPr b="1" i="0" lang="en-US" sz="2800" u="none" cap="none" strike="noStrike">
                <a:solidFill>
                  <a:srgbClr val="424242"/>
                </a:solidFill>
                <a:latin typeface="Calibri"/>
                <a:ea typeface="Calibri"/>
                <a:cs typeface="Calibri"/>
                <a:sym typeface="Calibri"/>
              </a:rPr>
              <a:t>Overview</a:t>
            </a:r>
            <a:r>
              <a:rPr b="1" i="0" lang="en-US" sz="2000" u="none" cap="none" strike="noStrike">
                <a:solidFill>
                  <a:srgbClr val="424242"/>
                </a:solidFill>
                <a:latin typeface="Calibri"/>
                <a:ea typeface="Calibri"/>
                <a:cs typeface="Calibri"/>
                <a:sym typeface="Calibri"/>
              </a:rPr>
              <a:t> </a:t>
            </a:r>
            <a:r>
              <a:rPr b="1" i="0" lang="en-US" sz="2800" u="none" cap="none" strike="noStrike">
                <a:solidFill>
                  <a:srgbClr val="424242"/>
                </a:solidFill>
                <a:latin typeface="Calibri"/>
                <a:ea typeface="Calibri"/>
                <a:cs typeface="Calibri"/>
                <a:sym typeface="Calibri"/>
              </a:rPr>
              <a:t>of call Analysis</a:t>
            </a:r>
            <a:endParaRPr b="0" i="0" sz="2800" u="none" cap="none" strike="noStrike">
              <a:solidFill>
                <a:schemeClr val="dk1"/>
              </a:solidFill>
              <a:latin typeface="Calibri"/>
              <a:ea typeface="Calibri"/>
              <a:cs typeface="Calibri"/>
              <a:sym typeface="Calibri"/>
            </a:endParaRPr>
          </a:p>
        </p:txBody>
      </p:sp>
      <p:sp>
        <p:nvSpPr>
          <p:cNvPr id="145" name="Google Shape;145;p6"/>
          <p:cNvSpPr txBox="1"/>
          <p:nvPr/>
        </p:nvSpPr>
        <p:spPr>
          <a:xfrm>
            <a:off x="1201243" y="1248580"/>
            <a:ext cx="7038075" cy="3739485"/>
          </a:xfrm>
          <a:prstGeom prst="rect">
            <a:avLst/>
          </a:prstGeom>
          <a:noFill/>
          <a:ln>
            <a:noFill/>
          </a:ln>
        </p:spPr>
        <p:txBody>
          <a:bodyPr anchorCtr="0" anchor="t" bIns="0" lIns="0" spcFirstLastPara="1" rIns="0" wrap="square" tIns="0">
            <a:spAutoFit/>
          </a:bodyPr>
          <a:lstStyle/>
          <a:p>
            <a:pPr indent="-285750" lvl="1" marL="432435"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Total no of users who made calls :  </a:t>
            </a:r>
            <a:r>
              <a:rPr b="0" i="0" lang="en-US" sz="1800" u="none" cap="none" strike="noStrike">
                <a:solidFill>
                  <a:schemeClr val="dk1"/>
                </a:solidFill>
                <a:latin typeface="Calibri"/>
                <a:ea typeface="Calibri"/>
                <a:cs typeface="Calibri"/>
                <a:sym typeface="Calibri"/>
              </a:rPr>
              <a:t>3628</a:t>
            </a:r>
            <a:endParaRPr b="0" i="0" sz="1800" u="none" cap="none" strike="noStrike">
              <a:solidFill>
                <a:schemeClr val="dk1"/>
              </a:solidFill>
              <a:latin typeface="Calibri"/>
              <a:ea typeface="Calibri"/>
              <a:cs typeface="Calibri"/>
              <a:sym typeface="Calibri"/>
            </a:endParaRPr>
          </a:p>
          <a:p>
            <a:pPr indent="-285750" lvl="1" marL="432435"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One Time Callers :  2353 (These users only made one call)</a:t>
            </a:r>
            <a:endParaRPr/>
          </a:p>
          <a:p>
            <a:pPr indent="-285750" lvl="1" marL="432435"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Repeat Callers</a:t>
            </a:r>
            <a:r>
              <a:rPr b="0" i="0" lang="en-US" sz="1800" u="none" cap="none" strike="noStrike">
                <a:solidFill>
                  <a:schemeClr val="dk1"/>
                </a:solidFill>
                <a:latin typeface="Calibri"/>
                <a:ea typeface="Calibri"/>
                <a:cs typeface="Calibri"/>
                <a:sym typeface="Calibri"/>
              </a:rPr>
              <a:t> :  1275 </a:t>
            </a:r>
            <a:endParaRPr/>
          </a:p>
          <a:p>
            <a:pPr indent="-285750" lvl="1" marL="432435"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Total Calls by Repeat Users: 6,012 calls</a:t>
            </a:r>
            <a:endParaRPr/>
          </a:p>
          <a:p>
            <a:pPr indent="-285750" lvl="1" marL="432435"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Percentage of repeat callers excluding initial calls : 56.6%</a:t>
            </a:r>
            <a:endParaRPr b="0" i="0" sz="1800" u="none" cap="none" strike="noStrike">
              <a:solidFill>
                <a:schemeClr val="dk1"/>
              </a:solidFill>
              <a:latin typeface="Calibri"/>
              <a:ea typeface="Calibri"/>
              <a:cs typeface="Calibri"/>
              <a:sym typeface="Calibri"/>
            </a:endParaRPr>
          </a:p>
          <a:p>
            <a:pPr indent="0" lvl="3" marL="146685" marR="0" rtl="0" algn="l">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171450" lvl="1" marL="432435"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1" marL="432435"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146685" marR="0" rtl="0" algn="l">
              <a:lnSpc>
                <a:spcPct val="15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descr="A cartoon of an elephant&#10;&#10;Description automatically generated" id="146" name="Google Shape;146;p6"/>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nvSpPr>
        <p:spPr>
          <a:xfrm>
            <a:off x="477685" y="332646"/>
            <a:ext cx="6080550" cy="51706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424242"/>
              </a:buClr>
              <a:buSzPts val="2800"/>
              <a:buFont typeface="Calibri"/>
              <a:buNone/>
            </a:pPr>
            <a:r>
              <a:rPr b="1" i="0" lang="en-US" sz="2800" u="none" cap="none" strike="noStrike">
                <a:solidFill>
                  <a:srgbClr val="424242"/>
                </a:solidFill>
                <a:latin typeface="Calibri"/>
                <a:ea typeface="Calibri"/>
                <a:cs typeface="Calibri"/>
                <a:sym typeface="Calibri"/>
              </a:rPr>
              <a:t>Daily Call Analysis</a:t>
            </a:r>
            <a:endParaRPr b="0" i="0" sz="2800" u="none" cap="none" strike="noStrike">
              <a:solidFill>
                <a:schemeClr val="dk1"/>
              </a:solidFill>
              <a:latin typeface="Calibri"/>
              <a:ea typeface="Calibri"/>
              <a:cs typeface="Calibri"/>
              <a:sym typeface="Calibri"/>
            </a:endParaRPr>
          </a:p>
        </p:txBody>
      </p:sp>
      <p:graphicFrame>
        <p:nvGraphicFramePr>
          <p:cNvPr id="156" name="Google Shape;156;p36"/>
          <p:cNvGraphicFramePr/>
          <p:nvPr/>
        </p:nvGraphicFramePr>
        <p:xfrm>
          <a:off x="3476367" y="953742"/>
          <a:ext cx="5552705" cy="3964248"/>
        </p:xfrm>
        <a:graphic>
          <a:graphicData uri="http://schemas.openxmlformats.org/drawingml/2006/chart">
            <c:chart r:id="rId3"/>
          </a:graphicData>
        </a:graphic>
      </p:graphicFrame>
      <p:sp>
        <p:nvSpPr>
          <p:cNvPr id="157" name="Google Shape;157;p36"/>
          <p:cNvSpPr txBox="1"/>
          <p:nvPr/>
        </p:nvSpPr>
        <p:spPr>
          <a:xfrm>
            <a:off x="198516" y="1227706"/>
            <a:ext cx="3319444"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Calibri"/>
                <a:ea typeface="Calibri"/>
                <a:cs typeface="Calibri"/>
                <a:sym typeface="Calibri"/>
              </a:rPr>
              <a:t>Key Insights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1.91</a:t>
            </a:r>
            <a:r>
              <a:rPr lang="en-US" sz="1800">
                <a:solidFill>
                  <a:schemeClr val="dk1"/>
                </a:solidFill>
                <a:latin typeface="Calibri"/>
                <a:ea typeface="Calibri"/>
                <a:cs typeface="Calibri"/>
                <a:sym typeface="Calibri"/>
              </a:rPr>
              <a:t> calls are handled per agent per day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Decreasing call volume is noticed day by day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Recommedations :</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Arial"/>
              <a:buChar char="•"/>
            </a:pPr>
            <a:r>
              <a:rPr i="0" lang="en-US" sz="1800" u="none" cap="none" strike="noStrike">
                <a:solidFill>
                  <a:srgbClr val="000000"/>
                </a:solidFill>
                <a:latin typeface="Calibri"/>
                <a:ea typeface="Calibri"/>
                <a:cs typeface="Calibri"/>
                <a:sym typeface="Calibri"/>
              </a:rPr>
              <a:t>Need to improve by adding some offers or providing some complimentary calls to gain customer satisfaction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pic>
        <p:nvPicPr>
          <p:cNvPr descr="A cartoon of an elephant&#10;&#10;Description automatically generated" id="158" name="Google Shape;158;p36"/>
          <p:cNvPicPr preferRelativeResize="0"/>
          <p:nvPr/>
        </p:nvPicPr>
        <p:blipFill rotWithShape="1">
          <a:blip r:embed="rId4">
            <a:alphaModFix/>
          </a:blip>
          <a:srcRect b="0" l="4204" r="4025" t="0"/>
          <a:stretch/>
        </p:blipFill>
        <p:spPr>
          <a:xfrm>
            <a:off x="8361427" y="8238"/>
            <a:ext cx="601342" cy="655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37"/>
          <p:cNvGraphicFramePr/>
          <p:nvPr/>
        </p:nvGraphicFramePr>
        <p:xfrm>
          <a:off x="4011827" y="805249"/>
          <a:ext cx="5016843" cy="4406404"/>
        </p:xfrm>
        <a:graphic>
          <a:graphicData uri="http://schemas.openxmlformats.org/drawingml/2006/chart">
            <c:chart r:id="rId3"/>
          </a:graphicData>
        </a:graphic>
      </p:graphicFrame>
      <p:sp>
        <p:nvSpPr>
          <p:cNvPr id="168" name="Google Shape;168;p37"/>
          <p:cNvSpPr txBox="1"/>
          <p:nvPr/>
        </p:nvSpPr>
        <p:spPr>
          <a:xfrm>
            <a:off x="462397" y="400591"/>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lang="en-US" sz="2799">
                <a:solidFill>
                  <a:srgbClr val="424242"/>
                </a:solidFill>
                <a:latin typeface="Calibri"/>
                <a:ea typeface="Calibri"/>
                <a:cs typeface="Calibri"/>
                <a:sym typeface="Calibri"/>
              </a:rPr>
              <a:t>Calls per hour</a:t>
            </a:r>
            <a:endParaRPr sz="1800">
              <a:solidFill>
                <a:schemeClr val="dk1"/>
              </a:solidFill>
              <a:latin typeface="Calibri"/>
              <a:ea typeface="Calibri"/>
              <a:cs typeface="Calibri"/>
              <a:sym typeface="Calibri"/>
            </a:endParaRPr>
          </a:p>
        </p:txBody>
      </p:sp>
      <p:sp>
        <p:nvSpPr>
          <p:cNvPr id="169" name="Google Shape;169;p37"/>
          <p:cNvSpPr txBox="1"/>
          <p:nvPr/>
        </p:nvSpPr>
        <p:spPr>
          <a:xfrm>
            <a:off x="528299" y="1639331"/>
            <a:ext cx="3483528" cy="327042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Key Insights :</a:t>
            </a:r>
            <a:endParaRPr/>
          </a:p>
          <a:p>
            <a:pPr indent="0" lvl="0" marL="0" marR="0" rtl="0" algn="l">
              <a:lnSpc>
                <a:spcPct val="12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lnSpc>
                <a:spcPct val="104937"/>
              </a:lnSpc>
              <a:spcBef>
                <a:spcPts val="0"/>
              </a:spcBef>
              <a:spcAft>
                <a:spcPts val="0"/>
              </a:spcAft>
              <a:buClr>
                <a:srgbClr val="3F3F3F"/>
              </a:buClr>
              <a:buSzPts val="1800"/>
              <a:buFont typeface="Arial"/>
              <a:buChar char="•"/>
            </a:pPr>
            <a:r>
              <a:rPr lang="en-US" sz="1800">
                <a:solidFill>
                  <a:srgbClr val="3F3F3F"/>
                </a:solidFill>
                <a:latin typeface="Calibri"/>
                <a:ea typeface="Calibri"/>
                <a:cs typeface="Calibri"/>
                <a:sym typeface="Calibri"/>
              </a:rPr>
              <a:t>The call volume peaks between 6 AM and 11 AM, with the highest number of calls at 660 during 8 AM.</a:t>
            </a:r>
            <a:endParaRPr/>
          </a:p>
          <a:p>
            <a:pPr indent="-228600" lvl="0" marL="342900" marR="0" rtl="0" algn="l">
              <a:lnSpc>
                <a:spcPct val="104937"/>
              </a:lnSpc>
              <a:spcBef>
                <a:spcPts val="0"/>
              </a:spcBef>
              <a:spcAft>
                <a:spcPts val="0"/>
              </a:spcAft>
              <a:buClr>
                <a:schemeClr val="dk1"/>
              </a:buClr>
              <a:buSzPts val="1800"/>
              <a:buFont typeface="Arial"/>
              <a:buNone/>
            </a:pPr>
            <a:r>
              <a:t/>
            </a:r>
            <a:endParaRPr sz="1800">
              <a:solidFill>
                <a:srgbClr val="3F3F3F"/>
              </a:solidFill>
              <a:latin typeface="Calibri"/>
              <a:ea typeface="Calibri"/>
              <a:cs typeface="Calibri"/>
              <a:sym typeface="Calibri"/>
            </a:endParaRPr>
          </a:p>
          <a:p>
            <a:pPr indent="-228600" lvl="0" marL="342900" marR="0" rtl="0" algn="l">
              <a:lnSpc>
                <a:spcPct val="104937"/>
              </a:lnSpc>
              <a:spcBef>
                <a:spcPts val="0"/>
              </a:spcBef>
              <a:spcAft>
                <a:spcPts val="0"/>
              </a:spcAft>
              <a:buClr>
                <a:schemeClr val="dk1"/>
              </a:buClr>
              <a:buSzPts val="1800"/>
              <a:buFont typeface="Arial"/>
              <a:buNone/>
            </a:pPr>
            <a:r>
              <a:t/>
            </a:r>
            <a:endParaRPr sz="1800">
              <a:solidFill>
                <a:srgbClr val="3F3F3F"/>
              </a:solidFill>
              <a:latin typeface="Calibri"/>
              <a:ea typeface="Calibri"/>
              <a:cs typeface="Calibri"/>
              <a:sym typeface="Calibri"/>
            </a:endParaRPr>
          </a:p>
          <a:p>
            <a:pPr indent="-342900" lvl="0" marL="342900" marR="0" rtl="0" algn="l">
              <a:lnSpc>
                <a:spcPct val="104937"/>
              </a:lnSpc>
              <a:spcBef>
                <a:spcPts val="0"/>
              </a:spcBef>
              <a:spcAft>
                <a:spcPts val="0"/>
              </a:spcAft>
              <a:buClr>
                <a:srgbClr val="3F3F3F"/>
              </a:buClr>
              <a:buSzPts val="1800"/>
              <a:buFont typeface="Arial"/>
              <a:buChar char="•"/>
            </a:pPr>
            <a:r>
              <a:rPr lang="en-US" sz="1800">
                <a:solidFill>
                  <a:srgbClr val="3F3F3F"/>
                </a:solidFill>
                <a:latin typeface="Calibri"/>
                <a:ea typeface="Calibri"/>
                <a:cs typeface="Calibri"/>
                <a:sym typeface="Calibri"/>
              </a:rPr>
              <a:t>Allocate more agents during peak hours, especially from 7 AM to 11 AM, to ensure adequate support and reduce wait times.</a:t>
            </a:r>
            <a:endParaRPr b="1" i="0" sz="1800" u="none" cap="none" strike="noStrike">
              <a:solidFill>
                <a:srgbClr val="3F3F3F"/>
              </a:solidFill>
              <a:latin typeface="Calibri"/>
              <a:ea typeface="Calibri"/>
              <a:cs typeface="Calibri"/>
              <a:sym typeface="Calibri"/>
            </a:endParaRPr>
          </a:p>
          <a:p>
            <a:pPr indent="0" lvl="0" marL="0" marR="0" rtl="0" algn="l">
              <a:lnSpc>
                <a:spcPct val="104937"/>
              </a:lnSpc>
              <a:spcBef>
                <a:spcPts val="0"/>
              </a:spcBef>
              <a:spcAft>
                <a:spcPts val="0"/>
              </a:spcAft>
              <a:buNone/>
            </a:pPr>
            <a:r>
              <a:t/>
            </a:r>
            <a:endParaRPr b="1" i="0" sz="1800" u="none" cap="none" strike="noStrike">
              <a:solidFill>
                <a:srgbClr val="424242"/>
              </a:solidFill>
              <a:latin typeface="Arial"/>
              <a:ea typeface="Arial"/>
              <a:cs typeface="Arial"/>
              <a:sym typeface="Arial"/>
            </a:endParaRPr>
          </a:p>
        </p:txBody>
      </p:sp>
      <p:pic>
        <p:nvPicPr>
          <p:cNvPr descr="A cartoon of an elephant&#10;&#10;Description automatically generated" id="170" name="Google Shape;170;p37"/>
          <p:cNvPicPr preferRelativeResize="0"/>
          <p:nvPr/>
        </p:nvPicPr>
        <p:blipFill rotWithShape="1">
          <a:blip r:embed="rId4">
            <a:alphaModFix/>
          </a:blip>
          <a:srcRect b="0" l="4204" r="4025" t="0"/>
          <a:stretch/>
        </p:blipFill>
        <p:spPr>
          <a:xfrm>
            <a:off x="8361427" y="0"/>
            <a:ext cx="601342" cy="6552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nvSpPr>
        <p:spPr>
          <a:xfrm>
            <a:off x="683631" y="506055"/>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424242"/>
              </a:buClr>
              <a:buSzPts val="2799"/>
              <a:buFont typeface="Calibri"/>
              <a:buNone/>
            </a:pPr>
            <a:r>
              <a:rPr b="1" i="0" lang="en-US" sz="2799" u="none" cap="none" strike="noStrike">
                <a:solidFill>
                  <a:srgbClr val="424242"/>
                </a:solidFill>
                <a:latin typeface="Calibri"/>
                <a:ea typeface="Calibri"/>
                <a:cs typeface="Calibri"/>
                <a:sym typeface="Calibri"/>
              </a:rPr>
              <a:t>Peak hours Traffic</a:t>
            </a:r>
            <a:endParaRPr sz="1800">
              <a:solidFill>
                <a:schemeClr val="dk1"/>
              </a:solidFill>
              <a:latin typeface="Calibri"/>
              <a:ea typeface="Calibri"/>
              <a:cs typeface="Calibri"/>
              <a:sym typeface="Calibri"/>
            </a:endParaRPr>
          </a:p>
        </p:txBody>
      </p:sp>
      <p:sp>
        <p:nvSpPr>
          <p:cNvPr id="180" name="Google Shape;180;p18"/>
          <p:cNvSpPr txBox="1"/>
          <p:nvPr/>
        </p:nvSpPr>
        <p:spPr>
          <a:xfrm>
            <a:off x="1197950" y="1591450"/>
            <a:ext cx="6404700" cy="1883593"/>
          </a:xfrm>
          <a:prstGeom prst="rect">
            <a:avLst/>
          </a:prstGeom>
          <a:noFill/>
          <a:ln>
            <a:noFill/>
          </a:ln>
        </p:spPr>
        <p:txBody>
          <a:bodyPr anchorCtr="0" anchor="t" bIns="0" lIns="0" spcFirstLastPara="1" rIns="0" wrap="square" tIns="0">
            <a:spAutoFit/>
          </a:bodyPr>
          <a:lstStyle/>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Calibri"/>
                <a:ea typeface="Calibri"/>
                <a:cs typeface="Calibri"/>
                <a:sym typeface="Calibri"/>
              </a:rPr>
              <a:t>The highest demand times appear to be in the early morning (6-11 AM) and late afternoon to early evening (4-6 PM) based on average durations.</a:t>
            </a:r>
            <a:endParaRPr b="0" i="0" sz="1800" u="none" cap="none" strike="noStrike">
              <a:solidFill>
                <a:schemeClr val="dk1"/>
              </a:solidFill>
              <a:latin typeface="Calibri"/>
              <a:ea typeface="Calibri"/>
              <a:cs typeface="Calibri"/>
              <a:sym typeface="Calibri"/>
            </a:endParaRPr>
          </a:p>
          <a:p>
            <a:pPr indent="-146685" lvl="1" marL="293370" marR="0" rtl="0" algn="l">
              <a:lnSpc>
                <a:spcPct val="111933"/>
              </a:lnSpc>
              <a:spcBef>
                <a:spcPts val="0"/>
              </a:spcBef>
              <a:spcAft>
                <a:spcPts val="0"/>
              </a:spcAft>
              <a:buClr>
                <a:schemeClr val="dk1"/>
              </a:buClr>
              <a:buSzPts val="1500"/>
              <a:buFont typeface="Calibri"/>
              <a:buNone/>
            </a:pPr>
            <a:r>
              <a:t/>
            </a:r>
            <a:endParaRPr b="0" i="0" sz="1500" u="none" cap="none" strike="noStrike">
              <a:solidFill>
                <a:srgbClr val="000000"/>
              </a:solidFill>
              <a:latin typeface="Calibri"/>
              <a:ea typeface="Calibri"/>
              <a:cs typeface="Calibri"/>
              <a:sym typeface="Calibri"/>
            </a:endParaRPr>
          </a:p>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Calibri"/>
                <a:ea typeface="Calibri"/>
                <a:cs typeface="Calibri"/>
                <a:sym typeface="Calibri"/>
              </a:rPr>
              <a:t>Peak periods are often identified by hours with the highest average on-call durations, such as 7 AM and 4 PM in </a:t>
            </a:r>
            <a:r>
              <a:rPr b="0" i="0" lang="en-US" sz="1500" u="none" cap="none" strike="noStrike">
                <a:solidFill>
                  <a:schemeClr val="dk1"/>
                </a:solidFill>
                <a:latin typeface="Calibri"/>
                <a:ea typeface="Calibri"/>
                <a:cs typeface="Calibri"/>
                <a:sym typeface="Calibri"/>
              </a:rPr>
              <a:t>dataset.</a:t>
            </a:r>
            <a:endParaRPr b="0" i="0" sz="1800" u="none" cap="none" strike="noStrike">
              <a:solidFill>
                <a:schemeClr val="dk1"/>
              </a:solidFill>
              <a:latin typeface="Calibri"/>
              <a:ea typeface="Calibri"/>
              <a:cs typeface="Calibri"/>
              <a:sym typeface="Calibri"/>
            </a:endParaRPr>
          </a:p>
          <a:p>
            <a:pPr indent="-136208" lvl="1" marL="272415" marR="0" rtl="0" algn="l">
              <a:lnSpc>
                <a:spcPct val="120000"/>
              </a:lnSpc>
              <a:spcBef>
                <a:spcPts val="0"/>
              </a:spcBef>
              <a:spcAft>
                <a:spcPts val="0"/>
              </a:spcAft>
              <a:buClr>
                <a:schemeClr val="dk1"/>
              </a:buClr>
              <a:buSzPts val="1500"/>
              <a:buFont typeface="Calibri"/>
              <a:buNone/>
            </a:pPr>
            <a:r>
              <a:t/>
            </a:r>
            <a:endParaRPr b="0" i="0" sz="1500" u="none" cap="none" strike="noStrike">
              <a:solidFill>
                <a:srgbClr val="000000"/>
              </a:solidFill>
              <a:latin typeface="Calibri"/>
              <a:ea typeface="Calibri"/>
              <a:cs typeface="Calibri"/>
              <a:sym typeface="Calibri"/>
            </a:endParaRPr>
          </a:p>
          <a:p>
            <a:pPr indent="-285750" lvl="1" marL="421957" marR="0" rtl="0" algn="l">
              <a:lnSpc>
                <a:spcPct val="120000"/>
              </a:lnSpc>
              <a:spcBef>
                <a:spcPts val="0"/>
              </a:spcBef>
              <a:spcAft>
                <a:spcPts val="0"/>
              </a:spcAft>
              <a:buClr>
                <a:srgbClr val="000000"/>
              </a:buClr>
              <a:buSzPts val="1300"/>
              <a:buFont typeface="Arial"/>
              <a:buChar char="•"/>
            </a:pPr>
            <a:r>
              <a:rPr b="0" i="0" lang="en-US" sz="1300" u="none" cap="none" strike="noStrike">
                <a:solidFill>
                  <a:srgbClr val="000000"/>
                </a:solidFill>
                <a:latin typeface="Calibri"/>
                <a:ea typeface="Calibri"/>
                <a:cs typeface="Calibri"/>
                <a:sym typeface="Calibri"/>
              </a:rPr>
              <a:t> </a:t>
            </a:r>
            <a:r>
              <a:rPr b="1" i="0" lang="en-US" sz="1300" u="none" cap="none" strike="noStrike">
                <a:solidFill>
                  <a:srgbClr val="000000"/>
                </a:solidFill>
                <a:latin typeface="Calibri"/>
                <a:ea typeface="Calibri"/>
                <a:cs typeface="Calibri"/>
                <a:sym typeface="Calibri"/>
              </a:rPr>
              <a:t>Based on the pivot table provided below</a:t>
            </a:r>
            <a:endParaRPr b="1" i="0" sz="1800" u="none" cap="none" strike="noStrike">
              <a:solidFill>
                <a:schemeClr val="dk1"/>
              </a:solidFill>
              <a:latin typeface="Calibri"/>
              <a:ea typeface="Calibri"/>
              <a:cs typeface="Calibri"/>
              <a:sym typeface="Calibri"/>
            </a:endParaRPr>
          </a:p>
        </p:txBody>
      </p:sp>
      <p:pic>
        <p:nvPicPr>
          <p:cNvPr descr="A cartoon of an elephant&#10;&#10;Description automatically generated" id="181" name="Google Shape;181;p18"/>
          <p:cNvPicPr preferRelativeResize="0"/>
          <p:nvPr/>
        </p:nvPicPr>
        <p:blipFill rotWithShape="1">
          <a:blip r:embed="rId3">
            <a:alphaModFix/>
          </a:blip>
          <a:srcRect b="0" l="4204" r="4025" t="0"/>
          <a:stretch/>
        </p:blipFill>
        <p:spPr>
          <a:xfrm>
            <a:off x="8361427" y="0"/>
            <a:ext cx="601342" cy="655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Abhiram Paturi</dc:creator>
</cp:coreProperties>
</file>