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0D83A-58E8-4A8E-B490-468A330E4B2E}" v="733" dt="2025-05-13T08:45:02.373"/>
    <p1510:client id="{DE91E2F9-3933-484C-93FC-0C9DED347900}" v="228" dt="2025-05-13T06:39:43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5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3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2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87" r:id="rId6"/>
    <p:sldLayoutId id="2147483692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3343" y="1137215"/>
            <a:ext cx="5804426" cy="3376766"/>
          </a:xfrm>
        </p:spPr>
        <p:txBody>
          <a:bodyPr anchor="t">
            <a:normAutofit/>
          </a:bodyPr>
          <a:lstStyle/>
          <a:p>
            <a:r>
              <a:rPr lang="en-US" sz="6600" b="1">
                <a:latin typeface="Avenir Next LT Pro"/>
              </a:rPr>
              <a:t>Bank CRM Analytics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3343" y="4698347"/>
            <a:ext cx="5412440" cy="1002678"/>
          </a:xfr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endParaRPr lang="en-US" sz="2200" dirty="0">
              <a:latin typeface="Avenir Next LT Pro"/>
            </a:endParaRPr>
          </a:p>
          <a:p>
            <a:r>
              <a:rPr lang="en-US" sz="2200" dirty="0">
                <a:latin typeface="Avenir Next LT Pro"/>
              </a:rPr>
              <a:t>By</a:t>
            </a:r>
          </a:p>
          <a:p>
            <a:r>
              <a:rPr lang="en-US" sz="2200" dirty="0">
                <a:latin typeface="Avenir Next LT Pro"/>
              </a:rPr>
              <a:t>Paturi Abhiram</a:t>
            </a:r>
          </a:p>
          <a:p>
            <a:endParaRPr lang="en-US" sz="2200" dirty="0"/>
          </a:p>
        </p:txBody>
      </p:sp>
      <p:pic>
        <p:nvPicPr>
          <p:cNvPr id="4" name="Graphic 3" descr="Bank with solid fill">
            <a:extLst>
              <a:ext uri="{FF2B5EF4-FFF2-40B4-BE49-F238E27FC236}">
                <a16:creationId xmlns:a16="http://schemas.microsoft.com/office/drawing/2014/main" id="{E36ADAB7-A314-B6D5-6EE6-446CABEB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1171349"/>
            <a:ext cx="4515301" cy="45153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62AA3-4E26-F017-7C56-124A30C7594B}"/>
              </a:ext>
            </a:extLst>
          </p:cNvPr>
          <p:cNvSpPr txBox="1"/>
          <p:nvPr/>
        </p:nvSpPr>
        <p:spPr>
          <a:xfrm>
            <a:off x="2274418" y="789158"/>
            <a:ext cx="81339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EXITED VS RETAINED CUSTOMERS</a:t>
            </a:r>
            <a:endParaRPr lang="en-US" dirty="0"/>
          </a:p>
        </p:txBody>
      </p:sp>
      <p:pic>
        <p:nvPicPr>
          <p:cNvPr id="4" name="Picture 3" descr="A green and red circle with white text&#10;&#10;AI-generated content may be incorrect.">
            <a:extLst>
              <a:ext uri="{FF2B5EF4-FFF2-40B4-BE49-F238E27FC236}">
                <a16:creationId xmlns:a16="http://schemas.microsoft.com/office/drawing/2014/main" id="{D8F267D1-A540-FE2A-467B-9EC434E0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6" y="1933624"/>
            <a:ext cx="4909149" cy="3954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6031B7-1E09-12F9-95E9-291B8C18C9C7}"/>
              </a:ext>
            </a:extLst>
          </p:cNvPr>
          <p:cNvSpPr txBox="1"/>
          <p:nvPr/>
        </p:nvSpPr>
        <p:spPr>
          <a:xfrm>
            <a:off x="6349999" y="1820333"/>
            <a:ext cx="518583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INSIGHTS  </a:t>
            </a:r>
          </a:p>
          <a:p>
            <a:endParaRPr lang="en-US" b="1" dirty="0"/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Churn Rate is 20.37%</a:t>
            </a:r>
            <a:r>
              <a:rPr lang="en-US" dirty="0"/>
              <a:t> – This is a significant portion, indicating a need to strengthen retention strategies.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Majority Retained (79.63%)</a:t>
            </a:r>
            <a:r>
              <a:rPr lang="en-US" dirty="0"/>
              <a:t> – Most customers are still engaged, providing a solid base for loyalty programs.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Action Required: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Identify key churn drivers (e.g., low engagement, poor service).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Compare behaviors between churned vs. active customers.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Target high-risk segments with personalized retention campaigns.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7E50AAF0-6F1F-CDCD-7939-0B5BB3DA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9655" y="1707439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DA78A-F04A-F50F-CD5C-C2A470169E2B}"/>
              </a:ext>
            </a:extLst>
          </p:cNvPr>
          <p:cNvSpPr txBox="1"/>
          <p:nvPr/>
        </p:nvSpPr>
        <p:spPr>
          <a:xfrm>
            <a:off x="217658" y="844270"/>
            <a:ext cx="121165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COUNTRY WISE CHURNED VS ACTIVE CUSTOMERS</a:t>
            </a:r>
            <a:endParaRPr lang="en-US" sz="4000" dirty="0"/>
          </a:p>
        </p:txBody>
      </p:sp>
      <p:pic>
        <p:nvPicPr>
          <p:cNvPr id="4" name="Picture 3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867F5753-291B-096B-BF41-D022A1ED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85" y="1708414"/>
            <a:ext cx="5667805" cy="4281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3E12CC-0ED0-5884-F4C6-FFD40DBFFA97}"/>
              </a:ext>
            </a:extLst>
          </p:cNvPr>
          <p:cNvSpPr txBox="1"/>
          <p:nvPr/>
        </p:nvSpPr>
        <p:spPr>
          <a:xfrm>
            <a:off x="7133166" y="1879440"/>
            <a:ext cx="4445000" cy="44504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INSIGHTS  </a:t>
            </a:r>
          </a:p>
          <a:p>
            <a:endParaRPr lang="en-US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France</a:t>
            </a:r>
            <a:r>
              <a:rPr lang="en-US" dirty="0"/>
              <a:t> has the </a:t>
            </a:r>
            <a:r>
              <a:rPr lang="en-US" b="1" dirty="0"/>
              <a:t>highest churn</a:t>
            </a:r>
            <a:r>
              <a:rPr lang="en-US" dirty="0"/>
              <a:t> (0.8K) but also the largest customer base (4.2K retained).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Germany</a:t>
            </a:r>
            <a:r>
              <a:rPr lang="en-US" dirty="0"/>
              <a:t> shows a </a:t>
            </a:r>
            <a:r>
              <a:rPr lang="en-US" b="1" dirty="0"/>
              <a:t>balanced churn pattern</a:t>
            </a:r>
            <a:r>
              <a:rPr lang="en-US" dirty="0"/>
              <a:t> (0.8K exited vs. 1.7K retained), indicating moderate risk.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Spain</a:t>
            </a:r>
            <a:r>
              <a:rPr lang="en-US" dirty="0"/>
              <a:t> has the </a:t>
            </a:r>
            <a:r>
              <a:rPr lang="en-US" b="1" dirty="0"/>
              <a:t>lowest churn</a:t>
            </a:r>
            <a:r>
              <a:rPr lang="en-US" dirty="0"/>
              <a:t> (0.4K) and a relatively smaller customer base (2.1K retained), suggesting better retention.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562987E8-3FBD-B97B-2775-9CE7D59C2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1655" y="1707439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0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0F7E8E-ADFD-0BC4-6E0F-D9D2B8119AD5}"/>
              </a:ext>
            </a:extLst>
          </p:cNvPr>
          <p:cNvSpPr txBox="1"/>
          <p:nvPr/>
        </p:nvSpPr>
        <p:spPr>
          <a:xfrm>
            <a:off x="368220" y="785164"/>
            <a:ext cx="1145795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DISTRIBUTION OF CUSTOMERS BY CREDIT CARD OWNERSHIP</a:t>
            </a:r>
            <a:endParaRPr lang="en-US" sz="4000" dirty="0"/>
          </a:p>
        </p:txBody>
      </p:sp>
      <p:pic>
        <p:nvPicPr>
          <p:cNvPr id="5" name="Picture 4" descr="A green and red pie chart&#10;&#10;AI-generated content may be incorrect.">
            <a:extLst>
              <a:ext uri="{FF2B5EF4-FFF2-40B4-BE49-F238E27FC236}">
                <a16:creationId xmlns:a16="http://schemas.microsoft.com/office/drawing/2014/main" id="{D5DCB5AF-EB07-FDB0-BF74-9812E05D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6" y="2002576"/>
            <a:ext cx="6076264" cy="4059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A01305-B766-2183-BE60-8D131E2BBC9B}"/>
              </a:ext>
            </a:extLst>
          </p:cNvPr>
          <p:cNvSpPr txBox="1"/>
          <p:nvPr/>
        </p:nvSpPr>
        <p:spPr>
          <a:xfrm>
            <a:off x="7006167" y="2159000"/>
            <a:ext cx="452966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INSIGHTS   </a:t>
            </a:r>
          </a:p>
          <a:p>
            <a:endParaRPr lang="en-US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70.55%</a:t>
            </a:r>
            <a:r>
              <a:rPr lang="en-US" dirty="0"/>
              <a:t> of customers are </a:t>
            </a:r>
            <a:r>
              <a:rPr lang="en-US" b="1" dirty="0"/>
              <a:t>credit card holders</a:t>
            </a:r>
            <a:r>
              <a:rPr lang="en-US" dirty="0"/>
              <a:t> (7.06K).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29.45%</a:t>
            </a:r>
            <a:r>
              <a:rPr lang="en-US" dirty="0"/>
              <a:t> are </a:t>
            </a:r>
            <a:r>
              <a:rPr lang="en-US" b="1" dirty="0"/>
              <a:t>non-credit card holders</a:t>
            </a:r>
            <a:r>
              <a:rPr lang="en-US" dirty="0"/>
              <a:t> (2.95K).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Majority of the bank's customers are engaged with credit card products, indicating strong product adoption.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Opportunity exists to </a:t>
            </a:r>
            <a:r>
              <a:rPr lang="en-US" b="1" dirty="0"/>
              <a:t>target non-holders</a:t>
            </a:r>
            <a:r>
              <a:rPr lang="en-US" dirty="0"/>
              <a:t> with relevant offers to increase product penetration.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2E07875D-2245-9955-BCDD-CB9FC29C7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2863" y="2009364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ED5C8-DAD9-DB9C-DB57-747D5783FF7D}"/>
              </a:ext>
            </a:extLst>
          </p:cNvPr>
          <p:cNvSpPr txBox="1"/>
          <p:nvPr/>
        </p:nvSpPr>
        <p:spPr>
          <a:xfrm>
            <a:off x="1107456" y="851858"/>
            <a:ext cx="103293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Univers Condensed"/>
              </a:rPr>
              <a:t>CHURNED CUSTOMERS BY AGE</a:t>
            </a:r>
            <a:endParaRPr lang="en-US">
              <a:latin typeface="Univers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1E15F-C024-5722-DBA6-ABAC1182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20" y="1875347"/>
            <a:ext cx="5150688" cy="4171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0192BE-F4DF-6E9F-58F7-4EAB16A03ED6}"/>
              </a:ext>
            </a:extLst>
          </p:cNvPr>
          <p:cNvSpPr txBox="1"/>
          <p:nvPr/>
        </p:nvSpPr>
        <p:spPr>
          <a:xfrm>
            <a:off x="6520132" y="2213713"/>
            <a:ext cx="49106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INSIGHTS  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36-45 age group</a:t>
            </a:r>
            <a:r>
              <a:rPr lang="en-US" dirty="0">
                <a:ea typeface="+mn-lt"/>
                <a:cs typeface="+mn-lt"/>
              </a:rPr>
              <a:t> has the </a:t>
            </a:r>
            <a:r>
              <a:rPr lang="en-US" b="1" dirty="0">
                <a:ea typeface="+mn-lt"/>
                <a:cs typeface="+mn-lt"/>
              </a:rPr>
              <a:t>highest churn</a:t>
            </a:r>
            <a:r>
              <a:rPr lang="en-US" dirty="0">
                <a:ea typeface="+mn-lt"/>
                <a:cs typeface="+mn-lt"/>
              </a:rPr>
              <a:t>, with </a:t>
            </a:r>
            <a:r>
              <a:rPr lang="en-US" b="1" dirty="0">
                <a:ea typeface="+mn-lt"/>
                <a:cs typeface="+mn-lt"/>
              </a:rPr>
              <a:t>733 customers</a:t>
            </a:r>
            <a:r>
              <a:rPr lang="en-US" dirty="0">
                <a:ea typeface="+mn-lt"/>
                <a:cs typeface="+mn-lt"/>
              </a:rPr>
              <a:t>, indicating a key segment at risk.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46-55 age group</a:t>
            </a:r>
            <a:r>
              <a:rPr lang="en-US" dirty="0">
                <a:ea typeface="+mn-lt"/>
                <a:cs typeface="+mn-lt"/>
              </a:rPr>
              <a:t> follows closely with </a:t>
            </a:r>
            <a:r>
              <a:rPr lang="en-US" b="1" dirty="0">
                <a:ea typeface="+mn-lt"/>
                <a:cs typeface="+mn-lt"/>
              </a:rPr>
              <a:t>663 churned customers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Younger (18-25) and older (65+) age groups show </a:t>
            </a:r>
            <a:r>
              <a:rPr lang="en-US" b="1" dirty="0">
                <a:ea typeface="+mn-lt"/>
                <a:cs typeface="+mn-lt"/>
              </a:rPr>
              <a:t>minimal churn</a:t>
            </a:r>
            <a:r>
              <a:rPr lang="en-US" dirty="0">
                <a:ea typeface="+mn-lt"/>
                <a:cs typeface="+mn-lt"/>
              </a:rPr>
              <a:t>, suggesting </a:t>
            </a:r>
            <a:r>
              <a:rPr lang="en-US" b="1" dirty="0">
                <a:ea typeface="+mn-lt"/>
                <a:cs typeface="+mn-lt"/>
              </a:rPr>
              <a:t>less volatility</a:t>
            </a:r>
            <a:r>
              <a:rPr lang="en-US" dirty="0">
                <a:ea typeface="+mn-lt"/>
                <a:cs typeface="+mn-lt"/>
              </a:rPr>
              <a:t> in these segments.</a:t>
            </a:r>
            <a:endParaRPr lang="en-US" dirty="0"/>
          </a:p>
          <a:p>
            <a:endParaRPr lang="en-US" b="1" dirty="0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86D17201-A67B-8047-E691-CE2CB3922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0938" y="2052495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24712-430E-5EE1-B497-9591DEB4A4A8}"/>
              </a:ext>
            </a:extLst>
          </p:cNvPr>
          <p:cNvSpPr txBox="1"/>
          <p:nvPr/>
        </p:nvSpPr>
        <p:spPr>
          <a:xfrm>
            <a:off x="910167" y="931333"/>
            <a:ext cx="110066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Univers Condensed"/>
              </a:rPr>
              <a:t>CHURN COUNT BY  TENURE</a:t>
            </a:r>
            <a:endParaRPr lang="en-US" dirty="0">
              <a:latin typeface="Univers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32F96-F1B6-986E-57BD-940C9858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61" y="2083998"/>
            <a:ext cx="5186452" cy="3811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C419F3-84D6-49D6-4B2D-314AD834715A}"/>
              </a:ext>
            </a:extLst>
          </p:cNvPr>
          <p:cNvSpPr txBox="1"/>
          <p:nvPr/>
        </p:nvSpPr>
        <p:spPr>
          <a:xfrm>
            <a:off x="6411903" y="2227293"/>
            <a:ext cx="50376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INSIGHTS  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Highest churn</a:t>
            </a:r>
            <a:r>
              <a:rPr lang="en-US" dirty="0">
                <a:ea typeface="+mn-lt"/>
                <a:cs typeface="+mn-lt"/>
              </a:rPr>
              <a:t> occurs at </a:t>
            </a:r>
            <a:r>
              <a:rPr lang="en-US" b="1" dirty="0">
                <a:ea typeface="+mn-lt"/>
                <a:cs typeface="+mn-lt"/>
              </a:rPr>
              <a:t>tenure of 4 and 5 years</a:t>
            </a:r>
            <a:r>
              <a:rPr lang="en-US" dirty="0">
                <a:ea typeface="+mn-lt"/>
                <a:cs typeface="+mn-lt"/>
              </a:rPr>
              <a:t>, with </a:t>
            </a:r>
            <a:r>
              <a:rPr lang="en-US" b="1" dirty="0">
                <a:ea typeface="+mn-lt"/>
                <a:cs typeface="+mn-lt"/>
              </a:rPr>
              <a:t>575 and 550 customers</a:t>
            </a:r>
            <a:r>
              <a:rPr lang="en-US" dirty="0">
                <a:ea typeface="+mn-lt"/>
                <a:cs typeface="+mn-lt"/>
              </a:rPr>
              <a:t> respectively.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Churn </a:t>
            </a:r>
            <a:r>
              <a:rPr lang="en-US" b="1" dirty="0">
                <a:ea typeface="+mn-lt"/>
                <a:cs typeface="+mn-lt"/>
              </a:rPr>
              <a:t>declines gradually</a:t>
            </a:r>
            <a:r>
              <a:rPr lang="en-US" dirty="0">
                <a:ea typeface="+mn-lt"/>
                <a:cs typeface="+mn-lt"/>
              </a:rPr>
              <a:t> after 5 years, suggesting that </a:t>
            </a:r>
            <a:r>
              <a:rPr lang="en-US" b="1" dirty="0">
                <a:ea typeface="+mn-lt"/>
                <a:cs typeface="+mn-lt"/>
              </a:rPr>
              <a:t>longer-tenured customers are more loyal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lowest churn</a:t>
            </a:r>
            <a:r>
              <a:rPr lang="en-US" dirty="0">
                <a:ea typeface="+mn-lt"/>
                <a:cs typeface="+mn-lt"/>
              </a:rPr>
              <a:t> is seen at </a:t>
            </a:r>
            <a:r>
              <a:rPr lang="en-US" b="1" dirty="0">
                <a:ea typeface="+mn-lt"/>
                <a:cs typeface="+mn-lt"/>
              </a:rPr>
              <a:t>7 years</a:t>
            </a:r>
            <a:r>
              <a:rPr lang="en-US" dirty="0">
                <a:ea typeface="+mn-lt"/>
                <a:cs typeface="+mn-lt"/>
              </a:rPr>
              <a:t>, indicating improved customer retention over time.</a:t>
            </a:r>
            <a:endParaRPr lang="en-US" dirty="0"/>
          </a:p>
          <a:p>
            <a:endParaRPr lang="en-US" b="1" dirty="0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86C8B9BB-53E2-29DB-CED5-A2EAE1640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4674" y="2081250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CAE34-C407-26C4-1ADB-D29F68651991}"/>
              </a:ext>
            </a:extLst>
          </p:cNvPr>
          <p:cNvSpPr txBox="1"/>
          <p:nvPr/>
        </p:nvSpPr>
        <p:spPr>
          <a:xfrm>
            <a:off x="677732" y="778374"/>
            <a:ext cx="108373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Univers Condensed"/>
              </a:rPr>
              <a:t>DISTRIBUTION OF CUSTOMERS BY NUMBER OF PRODUCTS</a:t>
            </a:r>
            <a:endParaRPr lang="en-US">
              <a:latin typeface="Univers Condensed"/>
            </a:endParaRPr>
          </a:p>
        </p:txBody>
      </p:sp>
      <p:pic>
        <p:nvPicPr>
          <p:cNvPr id="3" name="Picture 2" descr="A graph of a number of customers&#10;&#10;AI-generated content may be incorrect.">
            <a:extLst>
              <a:ext uri="{FF2B5EF4-FFF2-40B4-BE49-F238E27FC236}">
                <a16:creationId xmlns:a16="http://schemas.microsoft.com/office/drawing/2014/main" id="{8E0620D3-43CD-964A-32F8-5D54B7A7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1" y="2102689"/>
            <a:ext cx="4819650" cy="3932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89B04-7500-30B3-E1C3-D6C56CD8FF41}"/>
              </a:ext>
            </a:extLst>
          </p:cNvPr>
          <p:cNvSpPr txBox="1"/>
          <p:nvPr/>
        </p:nvSpPr>
        <p:spPr>
          <a:xfrm>
            <a:off x="6265333" y="2603500"/>
            <a:ext cx="510108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INSIGHTS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Majority of customers hold </a:t>
            </a:r>
            <a:r>
              <a:rPr lang="en-US" b="1" dirty="0">
                <a:ea typeface="+mn-lt"/>
                <a:cs typeface="+mn-lt"/>
              </a:rPr>
              <a:t>only 1 or 2 products</a:t>
            </a:r>
            <a:r>
              <a:rPr lang="en-US" dirty="0">
                <a:ea typeface="+mn-lt"/>
                <a:cs typeface="+mn-lt"/>
              </a:rPr>
              <a:t>, with </a:t>
            </a:r>
            <a:r>
              <a:rPr lang="en-US" b="1" dirty="0">
                <a:ea typeface="+mn-lt"/>
                <a:cs typeface="+mn-lt"/>
              </a:rPr>
              <a:t>5.1K and 4.6K customers</a:t>
            </a:r>
            <a:r>
              <a:rPr lang="en-US" dirty="0">
                <a:ea typeface="+mn-lt"/>
                <a:cs typeface="+mn-lt"/>
              </a:rPr>
              <a:t> respectively.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Very few customers hold </a:t>
            </a:r>
            <a:r>
              <a:rPr lang="en-US" b="1" dirty="0">
                <a:ea typeface="+mn-lt"/>
                <a:cs typeface="+mn-lt"/>
              </a:rPr>
              <a:t>3 or more products</a:t>
            </a:r>
            <a:r>
              <a:rPr lang="en-US" dirty="0">
                <a:ea typeface="+mn-lt"/>
                <a:cs typeface="+mn-lt"/>
              </a:rPr>
              <a:t>, indicating </a:t>
            </a:r>
            <a:r>
              <a:rPr lang="en-US" b="1" dirty="0">
                <a:ea typeface="+mn-lt"/>
                <a:cs typeface="+mn-lt"/>
              </a:rPr>
              <a:t>low product penetration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This presents a </a:t>
            </a:r>
            <a:r>
              <a:rPr lang="en-US" b="1" dirty="0">
                <a:ea typeface="+mn-lt"/>
                <a:cs typeface="+mn-lt"/>
              </a:rPr>
              <a:t>cross-selling opportunity</a:t>
            </a:r>
            <a:r>
              <a:rPr lang="en-US" dirty="0">
                <a:ea typeface="+mn-lt"/>
                <a:cs typeface="+mn-lt"/>
              </a:rPr>
              <a:t> to encourage customers to adopt additional products.</a:t>
            </a:r>
            <a:endParaRPr lang="en-US" dirty="0"/>
          </a:p>
          <a:p>
            <a:endParaRPr lang="en-US" b="1" dirty="0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6B078576-20CB-9B87-7D50-28D5CA73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7769" y="2455062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4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914AB-2151-C6EC-0FAE-CB70787975E2}"/>
              </a:ext>
            </a:extLst>
          </p:cNvPr>
          <p:cNvSpPr txBox="1"/>
          <p:nvPr/>
        </p:nvSpPr>
        <p:spPr>
          <a:xfrm>
            <a:off x="1051543" y="779972"/>
            <a:ext cx="100753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Univers Condensed"/>
              </a:rPr>
              <a:t>CHURNED CUSTOMERS BY SALARY</a:t>
            </a:r>
            <a:endParaRPr lang="en-US">
              <a:latin typeface="Univers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BF5B6-CE12-DC00-0425-7841FAEF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57" y="2152919"/>
            <a:ext cx="5643472" cy="3616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E4BD6-7B59-D19E-EF12-FE3FF561CA75}"/>
              </a:ext>
            </a:extLst>
          </p:cNvPr>
          <p:cNvSpPr txBox="1"/>
          <p:nvPr/>
        </p:nvSpPr>
        <p:spPr>
          <a:xfrm>
            <a:off x="6942666" y="1905000"/>
            <a:ext cx="455083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INSIGHTS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Highest churn</a:t>
            </a:r>
            <a:r>
              <a:rPr lang="en-US" dirty="0">
                <a:ea typeface="+mn-lt"/>
                <a:cs typeface="+mn-lt"/>
              </a:rPr>
              <a:t> is seen in the </a:t>
            </a:r>
            <a:r>
              <a:rPr lang="en-US" b="1" dirty="0">
                <a:ea typeface="+mn-lt"/>
                <a:cs typeface="+mn-lt"/>
              </a:rPr>
              <a:t>150K–180K</a:t>
            </a:r>
            <a:r>
              <a:rPr lang="en-US" dirty="0">
                <a:ea typeface="+mn-lt"/>
                <a:cs typeface="+mn-lt"/>
              </a:rPr>
              <a:t> salary bin (</a:t>
            </a:r>
            <a:r>
              <a:rPr lang="en-US" b="1" dirty="0">
                <a:ea typeface="+mn-lt"/>
                <a:cs typeface="+mn-lt"/>
              </a:rPr>
              <a:t>321 customers</a:t>
            </a:r>
            <a:r>
              <a:rPr lang="en-US" dirty="0">
                <a:ea typeface="+mn-lt"/>
                <a:cs typeface="+mn-lt"/>
              </a:rPr>
              <a:t>), followed by </a:t>
            </a:r>
            <a:r>
              <a:rPr lang="en-US" b="1" dirty="0">
                <a:ea typeface="+mn-lt"/>
                <a:cs typeface="+mn-lt"/>
              </a:rPr>
              <a:t>60K–150K</a:t>
            </a:r>
            <a:r>
              <a:rPr lang="en-US" dirty="0">
                <a:ea typeface="+mn-lt"/>
                <a:cs typeface="+mn-lt"/>
              </a:rPr>
              <a:t> ranges with similar churn levels (~300 each).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Lowest churn</a:t>
            </a:r>
            <a:r>
              <a:rPr lang="en-US" dirty="0">
                <a:ea typeface="+mn-lt"/>
                <a:cs typeface="+mn-lt"/>
              </a:rPr>
              <a:t> occurs in the </a:t>
            </a:r>
            <a:r>
              <a:rPr lang="en-US" b="1" dirty="0">
                <a:ea typeface="+mn-lt"/>
                <a:cs typeface="+mn-lt"/>
              </a:rPr>
              <a:t>180K–199.99K</a:t>
            </a:r>
            <a:r>
              <a:rPr lang="en-US" dirty="0">
                <a:ea typeface="+mn-lt"/>
                <a:cs typeface="+mn-lt"/>
              </a:rPr>
              <a:t> segment (</a:t>
            </a:r>
            <a:r>
              <a:rPr lang="en-US" b="1" dirty="0">
                <a:ea typeface="+mn-lt"/>
                <a:cs typeface="+mn-lt"/>
              </a:rPr>
              <a:t>206 customers</a:t>
            </a:r>
            <a:r>
              <a:rPr lang="en-US" dirty="0">
                <a:ea typeface="+mn-lt"/>
                <a:cs typeface="+mn-lt"/>
              </a:rPr>
              <a:t>), suggesting better retention among higher earners.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Churn is </a:t>
            </a:r>
            <a:r>
              <a:rPr lang="en-US" b="1" dirty="0">
                <a:ea typeface="+mn-lt"/>
                <a:cs typeface="+mn-lt"/>
              </a:rPr>
              <a:t>fairly distributed across most income ranges</a:t>
            </a:r>
            <a:r>
              <a:rPr lang="en-US" dirty="0">
                <a:ea typeface="+mn-lt"/>
                <a:cs typeface="+mn-lt"/>
              </a:rPr>
              <a:t>, but slightly higher in the </a:t>
            </a:r>
            <a:r>
              <a:rPr lang="en-US" b="1" dirty="0">
                <a:ea typeface="+mn-lt"/>
                <a:cs typeface="+mn-lt"/>
              </a:rPr>
              <a:t>middle to upper-middle income groups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b="1" dirty="0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EE2994E7-2920-90CD-10F8-273DFB808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7882" y="1822458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9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1E5CB-A3B9-7833-88E2-FCD4689A2523}"/>
              </a:ext>
            </a:extLst>
          </p:cNvPr>
          <p:cNvSpPr txBox="1"/>
          <p:nvPr/>
        </p:nvSpPr>
        <p:spPr>
          <a:xfrm>
            <a:off x="922147" y="842673"/>
            <a:ext cx="103293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Churned customer percentage by every year</a:t>
            </a:r>
            <a:endParaRPr lang="en-US" sz="4000" dirty="0"/>
          </a:p>
        </p:txBody>
      </p:sp>
      <p:pic>
        <p:nvPicPr>
          <p:cNvPr id="4" name="Picture 3" descr="A graph with blue squares&#10;&#10;AI-generated content may be incorrect.">
            <a:extLst>
              <a:ext uri="{FF2B5EF4-FFF2-40B4-BE49-F238E27FC236}">
                <a16:creationId xmlns:a16="http://schemas.microsoft.com/office/drawing/2014/main" id="{F6F02460-9357-9E04-323B-5D4B4438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54" y="2168217"/>
            <a:ext cx="6213711" cy="378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35019-8CA6-F726-2E79-D2684FC499F2}"/>
              </a:ext>
            </a:extLst>
          </p:cNvPr>
          <p:cNvSpPr txBox="1"/>
          <p:nvPr/>
        </p:nvSpPr>
        <p:spPr>
          <a:xfrm>
            <a:off x="7260166" y="2447346"/>
            <a:ext cx="4423833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INSIGHTS</a:t>
            </a:r>
          </a:p>
          <a:p>
            <a:endParaRPr lang="en-US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Most customers were churned in the year 2017(i.e. 22%)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Year 2016 has least churn rate(i.e. 19%)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No changes were found in the churn rate in Year 2018 and 2019.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08087769-17C3-ADC4-ABAC-8EE505524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6674" y="2440684"/>
            <a:ext cx="751492" cy="5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2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D24EBC92-A6E7-B645-13C3-0FE7FE8E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D2DA4-1267-9876-D291-61586FE39DC3}"/>
              </a:ext>
            </a:extLst>
          </p:cNvPr>
          <p:cNvSpPr txBox="1"/>
          <p:nvPr/>
        </p:nvSpPr>
        <p:spPr>
          <a:xfrm>
            <a:off x="1740327" y="6060198"/>
            <a:ext cx="3666046" cy="7997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 dirty="0">
                <a:latin typeface="+mj-lt"/>
                <a:ea typeface="+mj-ea"/>
                <a:cs typeface="+mj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8757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hart&#10;&#10;AI-generated content may be incorrect.">
            <a:extLst>
              <a:ext uri="{FF2B5EF4-FFF2-40B4-BE49-F238E27FC236}">
                <a16:creationId xmlns:a16="http://schemas.microsoft.com/office/drawing/2014/main" id="{811870BB-20C8-F328-AC51-DA53F630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15B7E-7082-CC96-9744-320977544245}"/>
              </a:ext>
            </a:extLst>
          </p:cNvPr>
          <p:cNvSpPr txBox="1"/>
          <p:nvPr/>
        </p:nvSpPr>
        <p:spPr>
          <a:xfrm>
            <a:off x="705158" y="5528235"/>
            <a:ext cx="10696574" cy="770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DEMOGRAPHICS REPORT</a:t>
            </a:r>
          </a:p>
        </p:txBody>
      </p:sp>
    </p:spTree>
    <p:extLst>
      <p:ext uri="{BB962C8B-B14F-4D97-AF65-F5344CB8AC3E}">
        <p14:creationId xmlns:p14="http://schemas.microsoft.com/office/powerpoint/2010/main" val="91492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0FB6E-0F7A-A663-841F-75BC442A8317}"/>
              </a:ext>
            </a:extLst>
          </p:cNvPr>
          <p:cNvSpPr txBox="1"/>
          <p:nvPr/>
        </p:nvSpPr>
        <p:spPr>
          <a:xfrm>
            <a:off x="6696186" y="909637"/>
            <a:ext cx="4800600" cy="13075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 dirty="0">
                <a:latin typeface="+mj-lt"/>
                <a:ea typeface="+mj-ea"/>
                <a:cs typeface="+mj-cs"/>
              </a:rPr>
              <a:t>The Hidden Cost of Losing Customers</a:t>
            </a:r>
            <a:r>
              <a:rPr lang="en-US" sz="4000" cap="all" spc="30" dirty="0">
                <a:latin typeface="+mj-lt"/>
                <a:ea typeface="+mj-ea"/>
                <a:cs typeface="+mj-cs"/>
              </a:rPr>
              <a:t>​</a:t>
            </a:r>
          </a:p>
        </p:txBody>
      </p:sp>
      <p:pic>
        <p:nvPicPr>
          <p:cNvPr id="2" name="Picture 1" descr="Bank of China Hong Kong. | Vitals Height: 367.4 metres Floor… | Flickr">
            <a:extLst>
              <a:ext uri="{FF2B5EF4-FFF2-40B4-BE49-F238E27FC236}">
                <a16:creationId xmlns:a16="http://schemas.microsoft.com/office/drawing/2014/main" id="{A0D28A3C-5F5E-A2D8-3E71-765144E1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88" r="19395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ABB19F-8AEF-C59F-F953-ACED24FE5879}"/>
              </a:ext>
            </a:extLst>
          </p:cNvPr>
          <p:cNvSpPr txBox="1"/>
          <p:nvPr/>
        </p:nvSpPr>
        <p:spPr>
          <a:xfrm>
            <a:off x="6696186" y="2221992"/>
            <a:ext cx="4800600" cy="37398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Every customer who leaves silently costs more than we realize.​</a:t>
            </a:r>
            <a:br>
              <a:rPr lang="en-US"/>
            </a:br>
            <a:r>
              <a:rPr lang="en-US"/>
              <a:t>Banks often focus on acquisition, but </a:t>
            </a:r>
            <a:r>
              <a:rPr lang="en-US" b="1"/>
              <a:t>poor service and lack of personalization</a:t>
            </a:r>
            <a:r>
              <a:rPr lang="en-US"/>
              <a:t> are the top reasons customers churn.​</a:t>
            </a:r>
            <a:br>
              <a:rPr lang="en-US"/>
            </a:br>
            <a:r>
              <a:rPr lang="en-US"/>
              <a:t>Without CRM analytics, we’re flying blind—reacting too late instead of predicting and preventing churn.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7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58395114-AB02-0B1B-864E-9406874A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2A775-7CE3-AD7D-AC1D-0940D9DD4FC6}"/>
              </a:ext>
            </a:extLst>
          </p:cNvPr>
          <p:cNvSpPr txBox="1"/>
          <p:nvPr/>
        </p:nvSpPr>
        <p:spPr>
          <a:xfrm>
            <a:off x="705158" y="5528235"/>
            <a:ext cx="10696574" cy="770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44910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hart&#10;&#10;AI-generated content may be incorrect.">
            <a:extLst>
              <a:ext uri="{FF2B5EF4-FFF2-40B4-BE49-F238E27FC236}">
                <a16:creationId xmlns:a16="http://schemas.microsoft.com/office/drawing/2014/main" id="{0C133C8D-6BF5-6F32-BE23-9850F0CF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AB487-D501-B2E1-3D99-309C829E31C1}"/>
              </a:ext>
            </a:extLst>
          </p:cNvPr>
          <p:cNvSpPr txBox="1"/>
          <p:nvPr/>
        </p:nvSpPr>
        <p:spPr>
          <a:xfrm>
            <a:off x="705158" y="5528235"/>
            <a:ext cx="10696574" cy="770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ENGAGEMENT REPORT</a:t>
            </a:r>
          </a:p>
        </p:txBody>
      </p:sp>
    </p:spTree>
    <p:extLst>
      <p:ext uri="{BB962C8B-B14F-4D97-AF65-F5344CB8AC3E}">
        <p14:creationId xmlns:p14="http://schemas.microsoft.com/office/powerpoint/2010/main" val="101078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2C811-1C5A-BFF4-B8F8-0E927091AB3F}"/>
              </a:ext>
            </a:extLst>
          </p:cNvPr>
          <p:cNvSpPr txBox="1"/>
          <p:nvPr/>
        </p:nvSpPr>
        <p:spPr>
          <a:xfrm>
            <a:off x="954823" y="1705460"/>
            <a:ext cx="4265763" cy="1593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 dirty="0">
                <a:latin typeface="+mj-lt"/>
                <a:ea typeface="+mj-ea"/>
                <a:cs typeface="+mj-cs"/>
              </a:rPr>
              <a:t>WHAT IT DOES?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B0A0E-15F0-F45C-6E40-B9EA59582609}"/>
              </a:ext>
            </a:extLst>
          </p:cNvPr>
          <p:cNvSpPr txBox="1"/>
          <p:nvPr/>
        </p:nvSpPr>
        <p:spPr>
          <a:xfrm>
            <a:off x="5871353" y="1796458"/>
            <a:ext cx="5483190" cy="4457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This dashboard provides a </a:t>
            </a:r>
            <a:r>
              <a:rPr lang="en-US" b="1" dirty="0"/>
              <a:t>comprehensive view of customer churn</a:t>
            </a:r>
            <a:r>
              <a:rPr lang="en-US" dirty="0"/>
              <a:t>, enabling the bank to: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Monitor overall churn rate</a:t>
            </a:r>
            <a:r>
              <a:rPr lang="en-US" dirty="0"/>
              <a:t> with a quick snapshot of active vs. exited customers.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Identify at-risk segments</a:t>
            </a:r>
            <a:r>
              <a:rPr lang="en-US" dirty="0"/>
              <a:t> by analyzing churn across </a:t>
            </a:r>
            <a:r>
              <a:rPr lang="en-US" b="1" dirty="0"/>
              <a:t>gender</a:t>
            </a:r>
            <a:r>
              <a:rPr lang="en-US" dirty="0"/>
              <a:t>, </a:t>
            </a:r>
            <a:r>
              <a:rPr lang="en-US" b="1" dirty="0"/>
              <a:t>age groups</a:t>
            </a:r>
            <a:r>
              <a:rPr lang="en-US" dirty="0"/>
              <a:t>, and </a:t>
            </a:r>
            <a:r>
              <a:rPr lang="en-US" b="1" dirty="0"/>
              <a:t>time periods</a:t>
            </a:r>
            <a:r>
              <a:rPr lang="en-US" dirty="0"/>
              <a:t>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Detect seasonal trends</a:t>
            </a:r>
            <a:r>
              <a:rPr lang="en-US" dirty="0"/>
              <a:t> with monthly churn data to take timely preventive actions.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Understand product engagement</a:t>
            </a:r>
            <a:r>
              <a:rPr lang="en-US" dirty="0"/>
              <a:t> through credit card ownership stats.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Filter insights by country and year</a:t>
            </a:r>
            <a:r>
              <a:rPr lang="en-US" dirty="0"/>
              <a:t>, helping tailor strategies to specific regions and timeframes.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DB4BEA-22D1-9BE0-1F06-BAFE567B5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435170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85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rown background with black text&#10;&#10;AI-generated content may be incorrect.">
            <a:extLst>
              <a:ext uri="{FF2B5EF4-FFF2-40B4-BE49-F238E27FC236}">
                <a16:creationId xmlns:a16="http://schemas.microsoft.com/office/drawing/2014/main" id="{D32EC752-3A6E-A343-33D5-3A1DA143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01" b="24023"/>
          <a:stretch/>
        </p:blipFill>
        <p:spPr>
          <a:xfrm>
            <a:off x="838200" y="838200"/>
            <a:ext cx="10515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4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3DA44C-BE5B-9959-32F9-8AD77328A62C}"/>
              </a:ext>
            </a:extLst>
          </p:cNvPr>
          <p:cNvSpPr txBox="1"/>
          <p:nvPr/>
        </p:nvSpPr>
        <p:spPr>
          <a:xfrm>
            <a:off x="704088" y="2231136"/>
            <a:ext cx="5195889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✅ </a:t>
            </a:r>
            <a:r>
              <a:rPr lang="en-US" b="1" dirty="0"/>
              <a:t>Objectives</a:t>
            </a:r>
            <a:r>
              <a:rPr lang="en-US" dirty="0"/>
              <a:t>:​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analyze customer demographics, transactions, and churn patterns using Power BI.​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identify key factors influencing customer churn and dissatisfaction.​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provide actionable insights for improving customer retention and service quality.​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🎯 </a:t>
            </a:r>
            <a:r>
              <a:rPr lang="en-US" b="1" dirty="0"/>
              <a:t>Goals</a:t>
            </a:r>
            <a:r>
              <a:rPr lang="en-US" dirty="0"/>
              <a:t>:​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Reduce customer churn</a:t>
            </a:r>
            <a:r>
              <a:rPr lang="en-US" dirty="0"/>
              <a:t> by identifying at-risk customers early.​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Enhance customer satisfaction</a:t>
            </a:r>
            <a:r>
              <a:rPr lang="en-US" dirty="0"/>
              <a:t> through personalized service insights.​</a:t>
            </a:r>
          </a:p>
        </p:txBody>
      </p:sp>
      <p:pic>
        <p:nvPicPr>
          <p:cNvPr id="2" name="Picture 1" descr="A hand holding a magnifying glass with a glowing target&#10;&#10;AI-generated content may be incorrect.">
            <a:extLst>
              <a:ext uri="{FF2B5EF4-FFF2-40B4-BE49-F238E27FC236}">
                <a16:creationId xmlns:a16="http://schemas.microsoft.com/office/drawing/2014/main" id="{0FFF56DD-A0AC-6EC7-865F-73A9B07F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45" r="34878" b="1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1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F8972-3231-3630-B75D-9B41A4B9D385}"/>
              </a:ext>
            </a:extLst>
          </p:cNvPr>
          <p:cNvSpPr txBox="1"/>
          <p:nvPr/>
        </p:nvSpPr>
        <p:spPr>
          <a:xfrm>
            <a:off x="703400" y="4702835"/>
            <a:ext cx="10801350" cy="9787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30">
                <a:latin typeface="+mj-lt"/>
                <a:ea typeface="+mj-ea"/>
                <a:cs typeface="+mj-cs"/>
              </a:rPr>
              <a:t>Data Overview</a:t>
            </a:r>
            <a:endParaRPr lang="en-US" sz="5400" cap="all" spc="30"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3CCC23-A19A-D4CE-BAD3-53659DC6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11" r="28555"/>
          <a:stretch/>
        </p:blipFill>
        <p:spPr>
          <a:xfrm>
            <a:off x="800100" y="712915"/>
            <a:ext cx="10591800" cy="38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627202-EFF9-43AD-A17D-9C0A5835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1" descr="Database with solid fill">
            <a:extLst>
              <a:ext uri="{FF2B5EF4-FFF2-40B4-BE49-F238E27FC236}">
                <a16:creationId xmlns:a16="http://schemas.microsoft.com/office/drawing/2014/main" id="{137C9A1D-32A2-8169-CA85-716462B83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096" y="1855075"/>
            <a:ext cx="1945696" cy="1945696"/>
          </a:xfrm>
          <a:prstGeom prst="rect">
            <a:avLst/>
          </a:prstGeom>
        </p:spPr>
      </p:pic>
      <p:pic>
        <p:nvPicPr>
          <p:cNvPr id="5" name="Graphic 3" descr="Bar chart with solid fill">
            <a:extLst>
              <a:ext uri="{FF2B5EF4-FFF2-40B4-BE49-F238E27FC236}">
                <a16:creationId xmlns:a16="http://schemas.microsoft.com/office/drawing/2014/main" id="{D8876517-D1A5-EACD-9833-CF0694040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9096" y="3983516"/>
            <a:ext cx="1945696" cy="1945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8F760-25DC-8157-7F1F-2A710B7EAF04}"/>
              </a:ext>
            </a:extLst>
          </p:cNvPr>
          <p:cNvSpPr txBox="1"/>
          <p:nvPr/>
        </p:nvSpPr>
        <p:spPr>
          <a:xfrm>
            <a:off x="4295617" y="1394999"/>
            <a:ext cx="7092936" cy="40741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🌍 Geography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Customer location data to analyze regional churn trends.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🚻 Gender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Gender distribution for churn and satisfaction analysis.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🚪 Exit Customer</a:t>
            </a:r>
            <a:br>
              <a:rPr lang="en-US" b="1" dirty="0"/>
            </a:br>
            <a:r>
              <a:rPr lang="en-US" dirty="0"/>
              <a:t> Records of customers who left—key for churn insights.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🧍‍♂️ Customer Info</a:t>
            </a:r>
            <a:br>
              <a:rPr lang="en-US" b="1" dirty="0"/>
            </a:br>
            <a:r>
              <a:rPr lang="en-US" dirty="0"/>
              <a:t> Personal/account details (age, salary) for profiling.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📉 Bank Churn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Churn-related metrics (tenure, credit score, products) for modeling.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💳 Credit Card</a:t>
            </a:r>
            <a:br>
              <a:rPr lang="en-US" b="1" dirty="0"/>
            </a:br>
            <a:r>
              <a:rPr lang="en-US" dirty="0"/>
              <a:t> Credit card ownership data to assess engagement.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✅ Active Customer</a:t>
            </a:r>
            <a:br>
              <a:rPr lang="en-US" b="1" dirty="0"/>
            </a:br>
            <a:r>
              <a:rPr lang="en-US" dirty="0"/>
              <a:t> Data on current customers—used for loyalty comparison.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22FEF2-9343-4D52-A0EA-3EB03CB8B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79A4F-6E67-A6C8-8BB3-1729DAA0C303}"/>
              </a:ext>
            </a:extLst>
          </p:cNvPr>
          <p:cNvSpPr txBox="1"/>
          <p:nvPr/>
        </p:nvSpPr>
        <p:spPr>
          <a:xfrm>
            <a:off x="5742672" y="909638"/>
            <a:ext cx="5848694" cy="13180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>
                <a:latin typeface="+mj-lt"/>
                <a:ea typeface="+mj-ea"/>
                <a:cs typeface="+mj-cs"/>
              </a:rPr>
              <a:t>Why This Data Is Critical</a:t>
            </a:r>
            <a:endParaRPr lang="en-US" sz="4000" cap="all" spc="30">
              <a:latin typeface="+mj-lt"/>
              <a:ea typeface="+mj-ea"/>
              <a:cs typeface="+mj-cs"/>
            </a:endParaRPr>
          </a:p>
        </p:txBody>
      </p:sp>
      <p:pic>
        <p:nvPicPr>
          <p:cNvPr id="3" name="Graphic 3" descr="Head with gears with solid fill">
            <a:extLst>
              <a:ext uri="{FF2B5EF4-FFF2-40B4-BE49-F238E27FC236}">
                <a16:creationId xmlns:a16="http://schemas.microsoft.com/office/drawing/2014/main" id="{07E454C3-A083-1F12-D420-894ABB143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1" y="1679090"/>
            <a:ext cx="4455010" cy="44550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289168-6A5B-CD03-FC36-FA59636D9945}"/>
              </a:ext>
            </a:extLst>
          </p:cNvPr>
          <p:cNvSpPr txBox="1"/>
          <p:nvPr/>
        </p:nvSpPr>
        <p:spPr>
          <a:xfrm>
            <a:off x="5742672" y="2276474"/>
            <a:ext cx="5848694" cy="38850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This data helps us understand customer behavior, identify churn risks, and improve retention:</a:t>
            </a:r>
            <a:endParaRPr lang="en-US" sz="2000"/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Geography</a:t>
            </a:r>
            <a:r>
              <a:rPr lang="en-US" dirty="0"/>
              <a:t>: Shows regional churn trends.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: Highlights churn patterns by gender.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Exit Customer</a:t>
            </a:r>
            <a:r>
              <a:rPr lang="en-US" dirty="0"/>
              <a:t>: Key to analyzing who and why customers leave.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Customer Info</a:t>
            </a:r>
            <a:r>
              <a:rPr lang="en-US" dirty="0"/>
              <a:t>: Useful for profiling and segmentation.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Bank Churn</a:t>
            </a:r>
            <a:r>
              <a:rPr lang="en-US" dirty="0"/>
              <a:t>: Helps predict churn using tenure, credit score, etc.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Credit Card</a:t>
            </a:r>
            <a:r>
              <a:rPr lang="en-US" dirty="0"/>
              <a:t>: Reveals engagement and product usage.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Active Customer</a:t>
            </a:r>
            <a:r>
              <a:rPr lang="en-US" dirty="0"/>
              <a:t>: Compares loyal vs. churned customers.</a:t>
            </a:r>
          </a:p>
        </p:txBody>
      </p:sp>
    </p:spTree>
    <p:extLst>
      <p:ext uri="{BB962C8B-B14F-4D97-AF65-F5344CB8AC3E}">
        <p14:creationId xmlns:p14="http://schemas.microsoft.com/office/powerpoint/2010/main" val="256480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D84EF-07F9-9E78-60CD-6049AFB8AAAF}"/>
              </a:ext>
            </a:extLst>
          </p:cNvPr>
          <p:cNvSpPr txBox="1"/>
          <p:nvPr/>
        </p:nvSpPr>
        <p:spPr>
          <a:xfrm>
            <a:off x="700634" y="906650"/>
            <a:ext cx="6068037" cy="13167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>
                <a:latin typeface="+mj-lt"/>
                <a:ea typeface="+mj-ea"/>
                <a:cs typeface="+mj-cs"/>
              </a:rPr>
              <a:t>Tools Used</a:t>
            </a:r>
            <a:endParaRPr lang="en-US" sz="4000" cap="all" spc="30">
              <a:latin typeface="+mj-lt"/>
              <a:ea typeface="+mj-ea"/>
              <a:cs typeface="+mj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3A84D1-8AB4-452A-B323-BBB429B5F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78539-2DBD-0C49-1114-13511AC1C228}"/>
              </a:ext>
            </a:extLst>
          </p:cNvPr>
          <p:cNvSpPr txBox="1"/>
          <p:nvPr/>
        </p:nvSpPr>
        <p:spPr>
          <a:xfrm>
            <a:off x="700634" y="2223387"/>
            <a:ext cx="6068037" cy="36802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I have used a combination of tools to manage, analyze, and visualize the data: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Excel</a:t>
            </a:r>
            <a:r>
              <a:rPr lang="en-US" dirty="0"/>
              <a:t>: Used for quick data checks and summary statistics.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SQL</a:t>
            </a:r>
            <a:r>
              <a:rPr lang="en-US" dirty="0"/>
              <a:t>: Applied to extract and query data from databases efficiently.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Power BI</a:t>
            </a:r>
            <a:r>
              <a:rPr lang="en-US" dirty="0"/>
              <a:t>: Used for data cleaning, transformation, and building interactive dashboards for insight generation.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tools streamlined the analysis process and enabled clear, actionable insights for CRM strategy.</a:t>
            </a:r>
          </a:p>
        </p:txBody>
      </p:sp>
      <p:pic>
        <p:nvPicPr>
          <p:cNvPr id="5" name="Graphic 3" descr="Gears with solid fill">
            <a:extLst>
              <a:ext uri="{FF2B5EF4-FFF2-40B4-BE49-F238E27FC236}">
                <a16:creationId xmlns:a16="http://schemas.microsoft.com/office/drawing/2014/main" id="{09E55725-A126-F2A5-A619-A7035777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8773" y="1465530"/>
            <a:ext cx="1805954" cy="1805954"/>
          </a:xfrm>
          <a:prstGeom prst="rect">
            <a:avLst/>
          </a:prstGeom>
        </p:spPr>
      </p:pic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A69CA904-7ECF-EFEC-05DD-415307AAA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3851" y="1464650"/>
            <a:ext cx="1798048" cy="1798048"/>
          </a:xfrm>
          <a:prstGeom prst="rect">
            <a:avLst/>
          </a:prstGeom>
        </p:spPr>
      </p:pic>
      <p:pic>
        <p:nvPicPr>
          <p:cNvPr id="6" name="Graphic 4" descr="Large paint brush with solid fill">
            <a:extLst>
              <a:ext uri="{FF2B5EF4-FFF2-40B4-BE49-F238E27FC236}">
                <a16:creationId xmlns:a16="http://schemas.microsoft.com/office/drawing/2014/main" id="{24A4414A-9E5B-FD2B-A85C-5B7303389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8773" y="3605421"/>
            <a:ext cx="1805954" cy="1805954"/>
          </a:xfrm>
          <a:prstGeom prst="rect">
            <a:avLst/>
          </a:prstGeom>
        </p:spPr>
      </p:pic>
      <p:pic>
        <p:nvPicPr>
          <p:cNvPr id="4" name="Graphic 5" descr="Single gear with solid fill">
            <a:extLst>
              <a:ext uri="{FF2B5EF4-FFF2-40B4-BE49-F238E27FC236}">
                <a16:creationId xmlns:a16="http://schemas.microsoft.com/office/drawing/2014/main" id="{521BE3BA-50A8-319F-1CFA-2E544C0043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3851" y="3605421"/>
            <a:ext cx="1798048" cy="179804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EBC3AE-120B-4978-9A75-BD8550224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4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DC13C-E76B-3EA0-E119-E4514D4A74FA}"/>
              </a:ext>
            </a:extLst>
          </p:cNvPr>
          <p:cNvSpPr txBox="1"/>
          <p:nvPr/>
        </p:nvSpPr>
        <p:spPr>
          <a:xfrm>
            <a:off x="1066321" y="797943"/>
            <a:ext cx="104499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Customer Demographics Overview</a:t>
            </a:r>
            <a:endParaRPr lang="en-US" sz="4000" dirty="0"/>
          </a:p>
        </p:txBody>
      </p:sp>
      <p:pic>
        <p:nvPicPr>
          <p:cNvPr id="4" name="Picture 3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9FC5333E-977C-AF54-F259-49B4F744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0" y="2089749"/>
            <a:ext cx="5166325" cy="4029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71190-6FE0-ECB7-AAD6-0AC72C4243F0}"/>
              </a:ext>
            </a:extLst>
          </p:cNvPr>
          <p:cNvSpPr txBox="1"/>
          <p:nvPr/>
        </p:nvSpPr>
        <p:spPr>
          <a:xfrm>
            <a:off x="6477000" y="2282406"/>
            <a:ext cx="5037666" cy="3198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US" b="1" dirty="0"/>
              <a:t>INSIGHTS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endParaRPr lang="en-US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Customer Distribution by Gender</a:t>
            </a:r>
            <a:endParaRPr lang="en-US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The majority of customers are </a:t>
            </a:r>
            <a:r>
              <a:rPr lang="en-US" b="1" dirty="0"/>
              <a:t>male (54.57%)</a:t>
            </a:r>
            <a:r>
              <a:rPr lang="en-US" dirty="0"/>
              <a:t>, while </a:t>
            </a:r>
            <a:r>
              <a:rPr lang="en-US" b="1" dirty="0"/>
              <a:t>females make up 45.43%</a:t>
            </a:r>
            <a:r>
              <a:rPr lang="en-US" dirty="0"/>
              <a:t>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This slight gender imbalance provides a good basis to explore differences in churn behavior.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Gender-based analysis can help tailor engagement and retention strategies.</a:t>
            </a:r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EE9AA892-2BEF-E1C5-FC30-D58EAC32D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3428" y="2095628"/>
            <a:ext cx="751492" cy="7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7D52-E4C1-B3B2-5547-24FFE3F3BF12}"/>
              </a:ext>
            </a:extLst>
          </p:cNvPr>
          <p:cNvSpPr txBox="1"/>
          <p:nvPr/>
        </p:nvSpPr>
        <p:spPr>
          <a:xfrm>
            <a:off x="777575" y="844270"/>
            <a:ext cx="114144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COUNTRY WISE DISTRIBUTION OF CUSTOMERS</a:t>
            </a:r>
            <a:endParaRPr lang="en-US" sz="4000" dirty="0"/>
          </a:p>
        </p:txBody>
      </p:sp>
      <p:pic>
        <p:nvPicPr>
          <p:cNvPr id="4" name="Picture 3" descr="A pie chart with text&#10;&#10;AI-generated content may be incorrect.">
            <a:extLst>
              <a:ext uri="{FF2B5EF4-FFF2-40B4-BE49-F238E27FC236}">
                <a16:creationId xmlns:a16="http://schemas.microsoft.com/office/drawing/2014/main" id="{9494EB11-C9CE-DE3A-3A82-744E5E3F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6" y="1909696"/>
            <a:ext cx="5734699" cy="4123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19F4D0-5B60-6950-28E9-73B5FC740AE6}"/>
              </a:ext>
            </a:extLst>
          </p:cNvPr>
          <p:cNvSpPr txBox="1"/>
          <p:nvPr/>
        </p:nvSpPr>
        <p:spPr>
          <a:xfrm>
            <a:off x="6772535" y="2091905"/>
            <a:ext cx="4847166" cy="298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INSIGHTS</a:t>
            </a:r>
          </a:p>
          <a:p>
            <a:endParaRPr lang="en-US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France</a:t>
            </a:r>
            <a:r>
              <a:rPr lang="en-US" dirty="0"/>
              <a:t> has the largest customer base with </a:t>
            </a:r>
            <a:r>
              <a:rPr lang="en-US" b="1" dirty="0"/>
              <a:t>50.14%</a:t>
            </a:r>
            <a:r>
              <a:rPr lang="en-US" dirty="0"/>
              <a:t> (5.01K customers).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Germany</a:t>
            </a:r>
            <a:r>
              <a:rPr lang="en-US" dirty="0"/>
              <a:t> and </a:t>
            </a:r>
            <a:r>
              <a:rPr lang="en-US" b="1" dirty="0"/>
              <a:t>Spain</a:t>
            </a:r>
            <a:r>
              <a:rPr lang="en-US" dirty="0"/>
              <a:t> contribute </a:t>
            </a:r>
            <a:r>
              <a:rPr lang="en-US" b="1" dirty="0"/>
              <a:t>25.09%</a:t>
            </a:r>
            <a:r>
              <a:rPr lang="en-US" dirty="0"/>
              <a:t> and </a:t>
            </a:r>
            <a:r>
              <a:rPr lang="en-US" b="1" dirty="0"/>
              <a:t>24.77%</a:t>
            </a:r>
            <a:r>
              <a:rPr lang="en-US" dirty="0"/>
              <a:t>, respectively.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This geographic spread helps in identifying region-wise churn and engagement trends.</a:t>
            </a:r>
          </a:p>
          <a:p>
            <a:endParaRPr lang="en-US" b="1" dirty="0"/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9F776E24-AD9A-02F2-2C23-A416C5393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5957" y="1908722"/>
            <a:ext cx="751492" cy="7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8940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1082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Arial,Sans-Serif</vt:lpstr>
      <vt:lpstr>Avenir Next LT Pro</vt:lpstr>
      <vt:lpstr>Bierstadt</vt:lpstr>
      <vt:lpstr>Calisto MT</vt:lpstr>
      <vt:lpstr>Univers Condensed</vt:lpstr>
      <vt:lpstr>ChronicleVTI</vt:lpstr>
      <vt:lpstr>Bank CRM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Abhiram Paturi</dc:creator>
  <cp:lastModifiedBy>Paturi Abhiram</cp:lastModifiedBy>
  <cp:revision>571</cp:revision>
  <dcterms:created xsi:type="dcterms:W3CDTF">2013-07-15T20:26:40Z</dcterms:created>
  <dcterms:modified xsi:type="dcterms:W3CDTF">2025-08-30T17:52:21Z</dcterms:modified>
</cp:coreProperties>
</file>