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51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9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9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3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A65AA-C2C1-1A25-6143-1B90A37B0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051" y="1743263"/>
            <a:ext cx="3975869" cy="276860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Chinook Music Store Analysis</a:t>
            </a:r>
            <a:endParaRPr lang="en-IN" sz="4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CBB77-D80F-77C8-27AB-E25CFFB4B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156" y="5067363"/>
            <a:ext cx="3926285" cy="714511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IN" sz="1600" dirty="0"/>
              <a:t>                                       </a:t>
            </a:r>
            <a:r>
              <a:rPr lang="en-IN" dirty="0"/>
              <a:t>By </a:t>
            </a:r>
          </a:p>
          <a:p>
            <a:pPr>
              <a:lnSpc>
                <a:spcPct val="100000"/>
              </a:lnSpc>
            </a:pPr>
            <a:r>
              <a:rPr lang="en-IN" dirty="0"/>
              <a:t>                                        Paturi Abhiram</a:t>
            </a:r>
          </a:p>
        </p:txBody>
      </p:sp>
      <p:pic>
        <p:nvPicPr>
          <p:cNvPr id="1026" name="Picture 2" descr="Chinook Music Service">
            <a:extLst>
              <a:ext uri="{FF2B5EF4-FFF2-40B4-BE49-F238E27FC236}">
                <a16:creationId xmlns:a16="http://schemas.microsoft.com/office/drawing/2014/main" id="{8B608997-5030-DBEE-18A9-39FE9EF4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618" y="802640"/>
            <a:ext cx="6866118" cy="49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0299" y="4789617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4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A1CFD-01D4-0B94-9947-3A26C693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11C02A-4C20-35A4-0E2B-E2964C1C2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5BF45-9677-80C0-91AE-F43A5EEB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Given Tasks</a:t>
            </a:r>
            <a:endParaRPr lang="en-IN" sz="33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954C59-9F56-6800-A50F-425C7FF40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77BA-A3C8-1ED5-178A-C490FFF7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4277487" cy="37673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Rank genres based on their sales performance in the USA</a:t>
            </a:r>
            <a:endParaRPr lang="en-IN" sz="1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Rock dominates the US market both in track count and revenue.</a:t>
            </a:r>
          </a:p>
          <a:p>
            <a:pPr marL="457200">
              <a:lnSpc>
                <a:spcPct val="10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Alternative &amp; Punk and Metal follow closely in popularity.</a:t>
            </a:r>
          </a:p>
          <a:p>
            <a:pPr>
              <a:lnSpc>
                <a:spcPct val="10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Niche genres like TV Shows, Soundtrack, and Heavy Metal have minimal sales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9BF1BB-3778-B5B2-7269-1BED1107F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8" b="1"/>
          <a:stretch>
            <a:fillRect/>
          </a:stretch>
        </p:blipFill>
        <p:spPr bwMode="auto">
          <a:xfrm>
            <a:off x="4981575" y="735286"/>
            <a:ext cx="6495042" cy="54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inook Music Service">
            <a:extLst>
              <a:ext uri="{FF2B5EF4-FFF2-40B4-BE49-F238E27FC236}">
                <a16:creationId xmlns:a16="http://schemas.microsoft.com/office/drawing/2014/main" id="{C8FB4667-1B40-406C-66C3-DA0AC78CB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7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2E031-8F1E-FB7E-695C-9D424C11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Given Tasks</a:t>
            </a:r>
            <a:endParaRPr lang="en-IN" sz="33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4F00-CA3D-42F7-4978-F1189B8F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4277487" cy="37673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7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Best-Selling Artists in the USA</a:t>
            </a:r>
            <a:endParaRPr lang="en-IN" sz="17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700" dirty="0"/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Classic rock and alternative rock dominate Van Halen, Rolling Stones, and Nirvana all feature prominently.</a:t>
            </a:r>
          </a:p>
          <a:p>
            <a:pPr marL="457200">
              <a:lnSpc>
                <a:spcPct val="115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Consistency in sales is seen across top bands, with many clustered in the 30–40 range.</a:t>
            </a:r>
          </a:p>
          <a:p>
            <a:pPr>
              <a:lnSpc>
                <a:spcPct val="115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These artists align with top genres like Rock, Alternative &amp; Punk, and Metal, reinforcing earlier findings.</a:t>
            </a:r>
          </a:p>
          <a:p>
            <a:pPr>
              <a:lnSpc>
                <a:spcPct val="115000"/>
              </a:lnSpc>
              <a:buNone/>
            </a:pPr>
            <a:r>
              <a:rPr lang="en-GB" sz="18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IN" sz="1700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7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1A4AF66-FC3C-BBB7-BF0A-D05C2C1B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22749" b="1"/>
          <a:stretch>
            <a:fillRect/>
          </a:stretch>
        </p:blipFill>
        <p:spPr bwMode="auto">
          <a:xfrm>
            <a:off x="4981575" y="735286"/>
            <a:ext cx="6495042" cy="54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hinook Music Service">
            <a:extLst>
              <a:ext uri="{FF2B5EF4-FFF2-40B4-BE49-F238E27FC236}">
                <a16:creationId xmlns:a16="http://schemas.microsoft.com/office/drawing/2014/main" id="{4138EA77-EA34-922A-59EF-292C2BD53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0CA80-D1E7-7152-CB8F-E82482B72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BE83E-42D1-B4A7-6F54-F7060CAA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Given Tasks</a:t>
            </a:r>
            <a:endParaRPr lang="en-IN" sz="33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0718-F0BC-1CF2-F818-425A21D1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84" y="2397760"/>
            <a:ext cx="5532120" cy="376732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Percentage of Total Sales by Genre in the USA</a:t>
            </a:r>
            <a:endParaRPr lang="en-IN" sz="1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Rock dominates</a:t>
            </a: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the market with </a:t>
            </a:r>
            <a:r>
              <a:rPr lang="en-IN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53.43%</a:t>
            </a: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 total track sales  over half of all music sales.</a:t>
            </a:r>
          </a:p>
          <a:p>
            <a:pPr>
              <a:lnSpc>
                <a:spcPct val="115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Alternative &amp; Punk (12.29%)</a:t>
            </a: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Metal (11.81%)</a:t>
            </a: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are also strong performers, making up nearly a quarter combined.</a:t>
            </a:r>
          </a:p>
          <a:p>
            <a:pPr>
              <a:lnSpc>
                <a:spcPct val="115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R&amp;B/Soul (5.05%)</a:t>
            </a: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Blues (3.43%)</a:t>
            </a: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show moderate popularity.</a:t>
            </a:r>
          </a:p>
          <a:p>
            <a:pPr>
              <a:lnSpc>
                <a:spcPct val="10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4A2AE3-DA87-1A07-0396-2D7B54AA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04" y="1463448"/>
            <a:ext cx="5523708" cy="435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inook Music Service">
            <a:extLst>
              <a:ext uri="{FF2B5EF4-FFF2-40B4-BE49-F238E27FC236}">
                <a16:creationId xmlns:a16="http://schemas.microsoft.com/office/drawing/2014/main" id="{B5E96CE3-DD34-D64E-B1DD-212BEB0AF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C8CCB-10FD-F23B-7684-D26EC323C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F4293-B700-97EF-17DF-DA8BD6FF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Given Tasks</a:t>
            </a:r>
            <a:endParaRPr lang="en-IN" sz="33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0B81-1CE8-F9EE-1D5C-10080FA5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06" y="2387600"/>
            <a:ext cx="3799763" cy="376732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1. 100% churn rate in all countries in our output.</a:t>
            </a:r>
          </a:p>
          <a:p>
            <a:pPr lvl="0">
              <a:lnSpc>
                <a:spcPct val="100000"/>
              </a:lnSpc>
            </a:pPr>
            <a:endParaRPr lang="en-IN" sz="19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2. Indicates no active customers remaining who’ve purchased in the last year.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IN" sz="19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3. May suggest either: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 is historical or outdated or  poor customer retention strategy</a:t>
            </a:r>
            <a:r>
              <a:rPr lang="en-GB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9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A4768-D525-42C1-B857-36E81C280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24446" b="1"/>
          <a:stretch>
            <a:fillRect/>
          </a:stretch>
        </p:blipFill>
        <p:spPr bwMode="auto">
          <a:xfrm>
            <a:off x="4981575" y="735286"/>
            <a:ext cx="6495042" cy="5419642"/>
          </a:xfrm>
          <a:prstGeom prst="rect">
            <a:avLst/>
          </a:prstGeom>
          <a:noFill/>
        </p:spPr>
      </p:pic>
      <p:pic>
        <p:nvPicPr>
          <p:cNvPr id="5" name="Picture 4" descr="Chinook Music Service">
            <a:extLst>
              <a:ext uri="{FF2B5EF4-FFF2-40B4-BE49-F238E27FC236}">
                <a16:creationId xmlns:a16="http://schemas.microsoft.com/office/drawing/2014/main" id="{D540E1CA-C641-C81F-AB0D-8BF3AAF4B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E6B526-9CB7-7048-B8C6-96EE4E0AB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01EEE-75FD-B9C2-152A-9F87DDDD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Given Tasks</a:t>
            </a:r>
            <a:endParaRPr lang="en-IN" sz="33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7AB8-3643-ABC2-4656-6E25C545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" y="2739136"/>
            <a:ext cx="3799763" cy="376732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4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Customers from these countries were once valuable but have not made a purchase in 4–6 years.</a:t>
            </a:r>
          </a:p>
          <a:p>
            <a:pPr lvl="0">
              <a:lnSpc>
                <a:spcPct val="104000"/>
              </a:lnSpc>
              <a:buSzPts val="1000"/>
              <a:tabLst>
                <a:tab pos="457200" algn="l"/>
              </a:tabLst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4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Hence, location is a strong indicator of potential churn, especially from countries with older customer acquisition.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FCA36-D531-DBE9-E9D2-E429D936C2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0888" b="1"/>
          <a:stretch>
            <a:fillRect/>
          </a:stretch>
        </p:blipFill>
        <p:spPr bwMode="auto">
          <a:xfrm>
            <a:off x="4981575" y="735286"/>
            <a:ext cx="6495042" cy="5419642"/>
          </a:xfrm>
          <a:prstGeom prst="rect">
            <a:avLst/>
          </a:prstGeom>
          <a:noFill/>
        </p:spPr>
      </p:pic>
      <p:pic>
        <p:nvPicPr>
          <p:cNvPr id="5" name="Picture 4" descr="Chinook Music Service">
            <a:extLst>
              <a:ext uri="{FF2B5EF4-FFF2-40B4-BE49-F238E27FC236}">
                <a16:creationId xmlns:a16="http://schemas.microsoft.com/office/drawing/2014/main" id="{6AAA35BB-5EFE-9D99-0315-B61F82BB8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7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14A-9004-BC37-3CF5-48D6E778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00635" y="868681"/>
            <a:ext cx="10691265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C78A-ED72-4B47-BF41-CC15F746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14400"/>
            <a:ext cx="11201805" cy="50749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product affinity insights to recommend tracks or albums frequently purchased together by customers with similar profiles.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historical genre preferences to suggest new releases or comparable artists tailored to individual tastes.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Promotions by Geography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promotional strategies for high-engagement areas (e.g., USA, Canada) through exclusive or premium offerings.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test campaigns in lower-engagement or smaller regions (e.g., genre-specific bundles) to stimulate customer interest.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Churn Metrics &amp; Early Warning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observe churn-related signals (e.g., number of days since last transaction exceeding a defined threshold).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automated notifications to alert the marketing team when a formerly active, high-value customer becomes inactive.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 descr="Chinook Music Service">
            <a:extLst>
              <a:ext uri="{FF2B5EF4-FFF2-40B4-BE49-F238E27FC236}">
                <a16:creationId xmlns:a16="http://schemas.microsoft.com/office/drawing/2014/main" id="{65731815-31CE-EBBD-B3CF-0AAACEBDA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58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1635-EFAF-E23C-37D4-7C34B342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09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C87162-5F5F-0308-343C-218DDBB7D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1918503"/>
            <a:ext cx="1136999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data integrity to support accurate and dependable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Highlighted leading tracks, artists, and genres to inform promotional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Assessed customer churn and lifetime value to better focus retention initiatives.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Revealed product associations and regional trends to enhance cross-selling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practical strategies including loyalty initiatives, reactivation campaigns, region-specific marketing, and performance tracking dashboards.</a:t>
            </a:r>
          </a:p>
        </p:txBody>
      </p:sp>
      <p:pic>
        <p:nvPicPr>
          <p:cNvPr id="5" name="Picture 4" descr="Chinook Music Service">
            <a:extLst>
              <a:ext uri="{FF2B5EF4-FFF2-40B4-BE49-F238E27FC236}">
                <a16:creationId xmlns:a16="http://schemas.microsoft.com/office/drawing/2014/main" id="{7B5953C2-51F3-8883-4969-B796F03A0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1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899EBD5-ED24-E8C2-F4DE-DB92419C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91FAE-F0AE-A0E1-EBD5-BAEF90BD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348" y="2422711"/>
            <a:ext cx="7144817" cy="3720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2C8322-DE75-9D80-9A42-9F4652A8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2835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inook Music Service">
            <a:extLst>
              <a:ext uri="{FF2B5EF4-FFF2-40B4-BE49-F238E27FC236}">
                <a16:creationId xmlns:a16="http://schemas.microsoft.com/office/drawing/2014/main" id="{842ED79E-C937-0839-C137-03DEDA703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9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C81D-99D3-E42E-C4A4-EC01BBC5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901B-37B8-0344-88A1-31FEE66F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993392"/>
            <a:ext cx="10691265" cy="3739896"/>
          </a:xfrm>
        </p:spPr>
        <p:txBody>
          <a:bodyPr/>
          <a:lstStyle/>
          <a:p>
            <a:r>
              <a:rPr lang="en-IN" sz="2400" dirty="0"/>
              <a:t>Problem Statement</a:t>
            </a:r>
          </a:p>
          <a:p>
            <a:r>
              <a:rPr lang="en-IN" sz="2400" dirty="0"/>
              <a:t>Data Description </a:t>
            </a:r>
          </a:p>
          <a:p>
            <a:r>
              <a:rPr lang="en-IN" sz="2400" dirty="0"/>
              <a:t>Introduction</a:t>
            </a:r>
          </a:p>
          <a:p>
            <a:r>
              <a:rPr lang="en-IN" sz="2400" dirty="0"/>
              <a:t>Approach</a:t>
            </a:r>
          </a:p>
          <a:p>
            <a:r>
              <a:rPr lang="en-IN" sz="2400" dirty="0"/>
              <a:t>Key Insights From Given Tasks</a:t>
            </a:r>
          </a:p>
          <a:p>
            <a:r>
              <a:rPr lang="en-IN" sz="2400" dirty="0"/>
              <a:t>Strategies For Customer Retention </a:t>
            </a:r>
          </a:p>
          <a:p>
            <a:r>
              <a:rPr lang="en-IN" sz="2400" dirty="0"/>
              <a:t>Conclusion </a:t>
            </a:r>
          </a:p>
          <a:p>
            <a:endParaRPr lang="en-IN" dirty="0"/>
          </a:p>
        </p:txBody>
      </p:sp>
      <p:pic>
        <p:nvPicPr>
          <p:cNvPr id="4" name="Picture 2" descr="Chinook Music Service">
            <a:extLst>
              <a:ext uri="{FF2B5EF4-FFF2-40B4-BE49-F238E27FC236}">
                <a16:creationId xmlns:a16="http://schemas.microsoft.com/office/drawing/2014/main" id="{84AF1827-145B-FCF4-B778-80EF0F00C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752F-3034-8E2B-9C2A-256D981C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5FBF-259E-491D-CCD5-D6206208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hired as a data analyst at Chinook, and your objective is to analyze music record sales data to gain insights and make recommendations for the company's strategy in the physical music market.</a:t>
            </a:r>
            <a:endParaRPr lang="en-IN" sz="2800" dirty="0"/>
          </a:p>
        </p:txBody>
      </p:sp>
      <p:pic>
        <p:nvPicPr>
          <p:cNvPr id="4" name="Picture 2" descr="Chinook Music Service">
            <a:extLst>
              <a:ext uri="{FF2B5EF4-FFF2-40B4-BE49-F238E27FC236}">
                <a16:creationId xmlns:a16="http://schemas.microsoft.com/office/drawing/2014/main" id="{D4E5D0F7-256D-49EA-97C6-4CB2C5681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1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CEE-D022-77F1-0393-1235458D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7BA0-08E4-F230-CF8F-C2D6182C0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187" y="2249424"/>
            <a:ext cx="5212080" cy="3721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data provided consists of 11 tables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                                              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Line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8703A-30A9-3A37-D144-5435771E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881883"/>
            <a:ext cx="4035554" cy="24018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Playlist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Playlist Track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2" descr="Chinook Music Service">
            <a:extLst>
              <a:ext uri="{FF2B5EF4-FFF2-40B4-BE49-F238E27FC236}">
                <a16:creationId xmlns:a16="http://schemas.microsoft.com/office/drawing/2014/main" id="{B1190A5B-0AF9-A03C-9C23-DF1CA6D06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;p17" descr="A screenshot of a computer&#10;&#10;Description automatically generated">
            <a:extLst>
              <a:ext uri="{FF2B5EF4-FFF2-40B4-BE49-F238E27FC236}">
                <a16:creationId xmlns:a16="http://schemas.microsoft.com/office/drawing/2014/main" id="{571EBEA6-CA0F-60B1-76DE-A4F5E754C5C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37684" y="944880"/>
            <a:ext cx="8338876" cy="4968240"/>
          </a:xfrm>
          <a:prstGeom prst="rect">
            <a:avLst/>
          </a:prstGeom>
          <a:noFill/>
        </p:spPr>
      </p:pic>
      <p:pic>
        <p:nvPicPr>
          <p:cNvPr id="3" name="Picture 2" descr="Chinook Music Service">
            <a:extLst>
              <a:ext uri="{FF2B5EF4-FFF2-40B4-BE49-F238E27FC236}">
                <a16:creationId xmlns:a16="http://schemas.microsoft.com/office/drawing/2014/main" id="{C1AFB8AE-72CB-4716-1523-4CF7E9619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2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C988-0D0A-33D1-4DA4-B82B0101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10EB-D8D3-10E1-78C1-E093E3DA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0680"/>
            <a:ext cx="11125605" cy="433120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Goals: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data quality and prepare the dataset.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top-selling tracks, artists, and genres.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customer demographics, behavior, churn, and lifetime value.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regional differences and product affinities for cross-selling.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actionable recommendations for marketing, retention, and promotion.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Matters: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data-driven insights enables the optimization of inventory management, the customization of promotional strategies, the enhancement of customer loyalty, and the development of informed business decisions within a highly competitive music retail landscape.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inook Music Service">
            <a:extLst>
              <a:ext uri="{FF2B5EF4-FFF2-40B4-BE49-F238E27FC236}">
                <a16:creationId xmlns:a16="http://schemas.microsoft.com/office/drawing/2014/main" id="{D1F7B4F3-9E05-2EF7-5116-85795A19B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9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B75A-A750-3918-103D-B5C47CF4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648D-0C70-D758-AF65-6FF30BCD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45920"/>
            <a:ext cx="10691265" cy="431596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Business Context: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Chinook domain (music retail), stakeholders, and key questions.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Preparation: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tables (Customer, Invoice, Track, etc.), check for nulls/duplicates, apply cleaning (COALESCE, de-duplication).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SQL-Driven Analysis: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queries for aggregations and joins to uncover top-selling items, demographics, regional revenue, and churn.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&amp; Modeling: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RFM and CLV calculations to segment customers (Loyal, Regular, Risky) and compute churn rates relative to max invoice date.</a:t>
            </a:r>
          </a:p>
        </p:txBody>
      </p:sp>
      <p:pic>
        <p:nvPicPr>
          <p:cNvPr id="4" name="Picture 3" descr="Chinook Music Service">
            <a:extLst>
              <a:ext uri="{FF2B5EF4-FFF2-40B4-BE49-F238E27FC236}">
                <a16:creationId xmlns:a16="http://schemas.microsoft.com/office/drawing/2014/main" id="{60BEEBCF-E95E-0735-3FB9-C39818DAE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9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855B-C150-3475-EC51-0DCEA2BB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00635" y="868681"/>
            <a:ext cx="10691265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0356-C2D0-9029-5D35-732C8722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76386"/>
            <a:ext cx="10691265" cy="4285501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&amp; Trend Analysis: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co-purchase (product affinity) analysis, genre/artist popularity trends, and country-wise comparisons.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Interpretation: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charts (bar, pie, histograms) to illustrate findings and support storytelling.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&amp; Recommendations: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 analytical results into targeted marketing, retention, and promotional strategies.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hinook Music Service">
            <a:extLst>
              <a:ext uri="{FF2B5EF4-FFF2-40B4-BE49-F238E27FC236}">
                <a16:creationId xmlns:a16="http://schemas.microsoft.com/office/drawing/2014/main" id="{E691DB6E-8B75-CCCC-A40B-DB4584639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1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F19F-BBA4-2A2E-6D3A-3B1FEAE6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58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Customer Retention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62BE-D7F9-1CB1-CAC7-11BEBEB9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00200"/>
            <a:ext cx="10691265" cy="436168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Re-Engagement Campaigns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RFM/CLV segmentation to identify “At Risk” and “High Risk” customers.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personalized offers (e.g., discounts on favorite genres/artists) to re-activate inactivity.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&amp; Rewards Programs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frequent buyers with points or exclusive access (e.g., early album releases, limited editions).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Tiered benefits: higher tiers for high CLV customers (e.g., free shipping, special bundles).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hinook Music Service">
            <a:extLst>
              <a:ext uri="{FF2B5EF4-FFF2-40B4-BE49-F238E27FC236}">
                <a16:creationId xmlns:a16="http://schemas.microsoft.com/office/drawing/2014/main" id="{246C44D1-B415-DB9B-61FB-4BE3659A7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t="13727" r="10729" b="16349"/>
          <a:stretch>
            <a:fillRect/>
          </a:stretch>
        </p:blipFill>
        <p:spPr bwMode="auto">
          <a:xfrm>
            <a:off x="10967085" y="137160"/>
            <a:ext cx="84963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6630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918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Calisto MT</vt:lpstr>
      <vt:lpstr>Symbol</vt:lpstr>
      <vt:lpstr>Times New Roman</vt:lpstr>
      <vt:lpstr>Univers Condensed</vt:lpstr>
      <vt:lpstr>ChronicleVTI</vt:lpstr>
      <vt:lpstr>Chinook Music Store Analysis</vt:lpstr>
      <vt:lpstr>Table of Contents</vt:lpstr>
      <vt:lpstr>Problem statement</vt:lpstr>
      <vt:lpstr>Data Description </vt:lpstr>
      <vt:lpstr>PowerPoint Presentation</vt:lpstr>
      <vt:lpstr>Introduction </vt:lpstr>
      <vt:lpstr>Approach</vt:lpstr>
      <vt:lpstr>PowerPoint Presentation</vt:lpstr>
      <vt:lpstr>Strategies For Customer Retention  </vt:lpstr>
      <vt:lpstr>Key Insights From Given Tasks</vt:lpstr>
      <vt:lpstr>Key Insights From Given Tasks</vt:lpstr>
      <vt:lpstr>Key Insights From Given Tasks</vt:lpstr>
      <vt:lpstr>Key Insights From Given Tasks</vt:lpstr>
      <vt:lpstr>Key Insights From Given Tasks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Paturi Abhiram</dc:creator>
  <cp:lastModifiedBy>Paturi Abhiram</cp:lastModifiedBy>
  <cp:revision>1</cp:revision>
  <dcterms:created xsi:type="dcterms:W3CDTF">2025-07-20T13:33:37Z</dcterms:created>
  <dcterms:modified xsi:type="dcterms:W3CDTF">2025-07-20T14:42:40Z</dcterms:modified>
</cp:coreProperties>
</file>