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aleway"/>
      <p:regular r:id="rId23"/>
      <p:bold r:id="rId24"/>
      <p:italic r:id="rId25"/>
      <p:boldItalic r:id="rId26"/>
    </p:embeddedFont>
    <p:embeddedFont>
      <p:font typeface="La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8595052b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8595052b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8595052b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8595052b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8595052b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8595052b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8595052b3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8595052b3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8595052b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8595052b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8595052b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8595052b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8595052b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8595052b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8595052b3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8595052b3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85831142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85831142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85831142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85831142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8595052b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58595052b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8595052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8595052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85831142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85831142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8595052b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8595052b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8595052b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8595052b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8595052b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8595052b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rive.google.com/file/d/13_VJEwPfwshok80f0C4DrAykiulYQmsg/view"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7950" y="1320125"/>
            <a:ext cx="7688100" cy="67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FRENCH TO ENGLISH TRANSLATOR</a:t>
            </a:r>
            <a:endParaRPr sz="3400"/>
          </a:p>
        </p:txBody>
      </p:sp>
      <p:sp>
        <p:nvSpPr>
          <p:cNvPr id="87" name="Google Shape;87;p13"/>
          <p:cNvSpPr txBox="1"/>
          <p:nvPr>
            <p:ph idx="1" type="subTitle"/>
          </p:nvPr>
        </p:nvSpPr>
        <p:spPr>
          <a:xfrm>
            <a:off x="729625" y="1994225"/>
            <a:ext cx="7688100" cy="304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lang="en" sz="1900">
                <a:solidFill>
                  <a:srgbClr val="000000"/>
                </a:solidFill>
              </a:rPr>
              <a:t>  </a:t>
            </a:r>
            <a:r>
              <a:rPr lang="en" sz="1900">
                <a:solidFill>
                  <a:srgbClr val="000000"/>
                </a:solidFill>
                <a:latin typeface="Times New Roman"/>
                <a:ea typeface="Times New Roman"/>
                <a:cs typeface="Times New Roman"/>
                <a:sym typeface="Times New Roman"/>
              </a:rPr>
              <a:t> </a:t>
            </a:r>
            <a:r>
              <a:rPr b="1" lang="en" sz="2100">
                <a:solidFill>
                  <a:srgbClr val="000000"/>
                </a:solidFill>
                <a:latin typeface="Times New Roman"/>
                <a:ea typeface="Times New Roman"/>
                <a:cs typeface="Times New Roman"/>
                <a:sym typeface="Times New Roman"/>
              </a:rPr>
              <a:t>Presented By:</a:t>
            </a:r>
            <a:endParaRPr b="1" sz="2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a:latin typeface="Times New Roman"/>
                <a:ea typeface="Times New Roman"/>
                <a:cs typeface="Times New Roman"/>
                <a:sym typeface="Times New Roman"/>
              </a:rPr>
              <a:t>                                                                                        </a:t>
            </a:r>
            <a:r>
              <a:rPr lang="en" sz="1800">
                <a:solidFill>
                  <a:srgbClr val="000000"/>
                </a:solidFill>
                <a:latin typeface="Times New Roman"/>
                <a:ea typeface="Times New Roman"/>
                <a:cs typeface="Times New Roman"/>
                <a:sym typeface="Times New Roman"/>
              </a:rPr>
              <a:t>Abhi Roobini S</a:t>
            </a:r>
            <a:r>
              <a:rPr lang="en" sz="1800">
                <a:solidFill>
                  <a:srgbClr val="000000"/>
                </a:solidFill>
                <a:latin typeface="Times New Roman"/>
                <a:ea typeface="Times New Roman"/>
                <a:cs typeface="Times New Roman"/>
                <a:sym typeface="Times New Roman"/>
              </a:rPr>
              <a:t> (715522243001)</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                                                                               Dhanusree N    (715522243014)</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                                                                               Jwanisha K       (</a:t>
            </a:r>
            <a:r>
              <a:rPr lang="en" sz="1800">
                <a:solidFill>
                  <a:srgbClr val="000000"/>
                </a:solidFill>
                <a:latin typeface="Times New Roman"/>
                <a:ea typeface="Times New Roman"/>
                <a:cs typeface="Times New Roman"/>
                <a:sym typeface="Times New Roman"/>
              </a:rPr>
              <a:t>715522243022)</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                                                                               Kavitha S         (715522243024)</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                                                                               Yamini  R         (715522243060)</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idx="1" type="body"/>
          </p:nvPr>
        </p:nvSpPr>
        <p:spPr>
          <a:xfrm>
            <a:off x="729450" y="1265750"/>
            <a:ext cx="8102700" cy="3816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o</a:t>
            </a:r>
            <a:endParaRPr/>
          </a:p>
        </p:txBody>
      </p:sp>
      <p:pic>
        <p:nvPicPr>
          <p:cNvPr id="136" name="Google Shape;136;p22"/>
          <p:cNvPicPr preferRelativeResize="0"/>
          <p:nvPr/>
        </p:nvPicPr>
        <p:blipFill>
          <a:blip r:embed="rId3">
            <a:alphaModFix/>
          </a:blip>
          <a:stretch>
            <a:fillRect/>
          </a:stretch>
        </p:blipFill>
        <p:spPr>
          <a:xfrm>
            <a:off x="832225" y="1326600"/>
            <a:ext cx="7175049" cy="3816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idx="1" type="body"/>
          </p:nvPr>
        </p:nvSpPr>
        <p:spPr>
          <a:xfrm>
            <a:off x="729450" y="1287500"/>
            <a:ext cx="8135100" cy="378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a:t>
            </a:r>
            <a:endParaRPr/>
          </a:p>
        </p:txBody>
      </p:sp>
      <p:pic>
        <p:nvPicPr>
          <p:cNvPr id="142" name="Google Shape;142;p23"/>
          <p:cNvPicPr preferRelativeResize="0"/>
          <p:nvPr/>
        </p:nvPicPr>
        <p:blipFill>
          <a:blip r:embed="rId3">
            <a:alphaModFix/>
          </a:blip>
          <a:stretch>
            <a:fillRect/>
          </a:stretch>
        </p:blipFill>
        <p:spPr>
          <a:xfrm>
            <a:off x="817750" y="1359300"/>
            <a:ext cx="7579326" cy="3571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 type="body"/>
          </p:nvPr>
        </p:nvSpPr>
        <p:spPr>
          <a:xfrm>
            <a:off x="729450" y="1287500"/>
            <a:ext cx="8244000" cy="3784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8" name="Google Shape;148;p24" title="ts3.mp4">
            <a:hlinkClick r:id="rId3"/>
          </p:cNvPr>
          <p:cNvPicPr preferRelativeResize="0"/>
          <p:nvPr/>
        </p:nvPicPr>
        <p:blipFill>
          <a:blip r:embed="rId4">
            <a:alphaModFix/>
          </a:blip>
          <a:stretch>
            <a:fillRect/>
          </a:stretch>
        </p:blipFill>
        <p:spPr>
          <a:xfrm>
            <a:off x="785125" y="1331000"/>
            <a:ext cx="8144776" cy="3675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729450" y="1320125"/>
            <a:ext cx="7688700" cy="36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Evaluation:</a:t>
            </a:r>
            <a:endParaRPr b="1" sz="20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2000">
              <a:solidFill>
                <a:schemeClr val="dk2"/>
              </a:solidFill>
              <a:latin typeface="Times New Roman"/>
              <a:ea typeface="Times New Roman"/>
              <a:cs typeface="Times New Roman"/>
              <a:sym typeface="Times New Roman"/>
            </a:endParaRPr>
          </a:p>
        </p:txBody>
      </p:sp>
      <p:pic>
        <p:nvPicPr>
          <p:cNvPr id="154" name="Google Shape;154;p25"/>
          <p:cNvPicPr preferRelativeResize="0"/>
          <p:nvPr/>
        </p:nvPicPr>
        <p:blipFill>
          <a:blip r:embed="rId3">
            <a:alphaModFix/>
          </a:blip>
          <a:stretch>
            <a:fillRect/>
          </a:stretch>
        </p:blipFill>
        <p:spPr>
          <a:xfrm>
            <a:off x="774250" y="1700725"/>
            <a:ext cx="8055425" cy="316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idx="1" type="body"/>
          </p:nvPr>
        </p:nvSpPr>
        <p:spPr>
          <a:xfrm>
            <a:off x="729450" y="1298375"/>
            <a:ext cx="7688700" cy="369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7200">
                <a:solidFill>
                  <a:schemeClr val="dk2"/>
                </a:solidFill>
                <a:latin typeface="Times New Roman"/>
                <a:ea typeface="Times New Roman"/>
                <a:cs typeface="Times New Roman"/>
                <a:sym typeface="Times New Roman"/>
              </a:rPr>
              <a:t>This evaluation table summarizes the performance of your French-to-English speech-to-speech translation system using two key metrics:</a:t>
            </a:r>
            <a:endParaRPr sz="5928">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5928">
                <a:solidFill>
                  <a:schemeClr val="dk2"/>
                </a:solidFill>
                <a:latin typeface="Times New Roman"/>
                <a:ea typeface="Times New Roman"/>
                <a:cs typeface="Times New Roman"/>
                <a:sym typeface="Times New Roman"/>
              </a:rPr>
              <a:t>1.High Accuracy Overall:</a:t>
            </a:r>
            <a:endParaRPr sz="5928">
              <a:solidFill>
                <a:schemeClr val="dk2"/>
              </a:solidFill>
              <a:latin typeface="Times New Roman"/>
              <a:ea typeface="Times New Roman"/>
              <a:cs typeface="Times New Roman"/>
              <a:sym typeface="Times New Roman"/>
            </a:endParaRPr>
          </a:p>
          <a:p>
            <a:pPr indent="-322720" lvl="0" marL="457200" rtl="0" algn="l">
              <a:spcBef>
                <a:spcPts val="1200"/>
              </a:spcBef>
              <a:spcAft>
                <a:spcPts val="0"/>
              </a:spcAft>
              <a:buClr>
                <a:schemeClr val="dk2"/>
              </a:buClr>
              <a:buSzPct val="100000"/>
              <a:buFont typeface="Times New Roman"/>
              <a:buChar char="●"/>
            </a:pPr>
            <a:r>
              <a:rPr lang="en" sz="5928">
                <a:solidFill>
                  <a:schemeClr val="dk2"/>
                </a:solidFill>
                <a:latin typeface="Times New Roman"/>
                <a:ea typeface="Times New Roman"/>
                <a:cs typeface="Times New Roman"/>
                <a:sym typeface="Times New Roman"/>
              </a:rPr>
              <a:t>Many entries have low WER (≤ 0.35), indicating accurate French speech transcription.Several entries have high BLEU scores (close to 1), indicating good translation fidelity.</a:t>
            </a:r>
            <a:endParaRPr sz="5928">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5928">
                <a:solidFill>
                  <a:schemeClr val="dk2"/>
                </a:solidFill>
                <a:latin typeface="Times New Roman"/>
                <a:ea typeface="Times New Roman"/>
                <a:cs typeface="Times New Roman"/>
                <a:sym typeface="Times New Roman"/>
              </a:rPr>
              <a:t>2.Strong Performance Examples:</a:t>
            </a:r>
            <a:endParaRPr sz="5928">
              <a:solidFill>
                <a:schemeClr val="dk2"/>
              </a:solidFill>
              <a:latin typeface="Times New Roman"/>
              <a:ea typeface="Times New Roman"/>
              <a:cs typeface="Times New Roman"/>
              <a:sym typeface="Times New Roman"/>
            </a:endParaRPr>
          </a:p>
          <a:p>
            <a:pPr indent="-322720" lvl="0" marL="457200" rtl="0" algn="l">
              <a:spcBef>
                <a:spcPts val="1200"/>
              </a:spcBef>
              <a:spcAft>
                <a:spcPts val="0"/>
              </a:spcAft>
              <a:buClr>
                <a:schemeClr val="dk2"/>
              </a:buClr>
              <a:buSzPct val="100000"/>
              <a:buFont typeface="Times New Roman"/>
              <a:buChar char="●"/>
            </a:pPr>
            <a:r>
              <a:rPr lang="en" sz="5928">
                <a:solidFill>
                  <a:schemeClr val="dk2"/>
                </a:solidFill>
                <a:latin typeface="Times New Roman"/>
                <a:ea typeface="Times New Roman"/>
                <a:cs typeface="Times New Roman"/>
                <a:sym typeface="Times New Roman"/>
              </a:rPr>
              <a:t>audio02.mp3: WER = 0.333, BLEU = 0.669 — good transcription and translation.</a:t>
            </a:r>
            <a:endParaRPr sz="5928">
              <a:solidFill>
                <a:schemeClr val="dk2"/>
              </a:solidFill>
              <a:latin typeface="Times New Roman"/>
              <a:ea typeface="Times New Roman"/>
              <a:cs typeface="Times New Roman"/>
              <a:sym typeface="Times New Roman"/>
            </a:endParaRPr>
          </a:p>
          <a:p>
            <a:pPr indent="-322720" lvl="0" marL="457200" rtl="0" algn="l">
              <a:spcBef>
                <a:spcPts val="0"/>
              </a:spcBef>
              <a:spcAft>
                <a:spcPts val="0"/>
              </a:spcAft>
              <a:buClr>
                <a:schemeClr val="dk2"/>
              </a:buClr>
              <a:buSzPct val="100000"/>
              <a:buFont typeface="Times New Roman"/>
              <a:buChar char="●"/>
            </a:pPr>
            <a:r>
              <a:rPr lang="en" sz="5928">
                <a:solidFill>
                  <a:schemeClr val="dk2"/>
                </a:solidFill>
                <a:latin typeface="Times New Roman"/>
                <a:ea typeface="Times New Roman"/>
                <a:cs typeface="Times New Roman"/>
                <a:sym typeface="Times New Roman"/>
              </a:rPr>
              <a:t>audio11.mp3: WER = 0.333, BLEU = 0.909 — very good.</a:t>
            </a:r>
            <a:endParaRPr sz="5928">
              <a:solidFill>
                <a:schemeClr val="dk2"/>
              </a:solidFill>
              <a:latin typeface="Times New Roman"/>
              <a:ea typeface="Times New Roman"/>
              <a:cs typeface="Times New Roman"/>
              <a:sym typeface="Times New Roman"/>
            </a:endParaRPr>
          </a:p>
          <a:p>
            <a:pPr indent="-322720" lvl="0" marL="457200" rtl="0" algn="l">
              <a:spcBef>
                <a:spcPts val="0"/>
              </a:spcBef>
              <a:spcAft>
                <a:spcPts val="0"/>
              </a:spcAft>
              <a:buClr>
                <a:schemeClr val="dk2"/>
              </a:buClr>
              <a:buSzPct val="100000"/>
              <a:buFont typeface="Times New Roman"/>
              <a:buChar char="●"/>
            </a:pPr>
            <a:r>
              <a:rPr lang="en" sz="5928">
                <a:solidFill>
                  <a:schemeClr val="dk2"/>
                </a:solidFill>
                <a:latin typeface="Times New Roman"/>
                <a:ea typeface="Times New Roman"/>
                <a:cs typeface="Times New Roman"/>
                <a:sym typeface="Times New Roman"/>
              </a:rPr>
              <a:t>audio13.mp3: WER = 0.35, BLEU = 0.696 — excellent translation despite minor transcription errors.</a:t>
            </a:r>
            <a:endParaRPr sz="5928">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17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7"/>
          <p:cNvSpPr txBox="1"/>
          <p:nvPr>
            <p:ph idx="1" type="body"/>
          </p:nvPr>
        </p:nvSpPr>
        <p:spPr>
          <a:xfrm>
            <a:off x="729450" y="1298375"/>
            <a:ext cx="8189700" cy="374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chemeClr val="dk2"/>
                </a:solidFill>
                <a:latin typeface="Times New Roman"/>
                <a:ea typeface="Times New Roman"/>
                <a:cs typeface="Times New Roman"/>
                <a:sym typeface="Times New Roman"/>
              </a:rPr>
              <a:t>3.Areas for Improvement:</a:t>
            </a:r>
            <a:endParaRPr sz="1500">
              <a:solidFill>
                <a:schemeClr val="dk2"/>
              </a:solidFill>
              <a:latin typeface="Times New Roman"/>
              <a:ea typeface="Times New Roman"/>
              <a:cs typeface="Times New Roman"/>
              <a:sym typeface="Times New Roman"/>
            </a:endParaRPr>
          </a:p>
          <a:p>
            <a:pPr indent="-323850" lvl="0" marL="457200" rtl="0" algn="l">
              <a:spcBef>
                <a:spcPts val="120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audio03.mp3: WER = 0.667 — high transcription error.</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audio14.mp3: WER = 1, BLEU = 0.134 — very poor transcription and translation.</a:t>
            </a: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audio20.mp3: WER = 0.5 — moderate transcription error with modest BLEU.</a:t>
            </a:r>
            <a:endParaRPr sz="15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chemeClr val="dk2"/>
                </a:solidFill>
                <a:latin typeface="Times New Roman"/>
                <a:ea typeface="Times New Roman"/>
                <a:cs typeface="Times New Roman"/>
                <a:sym typeface="Times New Roman"/>
              </a:rPr>
              <a:t>4.Stable Translations Despite Errors:</a:t>
            </a:r>
            <a:endParaRPr sz="1500">
              <a:solidFill>
                <a:schemeClr val="dk2"/>
              </a:solidFill>
              <a:latin typeface="Times New Roman"/>
              <a:ea typeface="Times New Roman"/>
              <a:cs typeface="Times New Roman"/>
              <a:sym typeface="Times New Roman"/>
            </a:endParaRPr>
          </a:p>
          <a:p>
            <a:pPr indent="-323850" lvl="0" marL="457200" rtl="0" algn="l">
              <a:spcBef>
                <a:spcPts val="120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Some files like audio10.mp3 have high WER but still achieve high BLEU (WER = 0.667, BLEU = 1), meaning the translation may still be semantically accurate.</a:t>
            </a:r>
            <a:endParaRPr sz="15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idx="1" type="body"/>
          </p:nvPr>
        </p:nvSpPr>
        <p:spPr>
          <a:xfrm>
            <a:off x="729450" y="1265750"/>
            <a:ext cx="8178600" cy="376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Conclusion: </a:t>
            </a:r>
            <a:endParaRPr b="1" sz="2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chemeClr val="dk2"/>
                </a:solidFill>
                <a:latin typeface="Times New Roman"/>
                <a:ea typeface="Times New Roman"/>
                <a:cs typeface="Times New Roman"/>
                <a:sym typeface="Times New Roman"/>
              </a:rPr>
              <a:t>Your</a:t>
            </a:r>
            <a:r>
              <a:rPr lang="en">
                <a:solidFill>
                  <a:schemeClr val="dk2"/>
                </a:solidFill>
              </a:rPr>
              <a:t> </a:t>
            </a:r>
            <a:r>
              <a:rPr lang="en" sz="1500">
                <a:solidFill>
                  <a:schemeClr val="dk2"/>
                </a:solidFill>
                <a:latin typeface="Times New Roman"/>
                <a:ea typeface="Times New Roman"/>
                <a:cs typeface="Times New Roman"/>
                <a:sym typeface="Times New Roman"/>
              </a:rPr>
              <a:t>system performs well for most simple and common phrases, but struggles with:</a:t>
            </a:r>
            <a:endParaRPr sz="1500">
              <a:solidFill>
                <a:schemeClr val="dk2"/>
              </a:solidFill>
              <a:latin typeface="Times New Roman"/>
              <a:ea typeface="Times New Roman"/>
              <a:cs typeface="Times New Roman"/>
              <a:sym typeface="Times New Roman"/>
            </a:endParaRPr>
          </a:p>
          <a:p>
            <a:pPr indent="457200" lvl="0" marL="0" rtl="0" algn="l">
              <a:spcBef>
                <a:spcPts val="1200"/>
              </a:spcBef>
              <a:spcAft>
                <a:spcPts val="0"/>
              </a:spcAft>
              <a:buNone/>
            </a:pPr>
            <a:r>
              <a:rPr lang="en" sz="1500">
                <a:solidFill>
                  <a:schemeClr val="dk2"/>
                </a:solidFill>
                <a:latin typeface="Times New Roman"/>
                <a:ea typeface="Times New Roman"/>
                <a:cs typeface="Times New Roman"/>
                <a:sym typeface="Times New Roman"/>
              </a:rPr>
              <a:t>1.Speech clarity or accents (higher WER)</a:t>
            </a:r>
            <a:endParaRPr sz="1500">
              <a:solidFill>
                <a:schemeClr val="dk2"/>
              </a:solidFill>
              <a:latin typeface="Times New Roman"/>
              <a:ea typeface="Times New Roman"/>
              <a:cs typeface="Times New Roman"/>
              <a:sym typeface="Times New Roman"/>
            </a:endParaRPr>
          </a:p>
          <a:p>
            <a:pPr indent="457200" lvl="0" marL="0" rtl="0" algn="l">
              <a:spcBef>
                <a:spcPts val="1200"/>
              </a:spcBef>
              <a:spcAft>
                <a:spcPts val="0"/>
              </a:spcAft>
              <a:buNone/>
            </a:pPr>
            <a:r>
              <a:rPr lang="en" sz="1500">
                <a:solidFill>
                  <a:schemeClr val="dk2"/>
                </a:solidFill>
                <a:latin typeface="Times New Roman"/>
                <a:ea typeface="Times New Roman"/>
                <a:cs typeface="Times New Roman"/>
                <a:sym typeface="Times New Roman"/>
              </a:rPr>
              <a:t>2.Less common phrases (low BLEU)</a:t>
            </a:r>
            <a:endParaRPr sz="15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1500">
                <a:solidFill>
                  <a:schemeClr val="dk2"/>
                </a:solidFill>
                <a:latin typeface="Times New Roman"/>
                <a:ea typeface="Times New Roman"/>
                <a:cs typeface="Times New Roman"/>
                <a:sym typeface="Times New Roman"/>
              </a:rPr>
              <a:t>Improving transcription accuracy (e.g., using a larger Whisper model or cleaner audio) can improve overall translation quality.</a:t>
            </a:r>
            <a:endParaRPr sz="15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idx="1" type="body"/>
          </p:nvPr>
        </p:nvSpPr>
        <p:spPr>
          <a:xfrm>
            <a:off x="729450" y="1341875"/>
            <a:ext cx="7688700" cy="2998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sz="3800">
                <a:solidFill>
                  <a:schemeClr val="dk2"/>
                </a:solidFill>
                <a:latin typeface="Times New Roman"/>
                <a:ea typeface="Times New Roman"/>
                <a:cs typeface="Times New Roman"/>
                <a:sym typeface="Times New Roman"/>
              </a:rPr>
              <a:t> </a:t>
            </a:r>
            <a:endParaRPr b="1" sz="38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rPr b="1" lang="en" sz="3800">
                <a:solidFill>
                  <a:schemeClr val="dk2"/>
                </a:solidFill>
                <a:latin typeface="Times New Roman"/>
                <a:ea typeface="Times New Roman"/>
                <a:cs typeface="Times New Roman"/>
                <a:sym typeface="Times New Roman"/>
              </a:rPr>
              <a:t>                    THANK YOU</a:t>
            </a:r>
            <a:endParaRPr b="1" sz="38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729450" y="1309250"/>
            <a:ext cx="8080800" cy="36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Problem Statement:</a:t>
            </a:r>
            <a:endParaRPr b="1" sz="2000">
              <a:solidFill>
                <a:schemeClr val="dk2"/>
              </a:solidFill>
              <a:latin typeface="Times New Roman"/>
              <a:ea typeface="Times New Roman"/>
              <a:cs typeface="Times New Roman"/>
              <a:sym typeface="Times New Roman"/>
            </a:endParaRPr>
          </a:p>
          <a:p>
            <a:pPr indent="457200" lvl="0" marL="0" rtl="0" algn="l">
              <a:spcBef>
                <a:spcPts val="1200"/>
              </a:spcBef>
              <a:spcAft>
                <a:spcPts val="1200"/>
              </a:spcAft>
              <a:buNone/>
            </a:pPr>
            <a:r>
              <a:rPr lang="en" sz="1600">
                <a:solidFill>
                  <a:schemeClr val="dk2"/>
                </a:solidFill>
                <a:latin typeface="Times New Roman"/>
                <a:ea typeface="Times New Roman"/>
                <a:cs typeface="Times New Roman"/>
                <a:sym typeface="Times New Roman"/>
              </a:rPr>
              <a:t>The primary goal of our project is to develop a Speech-to-Speech Translation System that enables seamless communication between speakers of different languages. This system aims to bridge language barriers by allowing users to speak in one language (French language) and receive spoken output in another language (English language), without the need for manual transcription or translation.</a:t>
            </a:r>
            <a:endParaRPr b="1" sz="18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idx="1" type="body"/>
          </p:nvPr>
        </p:nvSpPr>
        <p:spPr>
          <a:xfrm>
            <a:off x="729450" y="1363625"/>
            <a:ext cx="8113500" cy="38496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b="1" lang="en" sz="8000">
                <a:solidFill>
                  <a:schemeClr val="dk2"/>
                </a:solidFill>
                <a:latin typeface="Times New Roman"/>
                <a:ea typeface="Times New Roman"/>
                <a:cs typeface="Times New Roman"/>
                <a:sym typeface="Times New Roman"/>
              </a:rPr>
              <a:t>Proposed Solution</a:t>
            </a:r>
            <a:endParaRPr b="1" sz="2452">
              <a:solidFill>
                <a:schemeClr val="dk2"/>
              </a:solidFill>
              <a:latin typeface="Times New Roman"/>
              <a:ea typeface="Times New Roman"/>
              <a:cs typeface="Times New Roman"/>
              <a:sym typeface="Times New Roman"/>
            </a:endParaRPr>
          </a:p>
          <a:p>
            <a:pPr indent="-326138" lvl="0" marL="457200" rtl="0" algn="l">
              <a:spcBef>
                <a:spcPts val="1200"/>
              </a:spcBef>
              <a:spcAft>
                <a:spcPts val="0"/>
              </a:spcAft>
              <a:buClr>
                <a:schemeClr val="dk2"/>
              </a:buClr>
              <a:buSzPct val="93887"/>
              <a:buFont typeface="Times New Roman"/>
              <a:buChar char="●"/>
            </a:pPr>
            <a:r>
              <a:rPr lang="en" sz="6544">
                <a:solidFill>
                  <a:schemeClr val="dk2"/>
                </a:solidFill>
                <a:latin typeface="Times New Roman"/>
                <a:ea typeface="Times New Roman"/>
                <a:cs typeface="Times New Roman"/>
                <a:sym typeface="Times New Roman"/>
              </a:rPr>
              <a:t>French speech Input:</a:t>
            </a:r>
            <a:br>
              <a:rPr lang="en" sz="6144">
                <a:solidFill>
                  <a:schemeClr val="dk2"/>
                </a:solidFill>
                <a:latin typeface="Times New Roman"/>
                <a:ea typeface="Times New Roman"/>
                <a:cs typeface="Times New Roman"/>
                <a:sym typeface="Times New Roman"/>
              </a:rPr>
            </a:br>
            <a:r>
              <a:rPr lang="en" sz="6144">
                <a:solidFill>
                  <a:schemeClr val="dk2"/>
                </a:solidFill>
                <a:latin typeface="Times New Roman"/>
                <a:ea typeface="Times New Roman"/>
                <a:cs typeface="Times New Roman"/>
                <a:sym typeface="Times New Roman"/>
              </a:rPr>
              <a:t> 	Users enter French speech for translation.</a:t>
            </a:r>
            <a:br>
              <a:rPr lang="en" sz="6144">
                <a:solidFill>
                  <a:schemeClr val="dk2"/>
                </a:solidFill>
                <a:latin typeface="Times New Roman"/>
                <a:ea typeface="Times New Roman"/>
                <a:cs typeface="Times New Roman"/>
                <a:sym typeface="Times New Roman"/>
              </a:rPr>
            </a:br>
            <a:endParaRPr sz="6144">
              <a:solidFill>
                <a:schemeClr val="dk2"/>
              </a:solidFill>
              <a:latin typeface="Times New Roman"/>
              <a:ea typeface="Times New Roman"/>
              <a:cs typeface="Times New Roman"/>
              <a:sym typeface="Times New Roman"/>
            </a:endParaRPr>
          </a:p>
          <a:p>
            <a:pPr indent="-326138" lvl="0" marL="457200" rtl="0" algn="l">
              <a:spcBef>
                <a:spcPts val="0"/>
              </a:spcBef>
              <a:spcAft>
                <a:spcPts val="0"/>
              </a:spcAft>
              <a:buClr>
                <a:schemeClr val="dk2"/>
              </a:buClr>
              <a:buSzPct val="93887"/>
              <a:buFont typeface="Times New Roman"/>
              <a:buChar char="●"/>
            </a:pPr>
            <a:r>
              <a:rPr lang="en" sz="6544">
                <a:solidFill>
                  <a:schemeClr val="dk2"/>
                </a:solidFill>
                <a:latin typeface="Times New Roman"/>
                <a:ea typeface="Times New Roman"/>
                <a:cs typeface="Times New Roman"/>
                <a:sym typeface="Times New Roman"/>
              </a:rPr>
              <a:t>Accurate Translation:</a:t>
            </a:r>
            <a:br>
              <a:rPr lang="en" sz="6144">
                <a:solidFill>
                  <a:schemeClr val="dk2"/>
                </a:solidFill>
                <a:latin typeface="Times New Roman"/>
                <a:ea typeface="Times New Roman"/>
                <a:cs typeface="Times New Roman"/>
                <a:sym typeface="Times New Roman"/>
              </a:rPr>
            </a:br>
            <a:r>
              <a:rPr lang="en" sz="6144">
                <a:solidFill>
                  <a:schemeClr val="dk2"/>
                </a:solidFill>
                <a:latin typeface="Times New Roman"/>
                <a:ea typeface="Times New Roman"/>
                <a:cs typeface="Times New Roman"/>
                <a:sym typeface="Times New Roman"/>
              </a:rPr>
              <a:t> 	The system provides grammatically correct English output.</a:t>
            </a:r>
            <a:br>
              <a:rPr lang="en" sz="6144">
                <a:solidFill>
                  <a:schemeClr val="dk2"/>
                </a:solidFill>
                <a:latin typeface="Times New Roman"/>
                <a:ea typeface="Times New Roman"/>
                <a:cs typeface="Times New Roman"/>
                <a:sym typeface="Times New Roman"/>
              </a:rPr>
            </a:br>
            <a:endParaRPr sz="6144">
              <a:solidFill>
                <a:schemeClr val="dk2"/>
              </a:solidFill>
              <a:latin typeface="Times New Roman"/>
              <a:ea typeface="Times New Roman"/>
              <a:cs typeface="Times New Roman"/>
              <a:sym typeface="Times New Roman"/>
            </a:endParaRPr>
          </a:p>
          <a:p>
            <a:pPr indent="-326138" lvl="0" marL="457200" rtl="0" algn="l">
              <a:spcBef>
                <a:spcPts val="0"/>
              </a:spcBef>
              <a:spcAft>
                <a:spcPts val="0"/>
              </a:spcAft>
              <a:buClr>
                <a:schemeClr val="dk2"/>
              </a:buClr>
              <a:buSzPct val="93887"/>
              <a:buFont typeface="Times New Roman"/>
              <a:buChar char="●"/>
            </a:pPr>
            <a:r>
              <a:rPr lang="en" sz="6544">
                <a:solidFill>
                  <a:schemeClr val="dk2"/>
                </a:solidFill>
                <a:latin typeface="Times New Roman"/>
                <a:ea typeface="Times New Roman"/>
                <a:cs typeface="Times New Roman"/>
                <a:sym typeface="Times New Roman"/>
              </a:rPr>
              <a:t>Simple UI:</a:t>
            </a:r>
            <a:br>
              <a:rPr lang="en" sz="6144">
                <a:solidFill>
                  <a:schemeClr val="dk2"/>
                </a:solidFill>
                <a:latin typeface="Times New Roman"/>
                <a:ea typeface="Times New Roman"/>
                <a:cs typeface="Times New Roman"/>
                <a:sym typeface="Times New Roman"/>
              </a:rPr>
            </a:br>
            <a:r>
              <a:rPr lang="en" sz="6144">
                <a:solidFill>
                  <a:schemeClr val="dk2"/>
                </a:solidFill>
                <a:latin typeface="Times New Roman"/>
                <a:ea typeface="Times New Roman"/>
                <a:cs typeface="Times New Roman"/>
                <a:sym typeface="Times New Roman"/>
              </a:rPr>
              <a:t> 	Clean and user-friendly interface for easy interaction.</a:t>
            </a:r>
            <a:br>
              <a:rPr lang="en" sz="6144">
                <a:solidFill>
                  <a:schemeClr val="dk2"/>
                </a:solidFill>
                <a:latin typeface="Times New Roman"/>
                <a:ea typeface="Times New Roman"/>
                <a:cs typeface="Times New Roman"/>
                <a:sym typeface="Times New Roman"/>
              </a:rPr>
            </a:br>
            <a:endParaRPr sz="6144">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1" type="body"/>
          </p:nvPr>
        </p:nvSpPr>
        <p:spPr>
          <a:xfrm>
            <a:off x="654625" y="1320125"/>
            <a:ext cx="8373300" cy="3740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2000">
                <a:solidFill>
                  <a:schemeClr val="dk2"/>
                </a:solidFill>
                <a:latin typeface="Times New Roman"/>
                <a:ea typeface="Times New Roman"/>
                <a:cs typeface="Times New Roman"/>
                <a:sym typeface="Times New Roman"/>
              </a:rPr>
              <a:t>System Architecture:</a:t>
            </a:r>
            <a:endParaRPr b="1" sz="2000">
              <a:solidFill>
                <a:schemeClr val="dk2"/>
              </a:solidFill>
              <a:latin typeface="Times New Roman"/>
              <a:ea typeface="Times New Roman"/>
              <a:cs typeface="Times New Roman"/>
              <a:sym typeface="Times New Roman"/>
            </a:endParaRPr>
          </a:p>
        </p:txBody>
      </p:sp>
      <p:pic>
        <p:nvPicPr>
          <p:cNvPr id="103" name="Google Shape;103;p16"/>
          <p:cNvPicPr preferRelativeResize="0"/>
          <p:nvPr/>
        </p:nvPicPr>
        <p:blipFill>
          <a:blip r:embed="rId3">
            <a:alphaModFix/>
          </a:blip>
          <a:stretch>
            <a:fillRect/>
          </a:stretch>
        </p:blipFill>
        <p:spPr>
          <a:xfrm>
            <a:off x="714375" y="1863850"/>
            <a:ext cx="8150273" cy="32796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idx="1" type="body"/>
          </p:nvPr>
        </p:nvSpPr>
        <p:spPr>
          <a:xfrm>
            <a:off x="727650" y="1320125"/>
            <a:ext cx="8289300" cy="3719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Technologies Used:</a:t>
            </a:r>
            <a:endParaRPr b="1" sz="2000">
              <a:solidFill>
                <a:schemeClr val="dk2"/>
              </a:solidFill>
              <a:latin typeface="Times New Roman"/>
              <a:ea typeface="Times New Roman"/>
              <a:cs typeface="Times New Roman"/>
              <a:sym typeface="Times New Roman"/>
            </a:endParaRPr>
          </a:p>
          <a:p>
            <a:pPr indent="-330200" lvl="0" marL="457200" rtl="0" algn="l">
              <a:spcBef>
                <a:spcPts val="120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Python – Core programming language for logic.</a:t>
            </a:r>
            <a:br>
              <a:rPr lang="en" sz="1600">
                <a:solidFill>
                  <a:schemeClr val="dk2"/>
                </a:solidFill>
                <a:latin typeface="Times New Roman"/>
                <a:ea typeface="Times New Roman"/>
                <a:cs typeface="Times New Roman"/>
                <a:sym typeface="Times New Roman"/>
              </a:rPr>
            </a:b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Hugging Face Transformers – For French-to-English translation.</a:t>
            </a:r>
            <a:br>
              <a:rPr lang="en" sz="1600">
                <a:solidFill>
                  <a:schemeClr val="dk2"/>
                </a:solidFill>
                <a:latin typeface="Times New Roman"/>
                <a:ea typeface="Times New Roman"/>
                <a:cs typeface="Times New Roman"/>
                <a:sym typeface="Times New Roman"/>
              </a:rPr>
            </a:b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Streamlit – Frontend interface for user interaction.</a:t>
            </a:r>
            <a:br>
              <a:rPr lang="en" sz="1600">
                <a:solidFill>
                  <a:schemeClr val="dk2"/>
                </a:solidFill>
                <a:latin typeface="Times New Roman"/>
                <a:ea typeface="Times New Roman"/>
                <a:cs typeface="Times New Roman"/>
                <a:sym typeface="Times New Roman"/>
              </a:rPr>
            </a:b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Google Colab – For model development and testing.</a:t>
            </a:r>
            <a:br>
              <a:rPr lang="en" sz="1600">
                <a:solidFill>
                  <a:schemeClr val="dk2"/>
                </a:solidFill>
                <a:latin typeface="Times New Roman"/>
                <a:ea typeface="Times New Roman"/>
                <a:cs typeface="Times New Roman"/>
                <a:sym typeface="Times New Roman"/>
              </a:rPr>
            </a:br>
            <a:endParaRPr sz="1600">
              <a:solidFill>
                <a:schemeClr val="dk2"/>
              </a:solidFill>
              <a:latin typeface="Times New Roman"/>
              <a:ea typeface="Times New Roman"/>
              <a:cs typeface="Times New Roman"/>
              <a:sym typeface="Times New Roman"/>
            </a:endParaRPr>
          </a:p>
          <a:p>
            <a:pPr indent="-330200" lvl="0" marL="457200" rtl="0" algn="l">
              <a:spcBef>
                <a:spcPts val="0"/>
              </a:spcBef>
              <a:spcAft>
                <a:spcPts val="0"/>
              </a:spcAft>
              <a:buClr>
                <a:schemeClr val="dk2"/>
              </a:buClr>
              <a:buSzPts val="1600"/>
              <a:buFont typeface="Times New Roman"/>
              <a:buChar char="●"/>
            </a:pPr>
            <a:r>
              <a:rPr lang="en" sz="1600">
                <a:solidFill>
                  <a:schemeClr val="dk2"/>
                </a:solidFill>
                <a:latin typeface="Times New Roman"/>
                <a:ea typeface="Times New Roman"/>
                <a:cs typeface="Times New Roman"/>
                <a:sym typeface="Times New Roman"/>
              </a:rPr>
              <a:t>GitHub – For version control and project collaboration.</a:t>
            </a:r>
            <a:endParaRPr sz="16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47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idx="1" type="body"/>
          </p:nvPr>
        </p:nvSpPr>
        <p:spPr>
          <a:xfrm>
            <a:off x="729450" y="1331000"/>
            <a:ext cx="8124300" cy="367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Workflow:</a:t>
            </a:r>
            <a:endParaRPr b="1" sz="20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2000">
              <a:solidFill>
                <a:schemeClr val="dk2"/>
              </a:solidFill>
              <a:latin typeface="Times New Roman"/>
              <a:ea typeface="Times New Roman"/>
              <a:cs typeface="Times New Roman"/>
              <a:sym typeface="Times New Roman"/>
            </a:endParaRPr>
          </a:p>
        </p:txBody>
      </p:sp>
      <p:pic>
        <p:nvPicPr>
          <p:cNvPr id="114" name="Google Shape;114;p18"/>
          <p:cNvPicPr preferRelativeResize="0"/>
          <p:nvPr/>
        </p:nvPicPr>
        <p:blipFill>
          <a:blip r:embed="rId3">
            <a:alphaModFix/>
          </a:blip>
          <a:stretch>
            <a:fillRect/>
          </a:stretch>
        </p:blipFill>
        <p:spPr>
          <a:xfrm>
            <a:off x="817750" y="1776850"/>
            <a:ext cx="7851176" cy="3366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729450" y="1309250"/>
            <a:ext cx="8265600" cy="3751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Models Used and Their Purpose</a:t>
            </a:r>
            <a:endParaRPr b="1" sz="2000">
              <a:solidFill>
                <a:schemeClr val="dk2"/>
              </a:solidFill>
              <a:latin typeface="Times New Roman"/>
              <a:ea typeface="Times New Roman"/>
              <a:cs typeface="Times New Roman"/>
              <a:sym typeface="Times New Roman"/>
            </a:endParaRPr>
          </a:p>
          <a:p>
            <a:pPr indent="-323850" lvl="0" marL="457200" rtl="0" algn="l">
              <a:spcBef>
                <a:spcPts val="1200"/>
              </a:spcBef>
              <a:spcAft>
                <a:spcPts val="0"/>
              </a:spcAft>
              <a:buClr>
                <a:schemeClr val="dk2"/>
              </a:buClr>
              <a:buSzPts val="1500"/>
              <a:buFont typeface="Times New Roman"/>
              <a:buChar char="●"/>
            </a:pPr>
            <a:r>
              <a:rPr b="1" lang="en" sz="1600">
                <a:solidFill>
                  <a:schemeClr val="dk2"/>
                </a:solidFill>
                <a:latin typeface="Times New Roman"/>
                <a:ea typeface="Times New Roman"/>
                <a:cs typeface="Times New Roman"/>
                <a:sym typeface="Times New Roman"/>
              </a:rPr>
              <a:t>Whisper (base) – by OpenAI</a:t>
            </a:r>
            <a:br>
              <a:rPr lang="en" sz="1500">
                <a:solidFill>
                  <a:schemeClr val="dk2"/>
                </a:solidFill>
                <a:latin typeface="Times New Roman"/>
                <a:ea typeface="Times New Roman"/>
                <a:cs typeface="Times New Roman"/>
                <a:sym typeface="Times New Roman"/>
              </a:rPr>
            </a:br>
            <a:r>
              <a:rPr lang="en" sz="1500">
                <a:solidFill>
                  <a:schemeClr val="dk2"/>
                </a:solidFill>
                <a:latin typeface="Times New Roman"/>
                <a:ea typeface="Times New Roman"/>
                <a:cs typeface="Times New Roman"/>
                <a:sym typeface="Times New Roman"/>
              </a:rPr>
              <a:t> 	Used for transcribing speech to text (ASR)</a:t>
            </a:r>
            <a:br>
              <a:rPr lang="en" sz="1500">
                <a:solidFill>
                  <a:schemeClr val="dk2"/>
                </a:solidFill>
                <a:latin typeface="Times New Roman"/>
                <a:ea typeface="Times New Roman"/>
                <a:cs typeface="Times New Roman"/>
                <a:sym typeface="Times New Roman"/>
              </a:rPr>
            </a:br>
            <a:r>
              <a:rPr lang="en" sz="1500">
                <a:solidFill>
                  <a:schemeClr val="dk2"/>
                </a:solidFill>
                <a:latin typeface="Times New Roman"/>
                <a:ea typeface="Times New Roman"/>
                <a:cs typeface="Times New Roman"/>
                <a:sym typeface="Times New Roman"/>
              </a:rPr>
              <a:t>  	Converts spoken French audio into written text.</a:t>
            </a:r>
            <a:br>
              <a:rPr lang="en" sz="1500">
                <a:solidFill>
                  <a:schemeClr val="dk2"/>
                </a:solidFill>
                <a:latin typeface="Times New Roman"/>
                <a:ea typeface="Times New Roman"/>
                <a:cs typeface="Times New Roman"/>
                <a:sym typeface="Times New Roman"/>
              </a:rPr>
            </a:b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b="1" lang="en" sz="1600">
                <a:solidFill>
                  <a:schemeClr val="dk2"/>
                </a:solidFill>
                <a:latin typeface="Times New Roman"/>
                <a:ea typeface="Times New Roman"/>
                <a:cs typeface="Times New Roman"/>
                <a:sym typeface="Times New Roman"/>
              </a:rPr>
              <a:t>Helsinki-NLP/opus-mt-fr-en – by Hugging Face</a:t>
            </a:r>
            <a:br>
              <a:rPr lang="en" sz="1500">
                <a:solidFill>
                  <a:schemeClr val="dk2"/>
                </a:solidFill>
                <a:latin typeface="Times New Roman"/>
                <a:ea typeface="Times New Roman"/>
                <a:cs typeface="Times New Roman"/>
                <a:sym typeface="Times New Roman"/>
              </a:rPr>
            </a:br>
            <a:r>
              <a:rPr lang="en" sz="1500">
                <a:solidFill>
                  <a:schemeClr val="dk2"/>
                </a:solidFill>
                <a:latin typeface="Times New Roman"/>
                <a:ea typeface="Times New Roman"/>
                <a:cs typeface="Times New Roman"/>
                <a:sym typeface="Times New Roman"/>
              </a:rPr>
              <a:t>  	Used for translating French text to English text</a:t>
            </a:r>
            <a:br>
              <a:rPr lang="en" sz="1500">
                <a:solidFill>
                  <a:schemeClr val="dk2"/>
                </a:solidFill>
                <a:latin typeface="Times New Roman"/>
                <a:ea typeface="Times New Roman"/>
                <a:cs typeface="Times New Roman"/>
                <a:sym typeface="Times New Roman"/>
              </a:rPr>
            </a:br>
            <a:r>
              <a:rPr lang="en" sz="1500">
                <a:solidFill>
                  <a:schemeClr val="dk2"/>
                </a:solidFill>
                <a:latin typeface="Times New Roman"/>
                <a:ea typeface="Times New Roman"/>
                <a:cs typeface="Times New Roman"/>
                <a:sym typeface="Times New Roman"/>
              </a:rPr>
              <a:t>  	Neural Machine Translation (NMT) model specifically trained for the fr-en language pair.</a:t>
            </a:r>
            <a:br>
              <a:rPr lang="en" sz="1500">
                <a:solidFill>
                  <a:schemeClr val="dk2"/>
                </a:solidFill>
                <a:latin typeface="Times New Roman"/>
                <a:ea typeface="Times New Roman"/>
                <a:cs typeface="Times New Roman"/>
                <a:sym typeface="Times New Roman"/>
              </a:rPr>
            </a:br>
            <a:endParaRPr sz="1500">
              <a:solidFill>
                <a:schemeClr val="dk2"/>
              </a:solidFill>
              <a:latin typeface="Times New Roman"/>
              <a:ea typeface="Times New Roman"/>
              <a:cs typeface="Times New Roman"/>
              <a:sym typeface="Times New Roman"/>
            </a:endParaRPr>
          </a:p>
          <a:p>
            <a:pPr indent="-323850" lvl="0" marL="457200" rtl="0" algn="l">
              <a:spcBef>
                <a:spcPts val="0"/>
              </a:spcBef>
              <a:spcAft>
                <a:spcPts val="0"/>
              </a:spcAft>
              <a:buClr>
                <a:schemeClr val="dk2"/>
              </a:buClr>
              <a:buSzPts val="1500"/>
              <a:buFont typeface="Times New Roman"/>
              <a:buChar char="●"/>
            </a:pPr>
            <a:r>
              <a:rPr b="1" lang="en" sz="1600">
                <a:solidFill>
                  <a:schemeClr val="dk2"/>
                </a:solidFill>
                <a:latin typeface="Times New Roman"/>
                <a:ea typeface="Times New Roman"/>
                <a:cs typeface="Times New Roman"/>
                <a:sym typeface="Times New Roman"/>
              </a:rPr>
              <a:t>gTTS (Google Text-to-Speech)</a:t>
            </a:r>
            <a:br>
              <a:rPr lang="en" sz="1500">
                <a:solidFill>
                  <a:schemeClr val="dk2"/>
                </a:solidFill>
                <a:latin typeface="Times New Roman"/>
                <a:ea typeface="Times New Roman"/>
                <a:cs typeface="Times New Roman"/>
                <a:sym typeface="Times New Roman"/>
              </a:rPr>
            </a:br>
            <a:r>
              <a:rPr lang="en" sz="1500">
                <a:solidFill>
                  <a:schemeClr val="dk2"/>
                </a:solidFill>
                <a:latin typeface="Times New Roman"/>
                <a:ea typeface="Times New Roman"/>
                <a:cs typeface="Times New Roman"/>
                <a:sym typeface="Times New Roman"/>
              </a:rPr>
              <a:t>  	Used for converting English text to English speech</a:t>
            </a:r>
            <a:br>
              <a:rPr lang="en" sz="1500">
                <a:solidFill>
                  <a:schemeClr val="dk2"/>
                </a:solidFill>
                <a:latin typeface="Times New Roman"/>
                <a:ea typeface="Times New Roman"/>
                <a:cs typeface="Times New Roman"/>
                <a:sym typeface="Times New Roman"/>
              </a:rPr>
            </a:br>
            <a:r>
              <a:rPr lang="en" sz="1500">
                <a:solidFill>
                  <a:schemeClr val="dk2"/>
                </a:solidFill>
                <a:latin typeface="Times New Roman"/>
                <a:ea typeface="Times New Roman"/>
                <a:cs typeface="Times New Roman"/>
                <a:sym typeface="Times New Roman"/>
              </a:rPr>
              <a:t> 	Generates human-like audio output of translated text.</a:t>
            </a:r>
            <a:endParaRPr sz="15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1" type="body"/>
          </p:nvPr>
        </p:nvSpPr>
        <p:spPr>
          <a:xfrm>
            <a:off x="729450" y="1276625"/>
            <a:ext cx="8352600" cy="3784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8000">
                <a:solidFill>
                  <a:schemeClr val="dk2"/>
                </a:solidFill>
                <a:latin typeface="Times New Roman"/>
                <a:ea typeface="Times New Roman"/>
                <a:cs typeface="Times New Roman"/>
                <a:sym typeface="Times New Roman"/>
              </a:rPr>
              <a:t>Evaluation Metrics:</a:t>
            </a:r>
            <a:endParaRPr b="1" sz="6197">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6197">
                <a:solidFill>
                  <a:schemeClr val="dk2"/>
                </a:solidFill>
                <a:latin typeface="Times New Roman"/>
                <a:ea typeface="Times New Roman"/>
                <a:cs typeface="Times New Roman"/>
                <a:sym typeface="Times New Roman"/>
              </a:rPr>
              <a:t>1. WER (Word Error Rate)</a:t>
            </a:r>
            <a:endParaRPr sz="6197">
              <a:solidFill>
                <a:schemeClr val="dk2"/>
              </a:solidFill>
              <a:latin typeface="Times New Roman"/>
              <a:ea typeface="Times New Roman"/>
              <a:cs typeface="Times New Roman"/>
              <a:sym typeface="Times New Roman"/>
            </a:endParaRPr>
          </a:p>
          <a:p>
            <a:pPr indent="-326981" lvl="0" marL="457200" rtl="0" algn="l">
              <a:spcBef>
                <a:spcPts val="1200"/>
              </a:spcBef>
              <a:spcAft>
                <a:spcPts val="0"/>
              </a:spcAft>
              <a:buClr>
                <a:schemeClr val="dk2"/>
              </a:buClr>
              <a:buSzPct val="100000"/>
              <a:buFont typeface="Times New Roman"/>
              <a:buChar char="●"/>
            </a:pPr>
            <a:r>
              <a:rPr lang="en" sz="6197">
                <a:solidFill>
                  <a:schemeClr val="dk2"/>
                </a:solidFill>
                <a:latin typeface="Times New Roman"/>
                <a:ea typeface="Times New Roman"/>
                <a:cs typeface="Times New Roman"/>
                <a:sym typeface="Times New Roman"/>
              </a:rPr>
              <a:t>Evaluates: Transcription (French audio → text)</a:t>
            </a:r>
            <a:endParaRPr sz="6197">
              <a:solidFill>
                <a:schemeClr val="dk2"/>
              </a:solidFill>
              <a:latin typeface="Times New Roman"/>
              <a:ea typeface="Times New Roman"/>
              <a:cs typeface="Times New Roman"/>
              <a:sym typeface="Times New Roman"/>
            </a:endParaRPr>
          </a:p>
          <a:p>
            <a:pPr indent="-326981" lvl="0" marL="457200" rtl="0" algn="l">
              <a:spcBef>
                <a:spcPts val="0"/>
              </a:spcBef>
              <a:spcAft>
                <a:spcPts val="0"/>
              </a:spcAft>
              <a:buClr>
                <a:schemeClr val="dk2"/>
              </a:buClr>
              <a:buSzPct val="100000"/>
              <a:buFont typeface="Times New Roman"/>
              <a:buChar char="●"/>
            </a:pPr>
            <a:r>
              <a:rPr lang="en" sz="6197">
                <a:solidFill>
                  <a:schemeClr val="dk2"/>
                </a:solidFill>
                <a:latin typeface="Times New Roman"/>
                <a:ea typeface="Times New Roman"/>
                <a:cs typeface="Times New Roman"/>
                <a:sym typeface="Times New Roman"/>
              </a:rPr>
              <a:t>Goal: Lower WER = Better accuracy</a:t>
            </a:r>
            <a:endParaRPr sz="6197">
              <a:solidFill>
                <a:schemeClr val="dk2"/>
              </a:solidFill>
              <a:latin typeface="Times New Roman"/>
              <a:ea typeface="Times New Roman"/>
              <a:cs typeface="Times New Roman"/>
              <a:sym typeface="Times New Roman"/>
            </a:endParaRPr>
          </a:p>
          <a:p>
            <a:pPr indent="-326981" lvl="0" marL="457200" rtl="0" algn="l">
              <a:spcBef>
                <a:spcPts val="0"/>
              </a:spcBef>
              <a:spcAft>
                <a:spcPts val="0"/>
              </a:spcAft>
              <a:buClr>
                <a:schemeClr val="dk2"/>
              </a:buClr>
              <a:buSzPct val="100000"/>
              <a:buFont typeface="Times New Roman"/>
              <a:buChar char="●"/>
            </a:pPr>
            <a:r>
              <a:rPr lang="en" sz="6197">
                <a:solidFill>
                  <a:schemeClr val="dk2"/>
                </a:solidFill>
                <a:latin typeface="Times New Roman"/>
                <a:ea typeface="Times New Roman"/>
                <a:cs typeface="Times New Roman"/>
                <a:sym typeface="Times New Roman"/>
              </a:rPr>
              <a:t>Formula:</a:t>
            </a:r>
            <a:endParaRPr sz="6197">
              <a:solidFill>
                <a:schemeClr val="dk2"/>
              </a:solidFill>
              <a:latin typeface="Times New Roman"/>
              <a:ea typeface="Times New Roman"/>
              <a:cs typeface="Times New Roman"/>
              <a:sym typeface="Times New Roman"/>
            </a:endParaRPr>
          </a:p>
          <a:p>
            <a:pPr indent="-246062" lvl="0" marL="457200" rtl="0" algn="l">
              <a:spcBef>
                <a:spcPts val="0"/>
              </a:spcBef>
              <a:spcAft>
                <a:spcPts val="0"/>
              </a:spcAft>
              <a:buClr>
                <a:srgbClr val="000000"/>
              </a:buClr>
              <a:buSzPts val="275"/>
              <a:buFont typeface="Arial"/>
              <a:buChar char="●"/>
            </a:pPr>
            <a:r>
              <a:rPr lang="en" sz="6197">
                <a:solidFill>
                  <a:schemeClr val="dk2"/>
                </a:solidFill>
                <a:latin typeface="Times New Roman"/>
                <a:ea typeface="Times New Roman"/>
                <a:cs typeface="Times New Roman"/>
                <a:sym typeface="Times New Roman"/>
              </a:rPr>
              <a:t>            </a:t>
            </a:r>
            <a:r>
              <a:rPr i="1" lang="en" sz="6197">
                <a:solidFill>
                  <a:schemeClr val="dk2"/>
                </a:solidFill>
                <a:latin typeface="Times New Roman"/>
                <a:ea typeface="Times New Roman"/>
                <a:cs typeface="Times New Roman"/>
                <a:sym typeface="Times New Roman"/>
              </a:rPr>
              <a:t>WER=</a:t>
            </a:r>
            <a:r>
              <a:rPr i="1" lang="en" sz="6197" u="sng">
                <a:solidFill>
                  <a:schemeClr val="dk2"/>
                </a:solidFill>
                <a:latin typeface="Times New Roman"/>
                <a:ea typeface="Times New Roman"/>
                <a:cs typeface="Times New Roman"/>
                <a:sym typeface="Times New Roman"/>
              </a:rPr>
              <a:t>S+D+I​</a:t>
            </a:r>
            <a:endParaRPr i="1" sz="6197" u="sng">
              <a:solidFill>
                <a:schemeClr val="dk2"/>
              </a:solidFill>
              <a:latin typeface="Times New Roman"/>
              <a:ea typeface="Times New Roman"/>
              <a:cs typeface="Times New Roman"/>
              <a:sym typeface="Times New Roman"/>
            </a:endParaRPr>
          </a:p>
          <a:p>
            <a:pPr indent="0" lvl="0" marL="457200" rtl="0" algn="l">
              <a:spcBef>
                <a:spcPts val="1200"/>
              </a:spcBef>
              <a:spcAft>
                <a:spcPts val="0"/>
              </a:spcAft>
              <a:buNone/>
            </a:pPr>
            <a:r>
              <a:rPr i="1" lang="en" sz="6197">
                <a:solidFill>
                  <a:schemeClr val="dk2"/>
                </a:solidFill>
                <a:latin typeface="Times New Roman"/>
                <a:ea typeface="Times New Roman"/>
                <a:cs typeface="Times New Roman"/>
                <a:sym typeface="Times New Roman"/>
              </a:rPr>
              <a:t>                           N</a:t>
            </a:r>
            <a:endParaRPr sz="6197">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rPr lang="en" sz="6197">
                <a:solidFill>
                  <a:schemeClr val="dk2"/>
                </a:solidFill>
                <a:latin typeface="Times New Roman"/>
                <a:ea typeface="Times New Roman"/>
                <a:cs typeface="Times New Roman"/>
                <a:sym typeface="Times New Roman"/>
              </a:rPr>
              <a:t> 2. BLEU Score</a:t>
            </a:r>
            <a:endParaRPr sz="6197">
              <a:solidFill>
                <a:schemeClr val="dk2"/>
              </a:solidFill>
              <a:latin typeface="Times New Roman"/>
              <a:ea typeface="Times New Roman"/>
              <a:cs typeface="Times New Roman"/>
              <a:sym typeface="Times New Roman"/>
            </a:endParaRPr>
          </a:p>
          <a:p>
            <a:pPr indent="-326981" lvl="0" marL="457200" rtl="0" algn="l">
              <a:spcBef>
                <a:spcPts val="1200"/>
              </a:spcBef>
              <a:spcAft>
                <a:spcPts val="0"/>
              </a:spcAft>
              <a:buClr>
                <a:schemeClr val="dk2"/>
              </a:buClr>
              <a:buSzPct val="100000"/>
              <a:buFont typeface="Times New Roman"/>
              <a:buChar char="●"/>
            </a:pPr>
            <a:r>
              <a:rPr lang="en" sz="6197">
                <a:solidFill>
                  <a:schemeClr val="dk2"/>
                </a:solidFill>
                <a:latin typeface="Times New Roman"/>
                <a:ea typeface="Times New Roman"/>
                <a:cs typeface="Times New Roman"/>
                <a:sym typeface="Times New Roman"/>
              </a:rPr>
              <a:t>Evaluates: Translation (French text → English)</a:t>
            </a:r>
            <a:endParaRPr sz="6197">
              <a:solidFill>
                <a:schemeClr val="dk2"/>
              </a:solidFill>
              <a:latin typeface="Times New Roman"/>
              <a:ea typeface="Times New Roman"/>
              <a:cs typeface="Times New Roman"/>
              <a:sym typeface="Times New Roman"/>
            </a:endParaRPr>
          </a:p>
          <a:p>
            <a:pPr indent="-326981" lvl="0" marL="457200" rtl="0" algn="l">
              <a:spcBef>
                <a:spcPts val="0"/>
              </a:spcBef>
              <a:spcAft>
                <a:spcPts val="0"/>
              </a:spcAft>
              <a:buClr>
                <a:schemeClr val="dk2"/>
              </a:buClr>
              <a:buSzPct val="100000"/>
              <a:buFont typeface="Times New Roman"/>
              <a:buChar char="●"/>
            </a:pPr>
            <a:r>
              <a:rPr lang="en" sz="6197">
                <a:solidFill>
                  <a:schemeClr val="dk2"/>
                </a:solidFill>
                <a:latin typeface="Times New Roman"/>
                <a:ea typeface="Times New Roman"/>
                <a:cs typeface="Times New Roman"/>
                <a:sym typeface="Times New Roman"/>
              </a:rPr>
              <a:t>Goal: Higher BLEU = Better translation</a:t>
            </a:r>
            <a:endParaRPr sz="6197">
              <a:solidFill>
                <a:schemeClr val="dk2"/>
              </a:solidFill>
              <a:latin typeface="Times New Roman"/>
              <a:ea typeface="Times New Roman"/>
              <a:cs typeface="Times New Roman"/>
              <a:sym typeface="Times New Roman"/>
            </a:endParaRPr>
          </a:p>
          <a:p>
            <a:pPr indent="-326981" lvl="0" marL="457200" rtl="0" algn="l">
              <a:spcBef>
                <a:spcPts val="0"/>
              </a:spcBef>
              <a:spcAft>
                <a:spcPts val="0"/>
              </a:spcAft>
              <a:buClr>
                <a:schemeClr val="dk2"/>
              </a:buClr>
              <a:buSzPct val="100000"/>
              <a:buFont typeface="Times New Roman"/>
              <a:buChar char="●"/>
            </a:pPr>
            <a:r>
              <a:rPr lang="en" sz="6197">
                <a:solidFill>
                  <a:schemeClr val="dk2"/>
                </a:solidFill>
                <a:latin typeface="Times New Roman"/>
                <a:ea typeface="Times New Roman"/>
                <a:cs typeface="Times New Roman"/>
                <a:sym typeface="Times New Roman"/>
              </a:rPr>
              <a:t>Measures: n-gram overlap with reference</a:t>
            </a:r>
            <a:br>
              <a:rPr lang="en" sz="6197">
                <a:solidFill>
                  <a:schemeClr val="dk2"/>
                </a:solidFill>
                <a:latin typeface="Times New Roman"/>
                <a:ea typeface="Times New Roman"/>
                <a:cs typeface="Times New Roman"/>
                <a:sym typeface="Times New Roman"/>
              </a:rPr>
            </a:br>
            <a:endParaRPr b="1" sz="6197">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100">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idx="1" type="body"/>
          </p:nvPr>
        </p:nvSpPr>
        <p:spPr>
          <a:xfrm>
            <a:off x="727650" y="1298375"/>
            <a:ext cx="8300100" cy="376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Output:</a:t>
            </a:r>
            <a:endParaRPr b="1" sz="2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2000">
              <a:solidFill>
                <a:schemeClr val="dk2"/>
              </a:solidFill>
              <a:latin typeface="Times New Roman"/>
              <a:ea typeface="Times New Roman"/>
              <a:cs typeface="Times New Roman"/>
              <a:sym typeface="Times New Roman"/>
            </a:endParaRPr>
          </a:p>
        </p:txBody>
      </p:sp>
      <p:pic>
        <p:nvPicPr>
          <p:cNvPr id="130" name="Google Shape;130;p21"/>
          <p:cNvPicPr preferRelativeResize="0"/>
          <p:nvPr/>
        </p:nvPicPr>
        <p:blipFill>
          <a:blip r:embed="rId3">
            <a:alphaModFix/>
          </a:blip>
          <a:stretch>
            <a:fillRect/>
          </a:stretch>
        </p:blipFill>
        <p:spPr>
          <a:xfrm>
            <a:off x="872100" y="1809475"/>
            <a:ext cx="6220051" cy="3110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