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35"/>
    <p:sldId id="257" r:id="rId36"/>
    <p:sldId id="258" r:id="rId37"/>
    <p:sldId id="259" r:id="rId38"/>
    <p:sldId id="260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Dynamo Condensed Bold" charset="1" panose="020B080402020A060404"/>
      <p:regular r:id="rId11"/>
    </p:embeddedFont>
    <p:embeddedFont>
      <p:font typeface="Libre Franklin" charset="1" panose="00000500000000000000"/>
      <p:regular r:id="rId12"/>
    </p:embeddedFont>
    <p:embeddedFont>
      <p:font typeface="Libre Franklin Bold" charset="1" panose="00000800000000000000"/>
      <p:regular r:id="rId13"/>
    </p:embeddedFont>
    <p:embeddedFont>
      <p:font typeface="Libre Franklin Italics" charset="1" panose="00000500000000000000"/>
      <p:regular r:id="rId14"/>
    </p:embeddedFont>
    <p:embeddedFont>
      <p:font typeface="Libre Franklin Bold Italics" charset="1" panose="00000800000000000000"/>
      <p:regular r:id="rId15"/>
    </p:embeddedFont>
    <p:embeddedFont>
      <p:font typeface="Libre Franklin Thin" charset="1" panose="00000300000000000000"/>
      <p:regular r:id="rId16"/>
    </p:embeddedFont>
    <p:embeddedFont>
      <p:font typeface="Libre Franklin Thin Italics" charset="1" panose="00000300000000000000"/>
      <p:regular r:id="rId17"/>
    </p:embeddedFont>
    <p:embeddedFont>
      <p:font typeface="Libre Franklin Extra-Light" charset="1" panose="00000300000000000000"/>
      <p:regular r:id="rId18"/>
    </p:embeddedFont>
    <p:embeddedFont>
      <p:font typeface="Libre Franklin Extra-Light Italics" charset="1" panose="00000300000000000000"/>
      <p:regular r:id="rId19"/>
    </p:embeddedFont>
    <p:embeddedFont>
      <p:font typeface="Libre Franklin Light" charset="1" panose="00000400000000000000"/>
      <p:regular r:id="rId20"/>
    </p:embeddedFont>
    <p:embeddedFont>
      <p:font typeface="Libre Franklin Light Italics" charset="1" panose="00000400000000000000"/>
      <p:regular r:id="rId21"/>
    </p:embeddedFont>
    <p:embeddedFont>
      <p:font typeface="Libre Franklin Medium" charset="1" panose="00000600000000000000"/>
      <p:regular r:id="rId22"/>
    </p:embeddedFont>
    <p:embeddedFont>
      <p:font typeface="Libre Franklin Medium Italics" charset="1" panose="00000600000000000000"/>
      <p:regular r:id="rId23"/>
    </p:embeddedFont>
    <p:embeddedFont>
      <p:font typeface="Libre Franklin Semi-Bold" charset="1" panose="00000700000000000000"/>
      <p:regular r:id="rId24"/>
    </p:embeddedFont>
    <p:embeddedFont>
      <p:font typeface="Libre Franklin Semi-Bold Italics" charset="1" panose="00000700000000000000"/>
      <p:regular r:id="rId25"/>
    </p:embeddedFont>
    <p:embeddedFont>
      <p:font typeface="Libre Franklin Ultra-Bold" charset="1" panose="00000900000000000000"/>
      <p:regular r:id="rId26"/>
    </p:embeddedFont>
    <p:embeddedFont>
      <p:font typeface="Libre Franklin Ultra-Bold Italics" charset="1" panose="00000900000000000000"/>
      <p:regular r:id="rId27"/>
    </p:embeddedFont>
    <p:embeddedFont>
      <p:font typeface="Libre Franklin Heavy" charset="1" panose="00000A00000000000000"/>
      <p:regular r:id="rId28"/>
    </p:embeddedFont>
    <p:embeddedFont>
      <p:font typeface="Libre Franklin Heavy Italics" charset="1" panose="00000A00000000000000"/>
      <p:regular r:id="rId29"/>
    </p:embeddedFont>
    <p:embeddedFont>
      <p:font typeface="Eczar" charset="1" panose="02000603040300000004"/>
      <p:regular r:id="rId30"/>
    </p:embeddedFont>
    <p:embeddedFont>
      <p:font typeface="Eczar Bold" charset="1" panose="02000603040300000004"/>
      <p:regular r:id="rId31"/>
    </p:embeddedFont>
    <p:embeddedFont>
      <p:font typeface="Eczar Medium" charset="1" panose="02000603040300000004"/>
      <p:regular r:id="rId32"/>
    </p:embeddedFont>
    <p:embeddedFont>
      <p:font typeface="Eczar Semi-Bold" charset="1" panose="02000603040300000004"/>
      <p:regular r:id="rId33"/>
    </p:embeddedFont>
    <p:embeddedFont>
      <p:font typeface="Eczar Ultra-Bold" charset="1" panose="020006030403000000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notesSlides/notesSlide2.xml" Type="http://schemas.openxmlformats.org/officeDocument/2006/relationships/notesSlide"/><Relationship Id="rId44" Target="notesSlides/notesSlide3.xml" Type="http://schemas.openxmlformats.org/officeDocument/2006/relationships/notesSlide"/><Relationship Id="rId45" Target="notesSlides/notesSlide4.xml" Type="http://schemas.openxmlformats.org/officeDocument/2006/relationships/notesSlide"/><Relationship Id="rId46" Target="notesSlides/notesSlide5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7681" y="1746928"/>
            <a:ext cx="9692639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71A244"/>
                </a:solidFill>
                <a:latin typeface="Eczar Bold"/>
              </a:rPr>
              <a:t>AGROGENIE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9729" y="3514211"/>
            <a:ext cx="9068542" cy="575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6"/>
              </a:lnSpc>
            </a:pPr>
          </a:p>
          <a:p>
            <a:pPr algn="ctr">
              <a:lnSpc>
                <a:spcPts val="4319"/>
              </a:lnSpc>
            </a:pPr>
            <a:r>
              <a:rPr lang="en-US" sz="3999">
                <a:solidFill>
                  <a:srgbClr val="CF4F07"/>
                </a:solidFill>
                <a:latin typeface="Libre Franklin"/>
              </a:rPr>
              <a:t>Problem Statement: </a:t>
            </a:r>
          </a:p>
          <a:p>
            <a:pPr algn="ctr">
              <a:lnSpc>
                <a:spcPts val="4319"/>
              </a:lnSpc>
            </a:pPr>
            <a:r>
              <a:rPr lang="en-US" sz="3999">
                <a:solidFill>
                  <a:srgbClr val="CF4F07"/>
                </a:solidFill>
                <a:latin typeface="Libre Franklin Bold"/>
              </a:rPr>
              <a:t>Smart Agriculture using IoT for Crop Management</a:t>
            </a:r>
            <a:r>
              <a:rPr lang="en-US" sz="3999">
                <a:solidFill>
                  <a:srgbClr val="CF4F07"/>
                </a:solidFill>
                <a:latin typeface="Libre Franklin"/>
              </a:rPr>
              <a:t>: Creating predictive models for precision agriculture, optimizing crop yield and resource utilization using IoT sensors.</a:t>
            </a:r>
          </a:p>
          <a:p>
            <a:pPr algn="l">
              <a:lnSpc>
                <a:spcPts val="4319"/>
              </a:lnSpc>
            </a:pPr>
          </a:p>
          <a:p>
            <a:pPr algn="ctr">
              <a:lnSpc>
                <a:spcPts val="4319"/>
              </a:lnSpc>
            </a:pPr>
            <a:r>
              <a:rPr lang="en-US" sz="3999">
                <a:solidFill>
                  <a:srgbClr val="CF4F07"/>
                </a:solidFill>
                <a:latin typeface="Libre Franklin"/>
              </a:rPr>
              <a:t>Team Name:</a:t>
            </a:r>
          </a:p>
          <a:p>
            <a:pPr algn="ctr">
              <a:lnSpc>
                <a:spcPts val="4319"/>
              </a:lnSpc>
            </a:pPr>
            <a:r>
              <a:rPr lang="en-US" sz="3999">
                <a:solidFill>
                  <a:srgbClr val="CF4F07"/>
                </a:solidFill>
                <a:latin typeface="Libre Franklin Bold"/>
              </a:rPr>
              <a:t>TetraCuatro</a:t>
            </a:r>
          </a:p>
          <a:p>
            <a:pPr algn="l">
              <a:lnSpc>
                <a:spcPts val="388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81576" y="2032167"/>
            <a:ext cx="8492257" cy="6979142"/>
          </a:xfrm>
          <a:custGeom>
            <a:avLst/>
            <a:gdLst/>
            <a:ahLst/>
            <a:cxnLst/>
            <a:rect r="r" b="b" t="t" l="l"/>
            <a:pathLst>
              <a:path h="6979142" w="8492257">
                <a:moveTo>
                  <a:pt x="0" y="0"/>
                </a:moveTo>
                <a:lnTo>
                  <a:pt x="8492256" y="0"/>
                </a:lnTo>
                <a:lnTo>
                  <a:pt x="8492256" y="6979142"/>
                </a:lnTo>
                <a:lnTo>
                  <a:pt x="0" y="6979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0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9950" y="213038"/>
            <a:ext cx="5907979" cy="100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>
                <a:solidFill>
                  <a:srgbClr val="000000"/>
                </a:solidFill>
                <a:latin typeface="Dynamo Condensed Bold"/>
              </a:rPr>
              <a:t>Approach Details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3228" y="1520909"/>
            <a:ext cx="8380712" cy="829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899">
                <a:solidFill>
                  <a:srgbClr val="CF4F07"/>
                </a:solidFill>
                <a:latin typeface="League Spartan"/>
              </a:rPr>
              <a:t>STEP 1: ML Model training</a:t>
            </a:r>
          </a:p>
          <a:p>
            <a:pPr>
              <a:lnSpc>
                <a:spcPts val="467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Data set used: 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Crop recommendation dataset from kaggle.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ML Algorithm used: 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Logistic regression based classification.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Number of instances:10000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Number of features:7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Number of iterations:1000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Learning rate:0.0001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Model was trained on Google collab platform and the model’s weights and bias values are stored for later use.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The collection of weights and bias was then transferred to the Arduino platform for real time prediction.</a:t>
            </a:r>
          </a:p>
          <a:p>
            <a:pPr algn="l" marL="506730" indent="-253365" lvl="1">
              <a:lnSpc>
                <a:spcPts val="335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44561" y="2595982"/>
            <a:ext cx="8399439" cy="6929046"/>
            <a:chOff x="0" y="0"/>
            <a:chExt cx="2212198" cy="18249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2198" cy="1824934"/>
            </a:xfrm>
            <a:custGeom>
              <a:avLst/>
              <a:gdLst/>
              <a:ahLst/>
              <a:cxnLst/>
              <a:rect r="r" b="b" t="t" l="l"/>
              <a:pathLst>
                <a:path h="1824934" w="2212198">
                  <a:moveTo>
                    <a:pt x="27652" y="0"/>
                  </a:moveTo>
                  <a:lnTo>
                    <a:pt x="2184547" y="0"/>
                  </a:lnTo>
                  <a:cubicBezTo>
                    <a:pt x="2199818" y="0"/>
                    <a:pt x="2212198" y="12380"/>
                    <a:pt x="2212198" y="27652"/>
                  </a:cubicBezTo>
                  <a:lnTo>
                    <a:pt x="2212198" y="1797282"/>
                  </a:lnTo>
                  <a:cubicBezTo>
                    <a:pt x="2212198" y="1804616"/>
                    <a:pt x="2209285" y="1811649"/>
                    <a:pt x="2204099" y="1816835"/>
                  </a:cubicBezTo>
                  <a:cubicBezTo>
                    <a:pt x="2198913" y="1822021"/>
                    <a:pt x="2191880" y="1824934"/>
                    <a:pt x="2184547" y="1824934"/>
                  </a:cubicBezTo>
                  <a:lnTo>
                    <a:pt x="27652" y="1824934"/>
                  </a:lnTo>
                  <a:cubicBezTo>
                    <a:pt x="20318" y="1824934"/>
                    <a:pt x="13285" y="1822021"/>
                    <a:pt x="8099" y="1816835"/>
                  </a:cubicBezTo>
                  <a:cubicBezTo>
                    <a:pt x="2913" y="1811649"/>
                    <a:pt x="0" y="1804616"/>
                    <a:pt x="0" y="1797282"/>
                  </a:cubicBezTo>
                  <a:lnTo>
                    <a:pt x="0" y="27652"/>
                  </a:lnTo>
                  <a:cubicBezTo>
                    <a:pt x="0" y="20318"/>
                    <a:pt x="2913" y="13285"/>
                    <a:pt x="8099" y="8099"/>
                  </a:cubicBezTo>
                  <a:cubicBezTo>
                    <a:pt x="13285" y="2913"/>
                    <a:pt x="20318" y="0"/>
                    <a:pt x="276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4F0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2212198" cy="1824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028" y="309271"/>
            <a:ext cx="17577945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899">
                <a:solidFill>
                  <a:srgbClr val="CF4F07"/>
                </a:solidFill>
                <a:latin typeface="League Spartan"/>
              </a:rPr>
              <a:t>STEP 2: INTERFACING SENSORS WITH ARDUINO</a:t>
            </a:r>
          </a:p>
          <a:p>
            <a:pPr>
              <a:lnSpc>
                <a:spcPts val="4679"/>
              </a:lnSpc>
            </a:pPr>
            <a:r>
              <a:rPr lang="en-US" sz="3899">
                <a:solidFill>
                  <a:srgbClr val="7CA655"/>
                </a:solidFill>
                <a:latin typeface="Arimo Bold"/>
              </a:rPr>
              <a:t>  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Sensors to be incorporated: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NPK soil nutrient sensor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pH sensor</a:t>
            </a:r>
          </a:p>
          <a:p>
            <a:pPr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mo"/>
              </a:rPr>
              <a:t>DHT 11 Temperature and humidity sensor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Process: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Data collected from the sensors alongside the measured rainfall data are provided to the Arduino as input.</a:t>
            </a:r>
          </a:p>
          <a:p>
            <a:pPr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The input array is constructed using the different data thus collected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 algn="l" marL="506730" indent="-253365" lvl="1">
              <a:lnSpc>
                <a:spcPts val="335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684716">
            <a:off x="215747" y="5009113"/>
            <a:ext cx="5314957" cy="5314957"/>
          </a:xfrm>
          <a:custGeom>
            <a:avLst/>
            <a:gdLst/>
            <a:ahLst/>
            <a:cxnLst/>
            <a:rect r="r" b="b" t="t" l="l"/>
            <a:pathLst>
              <a:path h="5314957" w="5314957">
                <a:moveTo>
                  <a:pt x="0" y="0"/>
                </a:moveTo>
                <a:lnTo>
                  <a:pt x="5314956" y="0"/>
                </a:lnTo>
                <a:lnTo>
                  <a:pt x="5314956" y="5314956"/>
                </a:lnTo>
                <a:lnTo>
                  <a:pt x="0" y="5314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475018">
            <a:off x="12417958" y="5232087"/>
            <a:ext cx="4869008" cy="4869008"/>
          </a:xfrm>
          <a:custGeom>
            <a:avLst/>
            <a:gdLst/>
            <a:ahLst/>
            <a:cxnLst/>
            <a:rect r="r" b="b" t="t" l="l"/>
            <a:pathLst>
              <a:path h="4869008" w="4869008">
                <a:moveTo>
                  <a:pt x="0" y="0"/>
                </a:moveTo>
                <a:lnTo>
                  <a:pt x="4869008" y="0"/>
                </a:lnTo>
                <a:lnTo>
                  <a:pt x="4869008" y="4869008"/>
                </a:lnTo>
                <a:lnTo>
                  <a:pt x="0" y="486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5028" y="1337419"/>
            <a:ext cx="17273556" cy="3715855"/>
            <a:chOff x="0" y="0"/>
            <a:chExt cx="4549414" cy="978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9414" cy="978661"/>
            </a:xfrm>
            <a:custGeom>
              <a:avLst/>
              <a:gdLst/>
              <a:ahLst/>
              <a:cxnLst/>
              <a:rect r="r" b="b" t="t" l="l"/>
              <a:pathLst>
                <a:path h="978661" w="4549414">
                  <a:moveTo>
                    <a:pt x="13446" y="0"/>
                  </a:moveTo>
                  <a:lnTo>
                    <a:pt x="4535968" y="0"/>
                  </a:lnTo>
                  <a:cubicBezTo>
                    <a:pt x="4543394" y="0"/>
                    <a:pt x="4549414" y="6020"/>
                    <a:pt x="4549414" y="13446"/>
                  </a:cubicBezTo>
                  <a:lnTo>
                    <a:pt x="4549414" y="965216"/>
                  </a:lnTo>
                  <a:cubicBezTo>
                    <a:pt x="4549414" y="972642"/>
                    <a:pt x="4543394" y="978661"/>
                    <a:pt x="4535968" y="978661"/>
                  </a:cubicBezTo>
                  <a:lnTo>
                    <a:pt x="13446" y="978661"/>
                  </a:lnTo>
                  <a:cubicBezTo>
                    <a:pt x="6020" y="978661"/>
                    <a:pt x="0" y="972642"/>
                    <a:pt x="0" y="965216"/>
                  </a:cubicBezTo>
                  <a:lnTo>
                    <a:pt x="0" y="13446"/>
                  </a:lnTo>
                  <a:cubicBezTo>
                    <a:pt x="0" y="6020"/>
                    <a:pt x="6020" y="0"/>
                    <a:pt x="134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4F0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4549414" cy="978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36420">
            <a:off x="6206424" y="5620290"/>
            <a:ext cx="5453651" cy="4092601"/>
          </a:xfrm>
          <a:custGeom>
            <a:avLst/>
            <a:gdLst/>
            <a:ahLst/>
            <a:cxnLst/>
            <a:rect r="r" b="b" t="t" l="l"/>
            <a:pathLst>
              <a:path h="4092601" w="5453651">
                <a:moveTo>
                  <a:pt x="0" y="0"/>
                </a:moveTo>
                <a:lnTo>
                  <a:pt x="5453651" y="0"/>
                </a:lnTo>
                <a:lnTo>
                  <a:pt x="5453651" y="4092602"/>
                </a:lnTo>
                <a:lnTo>
                  <a:pt x="0" y="40926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162" y="457200"/>
            <a:ext cx="17086677" cy="938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79"/>
              </a:lnSpc>
            </a:pPr>
            <a:r>
              <a:rPr lang="en-US" sz="3899">
                <a:solidFill>
                  <a:srgbClr val="CF4F07"/>
                </a:solidFill>
                <a:latin typeface="League Spartan"/>
              </a:rPr>
              <a:t>STEP 3: PREDICTION</a:t>
            </a: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Methodology: 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For, every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individual 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crop, the given input array is then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multiplied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with the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array of weights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and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bias values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are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added.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     The corresponding results are put into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sigmoid functions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and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final values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are stored in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separate array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.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</a:rPr>
              <a:t>     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The given arrays is then searched for and the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index value 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corresponding ti the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crop having maximum</a:t>
            </a:r>
          </a:p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</a:rPr>
              <a:t>     probability</a:t>
            </a:r>
            <a:r>
              <a:rPr lang="en-US" sz="2799">
                <a:solidFill>
                  <a:srgbClr val="000000"/>
                </a:solidFill>
                <a:latin typeface="Arimo"/>
              </a:rPr>
              <a:t> is obtained. Accordingly, the crop is </a:t>
            </a:r>
            <a:r>
              <a:rPr lang="en-US" sz="2799">
                <a:solidFill>
                  <a:srgbClr val="000000"/>
                </a:solidFill>
                <a:latin typeface="Arimo Bold"/>
              </a:rPr>
              <a:t>displayed on the LCD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99871" y="1264793"/>
            <a:ext cx="14601708" cy="5702699"/>
          </a:xfrm>
          <a:custGeom>
            <a:avLst/>
            <a:gdLst/>
            <a:ahLst/>
            <a:cxnLst/>
            <a:rect r="r" b="b" t="t" l="l"/>
            <a:pathLst>
              <a:path h="5702699" w="14601708">
                <a:moveTo>
                  <a:pt x="0" y="0"/>
                </a:moveTo>
                <a:lnTo>
                  <a:pt x="14601708" y="0"/>
                </a:lnTo>
                <a:lnTo>
                  <a:pt x="14601708" y="5702699"/>
                </a:lnTo>
                <a:lnTo>
                  <a:pt x="0" y="5702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29" t="-24949" r="-340" b="-2906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7325" y="9498330"/>
            <a:ext cx="784860" cy="37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000000"/>
                </a:solidFill>
                <a:latin typeface="Libre Franklin"/>
              </a:rPr>
              <a:t>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0758" y="7171981"/>
            <a:ext cx="17786485" cy="2882608"/>
            <a:chOff x="0" y="0"/>
            <a:chExt cx="4684506" cy="759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84506" cy="759205"/>
            </a:xfrm>
            <a:custGeom>
              <a:avLst/>
              <a:gdLst/>
              <a:ahLst/>
              <a:cxnLst/>
              <a:rect r="r" b="b" t="t" l="l"/>
              <a:pathLst>
                <a:path h="759205" w="4684506">
                  <a:moveTo>
                    <a:pt x="13058" y="0"/>
                  </a:moveTo>
                  <a:lnTo>
                    <a:pt x="4671448" y="0"/>
                  </a:lnTo>
                  <a:cubicBezTo>
                    <a:pt x="4674912" y="0"/>
                    <a:pt x="4678233" y="1376"/>
                    <a:pt x="4680682" y="3825"/>
                  </a:cubicBezTo>
                  <a:cubicBezTo>
                    <a:pt x="4683130" y="6273"/>
                    <a:pt x="4684506" y="9595"/>
                    <a:pt x="4684506" y="13058"/>
                  </a:cubicBezTo>
                  <a:lnTo>
                    <a:pt x="4684506" y="746147"/>
                  </a:lnTo>
                  <a:cubicBezTo>
                    <a:pt x="4684506" y="749611"/>
                    <a:pt x="4683130" y="752932"/>
                    <a:pt x="4680682" y="755381"/>
                  </a:cubicBezTo>
                  <a:cubicBezTo>
                    <a:pt x="4678233" y="757830"/>
                    <a:pt x="4674912" y="759205"/>
                    <a:pt x="4671448" y="759205"/>
                  </a:cubicBezTo>
                  <a:lnTo>
                    <a:pt x="13058" y="759205"/>
                  </a:lnTo>
                  <a:cubicBezTo>
                    <a:pt x="9595" y="759205"/>
                    <a:pt x="6273" y="757830"/>
                    <a:pt x="3825" y="755381"/>
                  </a:cubicBezTo>
                  <a:cubicBezTo>
                    <a:pt x="1376" y="752932"/>
                    <a:pt x="0" y="749611"/>
                    <a:pt x="0" y="746147"/>
                  </a:cubicBezTo>
                  <a:lnTo>
                    <a:pt x="0" y="13058"/>
                  </a:lnTo>
                  <a:cubicBezTo>
                    <a:pt x="0" y="9595"/>
                    <a:pt x="1376" y="6273"/>
                    <a:pt x="3825" y="3825"/>
                  </a:cubicBezTo>
                  <a:cubicBezTo>
                    <a:pt x="6273" y="1376"/>
                    <a:pt x="9595" y="0"/>
                    <a:pt x="130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4F0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4684506" cy="759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6034" y="1296105"/>
            <a:ext cx="9926261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>
                <a:solidFill>
                  <a:srgbClr val="000000"/>
                </a:solidFill>
                <a:latin typeface="Dynamo Condensed Bold"/>
              </a:rPr>
              <a:t>Team Member Details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7222" y="3094663"/>
            <a:ext cx="17273556" cy="5333267"/>
            <a:chOff x="0" y="0"/>
            <a:chExt cx="4549414" cy="14046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9414" cy="1404647"/>
            </a:xfrm>
            <a:custGeom>
              <a:avLst/>
              <a:gdLst/>
              <a:ahLst/>
              <a:cxnLst/>
              <a:rect r="r" b="b" t="t" l="l"/>
              <a:pathLst>
                <a:path h="1404647" w="4549414">
                  <a:moveTo>
                    <a:pt x="13446" y="0"/>
                  </a:moveTo>
                  <a:lnTo>
                    <a:pt x="4535968" y="0"/>
                  </a:lnTo>
                  <a:cubicBezTo>
                    <a:pt x="4543394" y="0"/>
                    <a:pt x="4549414" y="6020"/>
                    <a:pt x="4549414" y="13446"/>
                  </a:cubicBezTo>
                  <a:lnTo>
                    <a:pt x="4549414" y="1391201"/>
                  </a:lnTo>
                  <a:cubicBezTo>
                    <a:pt x="4549414" y="1398627"/>
                    <a:pt x="4543394" y="1404647"/>
                    <a:pt x="4535968" y="1404647"/>
                  </a:cubicBezTo>
                  <a:lnTo>
                    <a:pt x="13446" y="1404647"/>
                  </a:lnTo>
                  <a:cubicBezTo>
                    <a:pt x="6020" y="1404647"/>
                    <a:pt x="0" y="1398627"/>
                    <a:pt x="0" y="1391201"/>
                  </a:cubicBezTo>
                  <a:lnTo>
                    <a:pt x="0" y="13446"/>
                  </a:lnTo>
                  <a:cubicBezTo>
                    <a:pt x="0" y="6020"/>
                    <a:pt x="6020" y="0"/>
                    <a:pt x="134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4F0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4549414" cy="1404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262884"/>
            <a:ext cx="16782036" cy="55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5D7C3F"/>
                </a:solidFill>
                <a:latin typeface="Libre Franklin Bold"/>
              </a:rPr>
              <a:t>Team Leader Name: Srijeeta Sen </a:t>
            </a: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000000"/>
                </a:solidFill>
                <a:latin typeface="Libre Franklin"/>
              </a:rPr>
              <a:t>Branch :	B. Tech		                               Stream : CSE (AIML) 		                      	Year : II</a:t>
            </a: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5D7C3F"/>
                </a:solidFill>
                <a:latin typeface="Libre Franklin Bold"/>
              </a:rPr>
              <a:t>Team Member 1 Name: Debayan Ghosh</a:t>
            </a: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000000"/>
                </a:solidFill>
                <a:latin typeface="Libre Franklin"/>
              </a:rPr>
              <a:t>Branch : B. Tech		                                	Stream : CSE (AIML)		                      	Year : II</a:t>
            </a: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5D7C3F"/>
                </a:solidFill>
                <a:latin typeface="Libre Franklin Bold"/>
              </a:rPr>
              <a:t>Team Member 2 Name: Abhiroop Sarkar</a:t>
            </a: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000000"/>
                </a:solidFill>
                <a:latin typeface="Libre Franklin"/>
              </a:rPr>
              <a:t>Branch : B. Tech				                        	Stream : CSE (AIML)		                       	Year : II</a:t>
            </a: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5D7C3F"/>
                </a:solidFill>
                <a:latin typeface="Libre Franklin Bold"/>
              </a:rPr>
              <a:t>Team Member 3 Name: Snehal Ghosh</a:t>
            </a: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000000"/>
                </a:solidFill>
                <a:latin typeface="Libre Franklin"/>
              </a:rPr>
              <a:t>Branch : B. Tech		 	                                Stream : CSE (AIML)	                   	        Year : II</a:t>
            </a:r>
          </a:p>
          <a:p>
            <a:pPr algn="l">
              <a:lnSpc>
                <a:spcPts val="3754"/>
              </a:lnSpc>
            </a:pPr>
            <a:r>
              <a:rPr lang="en-US" sz="3476">
                <a:solidFill>
                  <a:srgbClr val="000000"/>
                </a:solidFill>
                <a:latin typeface="Libre Franklin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DAFxpNv7fy4</dc:identifier>
  <dcterms:modified xsi:type="dcterms:W3CDTF">2011-08-01T06:04:30Z</dcterms:modified>
  <cp:revision>1</cp:revision>
  <dc:title>DOC-20230901-WA0008..pptx</dc:title>
</cp:coreProperties>
</file>