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5"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1" orient="horz" pos="2341">
          <p15:clr>
            <a:srgbClr val="A4A3A4"/>
          </p15:clr>
        </p15:guide>
        <p15:guide id="2" pos="365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8B20B6-8E9E-2BC4-27DB-526A440809DC}" v="144" dt="2022-06-15T04:23:45.773"/>
  </p1510:revLst>
</p1510:revInfo>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0" autoAdjust="0"/>
    <p:restoredTop sz="93792" autoAdjust="0"/>
  </p:normalViewPr>
  <p:slideViewPr>
    <p:cSldViewPr>
      <p:cViewPr varScale="1">
        <p:scale>
          <a:sx n="76" d="100"/>
          <a:sy n="76" d="100"/>
        </p:scale>
        <p:origin x="898" y="62"/>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 Uday Kumar" userId="S::uday-kumar.s@capgemini.com::11713fce-0ca4-448c-93c3-24176b34016f" providerId="AD" clId="Web-{0D8B20B6-8E9E-2BC4-27DB-526A440809DC}"/>
    <pc:docChg chg="modSld">
      <pc:chgData name="S, Uday Kumar" userId="S::uday-kumar.s@capgemini.com::11713fce-0ca4-448c-93c3-24176b34016f" providerId="AD" clId="Web-{0D8B20B6-8E9E-2BC4-27DB-526A440809DC}" dt="2022-06-15T04:23:43.992" v="89" actId="20577"/>
      <pc:docMkLst>
        <pc:docMk/>
      </pc:docMkLst>
      <pc:sldChg chg="modSp">
        <pc:chgData name="S, Uday Kumar" userId="S::uday-kumar.s@capgemini.com::11713fce-0ca4-448c-93c3-24176b34016f" providerId="AD" clId="Web-{0D8B20B6-8E9E-2BC4-27DB-526A440809DC}" dt="2022-06-15T04:23:43.992" v="89" actId="20577"/>
        <pc:sldMkLst>
          <pc:docMk/>
          <pc:sldMk cId="0" sldId="1989"/>
        </pc:sldMkLst>
        <pc:spChg chg="mod">
          <ac:chgData name="S, Uday Kumar" userId="S::uday-kumar.s@capgemini.com::11713fce-0ca4-448c-93c3-24176b34016f" providerId="AD" clId="Web-{0D8B20B6-8E9E-2BC4-27DB-526A440809DC}" dt="2022-06-15T04:21:52.188" v="80" actId="20577"/>
          <ac:spMkLst>
            <pc:docMk/>
            <pc:sldMk cId="0" sldId="1989"/>
            <ac:spMk id="5" creationId="{00000000-0000-0000-0000-000000000000}"/>
          </ac:spMkLst>
        </pc:spChg>
        <pc:spChg chg="mod">
          <ac:chgData name="S, Uday Kumar" userId="S::uday-kumar.s@capgemini.com::11713fce-0ca4-448c-93c3-24176b34016f" providerId="AD" clId="Web-{0D8B20B6-8E9E-2BC4-27DB-526A440809DC}" dt="2022-06-15T04:22:16.346" v="83" actId="20577"/>
          <ac:spMkLst>
            <pc:docMk/>
            <pc:sldMk cId="0" sldId="1989"/>
            <ac:spMk id="7170" creationId="{00000000-0000-0000-0000-000000000000}"/>
          </ac:spMkLst>
        </pc:spChg>
        <pc:spChg chg="mod">
          <ac:chgData name="S, Uday Kumar" userId="S::uday-kumar.s@capgemini.com::11713fce-0ca4-448c-93c3-24176b34016f" providerId="AD" clId="Web-{0D8B20B6-8E9E-2BC4-27DB-526A440809DC}" dt="2022-06-15T04:23:43.992" v="89" actId="20577"/>
          <ac:spMkLst>
            <pc:docMk/>
            <pc:sldMk cId="0" sldId="1989"/>
            <ac:spMk id="7173" creationId="{00000000-0000-0000-0000-000000000000}"/>
          </ac:spMkLst>
        </pc:spChg>
        <pc:picChg chg="mod">
          <ac:chgData name="S, Uday Kumar" userId="S::uday-kumar.s@capgemini.com::11713fce-0ca4-448c-93c3-24176b34016f" providerId="AD" clId="Web-{0D8B20B6-8E9E-2BC4-27DB-526A440809DC}" dt="2022-06-15T04:23:18.350" v="87" actId="14100"/>
          <ac:picMkLst>
            <pc:docMk/>
            <pc:sldMk cId="0" sldId="1989"/>
            <ac:picMk id="11" creationId="{DD76C41C-CDAE-0B31-A2F4-B61AFECC0F01}"/>
          </ac:picMkLst>
        </pc:picChg>
        <pc:picChg chg="mod">
          <ac:chgData name="S, Uday Kumar" userId="S::uday-kumar.s@capgemini.com::11713fce-0ca4-448c-93c3-24176b34016f" providerId="AD" clId="Web-{0D8B20B6-8E9E-2BC4-27DB-526A440809DC}" dt="2022-06-15T04:22:12.815" v="81" actId="1076"/>
          <ac:picMkLst>
            <pc:docMk/>
            <pc:sldMk cId="0" sldId="1989"/>
            <ac:picMk id="7179" creationId="{00000000-0000-0000-0000-00000000000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t>11/01/2023</a:t>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t>‹#›</a:t>
            </a:fld>
            <a:endParaRPr lang="pt-PT" sz="9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t>11/01/2023</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emf"/><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32.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33.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tags" Target="../tags/tag34.xml"/><Relationship Id="rId4" Type="http://schemas.openxmlformats.org/officeDocument/2006/relationships/image" Target="../media/image2.em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emf"/><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21.xml"/><Relationship Id="rId7"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5" imgW="12700" imgH="12700" progId="">
                  <p:embed/>
                </p:oleObj>
              </mc:Choice>
              <mc:Fallback>
                <p:oleObj name="think-cell Slide" r:id="rId5" imgW="12700" imgH="12700" progId="">
                  <p:embed/>
                  <p:pic>
                    <p:nvPicPr>
                      <p:cNvPr id="0"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0"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0"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0"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6" imgW="12700" imgH="12700" progId="">
                  <p:embed/>
                </p:oleObj>
              </mc:Choice>
              <mc:Fallback>
                <p:oleObj name="think-cell Slide" r:id="rId6" imgW="12700" imgH="12700" progId="">
                  <p:embed/>
                  <p:pic>
                    <p:nvPicPr>
                      <p:cNvPr id="0"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4"/>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0"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0"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message contains information that may be privileged or confidential and is the property of the Capgemini Group.</a:t>
            </a:r>
            <a:br>
              <a:rPr lang="en-US" sz="800" noProof="0" dirty="0">
                <a:solidFill>
                  <a:schemeClr val="bg1"/>
                </a:solidFill>
                <a:latin typeface="+mn-lt"/>
                <a:cs typeface="Arial" panose="020B0604020202020204"/>
              </a:rPr>
            </a:br>
            <a:r>
              <a:rPr lang="en-US" sz="800" noProof="0" dirty="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defRPr/>
            </a:pPr>
            <a:r>
              <a:rPr lang="en-US" sz="800" noProof="0" dirty="0">
                <a:solidFill>
                  <a:schemeClr val="bg1"/>
                </a:solidFill>
                <a:latin typeface="Arial" panose="020B0604020202020204"/>
                <a:cs typeface="Arial" panose="020B0604020202020204"/>
              </a:rPr>
              <a:t>Rightshore</a:t>
            </a:r>
            <a:r>
              <a:rPr lang="en-US" sz="800" baseline="30000" noProof="0" dirty="0">
                <a:solidFill>
                  <a:schemeClr val="bg1"/>
                </a:solidFill>
                <a:latin typeface="Arial" panose="020B0604020202020204"/>
                <a:cs typeface="Arial" panose="020B0604020202020204"/>
              </a:rPr>
              <a:t>®</a:t>
            </a:r>
            <a:r>
              <a:rPr lang="en-US" sz="800" noProof="0" dirty="0">
                <a:solidFill>
                  <a:schemeClr val="bg1"/>
                </a:solidFill>
                <a:latin typeface="Arial" panose="020B0604020202020204"/>
                <a:cs typeface="Arial" panose="020B0604020202020204"/>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0"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6" imgW="12700" imgH="12700" progId="">
                  <p:embed/>
                </p:oleObj>
              </mc:Choice>
              <mc:Fallback>
                <p:oleObj name="think-cell Slide" r:id="rId6" imgW="12700" imgH="12700" progId="">
                  <p:embed/>
                  <p:pic>
                    <p:nvPicPr>
                      <p:cNvPr id="0"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8" imgW="12700" imgH="12700" progId="">
                  <p:embed/>
                </p:oleObj>
              </mc:Choice>
              <mc:Fallback>
                <p:oleObj name="think-cell Slide" r:id="rId8" imgW="12700" imgH="12700" progId="">
                  <p:embed/>
                  <p:pic>
                    <p:nvPicPr>
                      <p:cNvPr id="0" name="Object 7"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5"/>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6"/>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4" imgW="12700" imgH="12700" progId="">
                  <p:embed/>
                </p:oleObj>
              </mc:Choice>
              <mc:Fallback>
                <p:oleObj name="think-cell Slide" r:id="rId4" imgW="12700" imgH="12700" progId="">
                  <p:embed/>
                  <p:pic>
                    <p:nvPicPr>
                      <p:cNvPr id="0"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2"/>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3" imgW="12700" imgH="12700" progId="">
                  <p:embed/>
                </p:oleObj>
              </mc:Choice>
              <mc:Fallback>
                <p:oleObj name="think-cell Slide" r:id="rId3" imgW="12700" imgH="12700" progId="">
                  <p:embed/>
                  <p:pic>
                    <p:nvPicPr>
                      <p:cNvPr id="0"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t>1/11/2023</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oleObject" Target="../embeddings/oleObject11.bin"/><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ags" Target="../tags/tag31.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8"/>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name="think-cell Slide" r:id="rId24" imgW="12700" imgH="12700" progId="">
                  <p:embed/>
                </p:oleObj>
              </mc:Choice>
              <mc:Fallback>
                <p:oleObj name="think-cell Slide" r:id="rId24" imgW="12700" imgH="12700" progId="">
                  <p:embed/>
                  <p:pic>
                    <p:nvPicPr>
                      <p:cNvPr id="0" name="Object 7"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9"/>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0"/>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p:nvPr>
            <p:custDataLst>
              <p:tags r:id="rId21"/>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a:p>
        </p:txBody>
      </p:sp>
      <p:cxnSp>
        <p:nvCxnSpPr>
          <p:cNvPr id="15" name="Straight Connector 5"/>
          <p:cNvCxnSpPr/>
          <p:nvPr>
            <p:custDataLst>
              <p:tags r:id="rId22"/>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3" name="Rectangle 22"/>
          <p:cNvSpPr>
            <a:spLocks noChangeArrowheads="1"/>
          </p:cNvSpPr>
          <p:nvPr>
            <p:custDataLst>
              <p:tags r:id="rId23"/>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dirty="0">
                <a:solidFill>
                  <a:schemeClr val="tx2"/>
                </a:solidFill>
                <a:latin typeface="+mj-lt"/>
                <a:cs typeface="Helvetica Light"/>
              </a:rPr>
              <a:t>Copyright © Capgemini 2018. All Rights Reserved</a:t>
            </a: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3" imgW="12700" imgH="12700" progId="TCLayout.ActiveDocument.1">
                  <p:embed/>
                </p:oleObj>
              </mc:Choice>
              <mc:Fallback>
                <p:oleObj name="think-cell Slide" r:id="rId13" imgW="12700" imgH="12700" progId="TCLayout.ActiveDocument.1">
                  <p:embed/>
                  <p:pic>
                    <p:nvPicPr>
                      <p:cNvPr id="0" name="Object 20" hidden="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dirty="0"/>
              <a:t>Click to insert </a:t>
            </a:r>
            <a:r>
              <a:rPr lang="fr-FR" dirty="0" err="1"/>
              <a:t>title</a:t>
            </a:r>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rive.google.com/file/d/1pL-i-G3HuMptTrhj5YKN-GB-6IR7rE8p/view?usp=sharing" TargetMode="External"/><Relationship Id="rId7" Type="http://schemas.openxmlformats.org/officeDocument/2006/relationships/image" Target="../media/image15.jp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4.png"/><Relationship Id="rId5" Type="http://schemas.openxmlformats.org/officeDocument/2006/relationships/hyperlink" Target="https://github.com/AbhiroopJana" TargetMode="External"/><Relationship Id="rId4" Type="http://schemas.openxmlformats.org/officeDocument/2006/relationships/hyperlink" Target="https://www.loom.com/share/e157f86431af48cb90cdb0c482e7f08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extLst>
              <p:ext uri="{D42A27DB-BD31-4B8C-83A1-F6EECF244321}">
                <p14:modId xmlns:p14="http://schemas.microsoft.com/office/powerpoint/2010/main" val="3588574690"/>
              </p:ext>
            </p:extLst>
          </p:nvPr>
        </p:nvGraphicFramePr>
        <p:xfrm>
          <a:off x="9241790" y="1585723"/>
          <a:ext cx="2971800" cy="4147388"/>
        </p:xfrm>
        <a:graphic>
          <a:graphicData uri="http://schemas.openxmlformats.org/drawingml/2006/table">
            <a:tbl>
              <a:tblPr firstRow="1" bandRow="1">
                <a:tableStyleId>{0E3FDE45-AF77-4B5C-9715-49D594BDF05E}</a:tableStyleId>
              </a:tblPr>
              <a:tblGrid>
                <a:gridCol w="1350987">
                  <a:extLst>
                    <a:ext uri="{9D8B030D-6E8A-4147-A177-3AD203B41FA5}">
                      <a16:colId xmlns:a16="http://schemas.microsoft.com/office/drawing/2014/main" val="20000"/>
                    </a:ext>
                  </a:extLst>
                </a:gridCol>
                <a:gridCol w="1620813">
                  <a:extLst>
                    <a:ext uri="{9D8B030D-6E8A-4147-A177-3AD203B41FA5}">
                      <a16:colId xmlns:a16="http://schemas.microsoft.com/office/drawing/2014/main" val="20001"/>
                    </a:ext>
                  </a:extLst>
                </a:gridCol>
              </a:tblGrid>
              <a:tr h="1175588">
                <a:tc>
                  <a:txBody>
                    <a:bodyPr/>
                    <a:lstStyle/>
                    <a:p>
                      <a:r>
                        <a:rPr kumimoji="0" 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100" b="0" u="none" strike="noStrike" kern="1200" cap="none" spc="0" normalizeH="0" baseline="0" noProof="0" dirty="0">
                          <a:ln>
                            <a:noFill/>
                          </a:ln>
                          <a:effectLst/>
                          <a:uLnTx/>
                          <a:uFillTx/>
                        </a:rPr>
                        <a:t>Basics, OOPS, Exception Handling ,Arrays ,Collection and Generics,</a:t>
                      </a:r>
                    </a:p>
                    <a:p>
                      <a:pPr marL="0" marR="0" lvl="0" indent="0" algn="l" defTabSz="914400" rtl="0" eaLnBrk="1" fontAlgn="auto" latinLnBrk="0" hangingPunct="1">
                        <a:lnSpc>
                          <a:spcPct val="100000"/>
                        </a:lnSpc>
                        <a:spcBef>
                          <a:spcPts val="0"/>
                        </a:spcBef>
                        <a:spcAft>
                          <a:spcPts val="0"/>
                        </a:spcAft>
                        <a:buClrTx/>
                        <a:buSzTx/>
                        <a:buFontTx/>
                        <a:buNone/>
                        <a:defRPr/>
                      </a:pPr>
                      <a:r>
                        <a:rPr kumimoji="0" lang="en-US" sz="1100" b="0" u="none" strike="noStrike" kern="1200" cap="none" spc="0" normalizeH="0" baseline="0" noProof="0" dirty="0">
                          <a:ln>
                            <a:noFill/>
                          </a:ln>
                          <a:effectLst/>
                          <a:uLnTx/>
                          <a:uFillTx/>
                        </a:rPr>
                        <a:t>Collections</a:t>
                      </a:r>
                    </a:p>
                  </a:txBody>
                  <a:tcPr/>
                </a:tc>
                <a:extLst>
                  <a:ext uri="{0D108BD9-81ED-4DB2-BD59-A6C34878D82A}">
                    <a16:rowId xmlns:a16="http://schemas.microsoft.com/office/drawing/2014/main" val="10000"/>
                  </a:ext>
                </a:extLst>
              </a:tr>
              <a:tr h="708186">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.NET Framework</a:t>
                      </a: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ADO.NET,ASP.NET</a:t>
                      </a:r>
                    </a:p>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with MVC5 and</a:t>
                      </a:r>
                    </a:p>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WEB API, Entity</a:t>
                      </a:r>
                    </a:p>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Framework</a:t>
                      </a:r>
                    </a:p>
                  </a:txBody>
                  <a:tcPr/>
                </a:tc>
                <a:extLst>
                  <a:ext uri="{0D108BD9-81ED-4DB2-BD59-A6C34878D82A}">
                    <a16:rowId xmlns:a16="http://schemas.microsoft.com/office/drawing/2014/main" val="236619847"/>
                  </a:ext>
                </a:extLst>
              </a:tr>
              <a:tr h="240783">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 SQL SERVER</a:t>
                      </a:r>
                    </a:p>
                  </a:txBody>
                  <a:tcPr/>
                </a:tc>
                <a:extLst>
                  <a:ext uri="{0D108BD9-81ED-4DB2-BD59-A6C34878D82A}">
                    <a16:rowId xmlns:a16="http://schemas.microsoft.com/office/drawing/2014/main" val="10001"/>
                  </a:ext>
                </a:extLst>
              </a:tr>
              <a:tr h="354093">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1100" u="none" strike="noStrike" kern="1200" cap="none" spc="0" normalizeH="0" baseline="0" noProof="0" dirty="0">
                          <a:ln>
                            <a:noFill/>
                          </a:ln>
                          <a:effectLst/>
                          <a:uLnTx/>
                          <a:uFillTx/>
                        </a:rPr>
                        <a:t>Tools</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100" dirty="0">
                          <a:solidFill>
                            <a:schemeClr val="tx1"/>
                          </a:solidFill>
                        </a:rPr>
                        <a:t>GIT,POSTMAN,</a:t>
                      </a:r>
                    </a:p>
                    <a:p>
                      <a:pPr marL="0" marR="0" lvl="0" indent="0" algn="l" defTabSz="914400" rtl="0" eaLnBrk="1" fontAlgn="auto" latinLnBrk="0" hangingPunct="1">
                        <a:lnSpc>
                          <a:spcPct val="100000"/>
                        </a:lnSpc>
                        <a:spcBef>
                          <a:spcPts val="0"/>
                        </a:spcBef>
                        <a:spcAft>
                          <a:spcPts val="0"/>
                        </a:spcAft>
                        <a:buClrTx/>
                        <a:buSzTx/>
                        <a:buFontTx/>
                        <a:buNone/>
                        <a:defRPr/>
                      </a:pPr>
                      <a:r>
                        <a:rPr lang="en-US" sz="1100" dirty="0">
                          <a:solidFill>
                            <a:schemeClr val="tx1"/>
                          </a:solidFill>
                        </a:rPr>
                        <a:t>Swagger</a:t>
                      </a:r>
                    </a:p>
                  </a:txBody>
                  <a:tcPr/>
                </a:tc>
                <a:extLst>
                  <a:ext uri="{0D108BD9-81ED-4DB2-BD59-A6C34878D82A}">
                    <a16:rowId xmlns:a16="http://schemas.microsoft.com/office/drawing/2014/main" val="10002"/>
                  </a:ext>
                </a:extLst>
              </a:tr>
              <a:tr h="240783">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Technology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100" dirty="0">
                          <a:solidFill>
                            <a:schemeClr val="tx1"/>
                          </a:solidFill>
                        </a:rPr>
                        <a:t>HTML5 ,CSS 3 &amp; Angular</a:t>
                      </a:r>
                    </a:p>
                  </a:txBody>
                  <a:tcPr/>
                </a:tc>
                <a:extLst>
                  <a:ext uri="{0D108BD9-81ED-4DB2-BD59-A6C34878D82A}">
                    <a16:rowId xmlns:a16="http://schemas.microsoft.com/office/drawing/2014/main" val="10003"/>
                  </a:ext>
                </a:extLst>
              </a:tr>
              <a:tr h="863987">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 Skills, Team Management, UI Designing , Microsoft Office.</a:t>
                      </a:r>
                    </a:p>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a:t>
                      </a:r>
                    </a:p>
                  </a:txBody>
                  <a:tcPr/>
                </a:tc>
                <a:extLst>
                  <a:ext uri="{0D108BD9-81ED-4DB2-BD59-A6C34878D82A}">
                    <a16:rowId xmlns:a16="http://schemas.microsoft.com/office/drawing/2014/main" val="10004"/>
                  </a:ext>
                </a:extLst>
              </a:tr>
            </a:tbl>
          </a:graphicData>
        </a:graphic>
      </p:graphicFrame>
      <p:sp>
        <p:nvSpPr>
          <p:cNvPr id="7170" name="Text Placeholder 18"/>
          <p:cNvSpPr>
            <a:spLocks noGrp="1"/>
          </p:cNvSpPr>
          <p:nvPr>
            <p:ph type="body" sz="quarter" idx="36"/>
          </p:nvPr>
        </p:nvSpPr>
        <p:spPr>
          <a:xfrm>
            <a:off x="4898186" y="2895791"/>
            <a:ext cx="4008437" cy="3880452"/>
          </a:xfrm>
        </p:spPr>
        <p:txBody>
          <a:bodyPr vert="horz" lIns="0" tIns="0" rIns="0" bIns="0" rtlCol="0" anchor="t">
            <a:noAutofit/>
          </a:bodyPr>
          <a:lstStyle/>
          <a:p>
            <a:pPr indent="228600" algn="just">
              <a:lnSpc>
                <a:spcPct val="100000"/>
              </a:lnSpc>
            </a:pPr>
            <a:r>
              <a:rPr lang="en-US" altLang="nl-NL" sz="1200" dirty="0">
                <a:latin typeface="Times New Roman"/>
                <a:cs typeface="Times New Roman"/>
              </a:rPr>
              <a:t>Completed case study on </a:t>
            </a:r>
            <a:r>
              <a:rPr lang="en-US" altLang="nl-NL" sz="1200" b="1" dirty="0">
                <a:latin typeface="Times New Roman"/>
                <a:cs typeface="Times New Roman"/>
              </a:rPr>
              <a:t>OnDemand Car Wash </a:t>
            </a:r>
            <a:r>
              <a:rPr lang="en-US" altLang="nl-NL" sz="1200" dirty="0">
                <a:latin typeface="Times New Roman"/>
                <a:cs typeface="Times New Roman"/>
              </a:rPr>
              <a:t>which </a:t>
            </a:r>
            <a:r>
              <a:rPr lang="en-US" sz="1200" dirty="0">
                <a:solidFill>
                  <a:srgbClr val="242424"/>
                </a:solidFill>
                <a:effectLst/>
                <a:latin typeface="Times New Roman"/>
                <a:ea typeface="Times New Roman" panose="02020603050405020304" pitchFamily="18" charset="0"/>
                <a:cs typeface="Times New Roman"/>
              </a:rPr>
              <a:t>is a Web based System where user </a:t>
            </a:r>
            <a:r>
              <a:rPr lang="en-US" sz="1200" dirty="0">
                <a:solidFill>
                  <a:srgbClr val="242424"/>
                </a:solidFill>
                <a:latin typeface="Times New Roman"/>
                <a:ea typeface="Times New Roman" panose="02020603050405020304" pitchFamily="18" charset="0"/>
                <a:cs typeface="Times New Roman"/>
              </a:rPr>
              <a:t>can easily book a car service from the comfort of his doorstep </a:t>
            </a:r>
            <a:r>
              <a:rPr lang="en-US" sz="1200" dirty="0">
                <a:solidFill>
                  <a:srgbClr val="242424"/>
                </a:solidFill>
                <a:effectLst/>
                <a:latin typeface="Times New Roman"/>
                <a:ea typeface="Times New Roman" panose="02020603050405020304" pitchFamily="18" charset="0"/>
                <a:cs typeface="Times New Roman"/>
              </a:rPr>
              <a:t>.This project will be beneficial for those people who don’t want to go to the garage. It is an easy and time saving System. This online system provides home delivery of car wash service for that users have needs to register in this System. Then the user can choose the services available can also set the date and location of the service . Accordingly a washer will come to his location and will provide the service.</a:t>
            </a:r>
            <a:endParaRPr lang="en-IN" sz="1200" dirty="0">
              <a:effectLst/>
              <a:latin typeface="Times New Roman"/>
              <a:ea typeface="Times New Roman" panose="02020603050405020304" pitchFamily="18" charset="0"/>
              <a:cs typeface="Times New Roman"/>
            </a:endParaRPr>
          </a:p>
          <a:p>
            <a:pPr indent="228600" algn="just">
              <a:lnSpc>
                <a:spcPct val="100000"/>
              </a:lnSpc>
            </a:pPr>
            <a:r>
              <a:rPr lang="en-US" sz="1200" b="1" dirty="0">
                <a:solidFill>
                  <a:srgbClr val="242424"/>
                </a:solidFill>
                <a:latin typeface="Times New Roman"/>
                <a:cs typeface="Times New Roman"/>
              </a:rPr>
              <a:t>Technologies used</a:t>
            </a:r>
            <a:r>
              <a:rPr lang="en-US" dirty="0">
                <a:solidFill>
                  <a:srgbClr val="242424"/>
                </a:solidFill>
                <a:latin typeface="Times New Roman"/>
                <a:cs typeface="Times New Roman"/>
              </a:rPr>
              <a:t>:</a:t>
            </a:r>
            <a:endParaRPr lang="en-IN" dirty="0">
              <a:ea typeface="+mj-lt"/>
              <a:cs typeface="+mj-lt"/>
            </a:endParaRPr>
          </a:p>
          <a:p>
            <a:pPr marL="171450" indent="-171450" algn="just">
              <a:lnSpc>
                <a:spcPct val="100000"/>
              </a:lnSpc>
              <a:buFont typeface="Arial,Sans-Serif"/>
              <a:buChar char="•"/>
            </a:pPr>
            <a:r>
              <a:rPr lang="en-US" dirty="0">
                <a:solidFill>
                  <a:srgbClr val="242424"/>
                </a:solidFill>
                <a:latin typeface="Times New Roman"/>
                <a:cs typeface="Times New Roman"/>
              </a:rPr>
              <a:t> </a:t>
            </a:r>
            <a:r>
              <a:rPr lang="en-US" b="1" dirty="0">
                <a:solidFill>
                  <a:srgbClr val="242424"/>
                </a:solidFill>
                <a:latin typeface="Times New Roman"/>
                <a:cs typeface="Times New Roman"/>
              </a:rPr>
              <a:t>ANGULAR </a:t>
            </a:r>
            <a:endParaRPr lang="en-US" dirty="0">
              <a:ea typeface="+mj-lt"/>
              <a:cs typeface="+mj-lt"/>
            </a:endParaRPr>
          </a:p>
          <a:p>
            <a:pPr marL="171450" indent="-171450" algn="just">
              <a:lnSpc>
                <a:spcPct val="100000"/>
              </a:lnSpc>
              <a:buFont typeface="Arial,Sans-Serif"/>
              <a:buChar char="•"/>
            </a:pPr>
            <a:r>
              <a:rPr lang="en-US" b="1" dirty="0">
                <a:solidFill>
                  <a:srgbClr val="242424"/>
                </a:solidFill>
                <a:latin typeface="Times New Roman"/>
                <a:cs typeface="Times New Roman"/>
              </a:rPr>
              <a:t>ASP.NET CORE </a:t>
            </a:r>
            <a:endParaRPr lang="en-US" dirty="0">
              <a:ea typeface="+mj-lt"/>
              <a:cs typeface="+mj-lt"/>
            </a:endParaRPr>
          </a:p>
          <a:p>
            <a:pPr marL="171450" indent="-171450" algn="just">
              <a:lnSpc>
                <a:spcPct val="100000"/>
              </a:lnSpc>
              <a:buFont typeface="Arial,Sans-Serif"/>
              <a:buChar char="•"/>
            </a:pPr>
            <a:r>
              <a:rPr lang="en-US" b="1" dirty="0">
                <a:solidFill>
                  <a:srgbClr val="242424"/>
                </a:solidFill>
                <a:latin typeface="Times New Roman"/>
                <a:ea typeface="+mj-lt"/>
                <a:cs typeface="Times New Roman"/>
              </a:rPr>
              <a:t>Microsoft SQL Server</a:t>
            </a:r>
            <a:endParaRPr lang="en-US" dirty="0">
              <a:ea typeface="+mj-lt"/>
              <a:cs typeface="+mj-lt"/>
            </a:endParaRPr>
          </a:p>
          <a:p>
            <a:pPr indent="228600" algn="just">
              <a:lnSpc>
                <a:spcPct val="100000"/>
              </a:lnSpc>
            </a:pPr>
            <a:r>
              <a:rPr lang="en-US" b="1" dirty="0">
                <a:solidFill>
                  <a:srgbClr val="242424"/>
                </a:solidFill>
                <a:latin typeface="Times New Roman"/>
                <a:cs typeface="Times New Roman"/>
              </a:rPr>
              <a:t>Video Link : </a:t>
            </a:r>
            <a:r>
              <a:rPr lang="en-US" b="1" dirty="0">
                <a:solidFill>
                  <a:srgbClr val="242424"/>
                </a:solidFill>
                <a:latin typeface="Times New Roman"/>
                <a:cs typeface="Times New Roman"/>
                <a:hlinkClick r:id="rId3"/>
              </a:rPr>
              <a:t>Click</a:t>
            </a:r>
            <a:endParaRPr lang="en-US" dirty="0">
              <a:ea typeface="+mj-lt"/>
              <a:cs typeface="+mj-lt"/>
              <a:hlinkClick r:id="rId4"/>
            </a:endParaRPr>
          </a:p>
          <a:p>
            <a:pPr indent="228600" algn="just">
              <a:lnSpc>
                <a:spcPct val="100000"/>
              </a:lnSpc>
            </a:pPr>
            <a:endParaRPr lang="en-US" b="1" dirty="0">
              <a:solidFill>
                <a:srgbClr val="242424"/>
              </a:solidFill>
              <a:latin typeface="Times New Roman"/>
              <a:ea typeface="+mj-lt"/>
              <a:cs typeface="Times New Roman"/>
            </a:endParaRPr>
          </a:p>
          <a:p>
            <a:pPr indent="228600" algn="just">
              <a:lnSpc>
                <a:spcPct val="100000"/>
              </a:lnSpc>
            </a:pPr>
            <a:r>
              <a:rPr lang="en-IN" dirty="0">
                <a:latin typeface="Verdana"/>
                <a:ea typeface="Verdana"/>
                <a:cs typeface="Times New Roman"/>
                <a:hlinkClick r:id="rId5"/>
              </a:rPr>
              <a:t>GitHub Link  </a:t>
            </a: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p:cNvSpPr>
            <a:spLocks noGrp="1"/>
          </p:cNvSpPr>
          <p:nvPr>
            <p:ph type="body" sz="quarter" idx="43"/>
          </p:nvPr>
        </p:nvSpPr>
        <p:spPr>
          <a:xfrm>
            <a:off x="3646010" y="1092459"/>
            <a:ext cx="2374900" cy="203200"/>
          </a:xfrm>
        </p:spPr>
        <p:txBody>
          <a:bodyPr/>
          <a:lstStyle/>
          <a:p>
            <a:pPr eaLnBrk="1" hangingPunct="1"/>
            <a:endParaRPr lang="nl-NL" altLang="nl-NL" dirty="0"/>
          </a:p>
          <a:p>
            <a:pPr eaLnBrk="1" hangingPunct="1"/>
            <a:r>
              <a:rPr lang="nl-NL" altLang="nl-NL" dirty="0"/>
              <a:t>Bangalore</a:t>
            </a:r>
          </a:p>
        </p:txBody>
      </p:sp>
      <p:sp>
        <p:nvSpPr>
          <p:cNvPr id="7173" name="Text Placeholder 24"/>
          <p:cNvSpPr>
            <a:spLocks noGrp="1"/>
          </p:cNvSpPr>
          <p:nvPr>
            <p:ph type="body" sz="quarter" idx="47"/>
          </p:nvPr>
        </p:nvSpPr>
        <p:spPr>
          <a:xfrm>
            <a:off x="3276600" y="1585723"/>
            <a:ext cx="2667000" cy="203200"/>
          </a:xfrm>
        </p:spPr>
        <p:txBody>
          <a:bodyPr vert="horz" lIns="0" tIns="0" rIns="0" bIns="0" rtlCol="0" anchor="t">
            <a:noAutofit/>
          </a:bodyPr>
          <a:lstStyle/>
          <a:p>
            <a:pPr eaLnBrk="1" hangingPunct="1"/>
            <a:r>
              <a:rPr lang="nl-NL" altLang="nl-NL" dirty="0"/>
              <a:t>abhiroop.jana@capgemini.com</a:t>
            </a:r>
          </a:p>
        </p:txBody>
      </p:sp>
      <p:sp>
        <p:nvSpPr>
          <p:cNvPr id="7174" name="Text Placeholder 25"/>
          <p:cNvSpPr>
            <a:spLocks noGrp="1"/>
          </p:cNvSpPr>
          <p:nvPr>
            <p:ph type="body" sz="quarter" idx="48"/>
          </p:nvPr>
        </p:nvSpPr>
        <p:spPr>
          <a:xfrm>
            <a:off x="3352483" y="1828483"/>
            <a:ext cx="2382837" cy="330200"/>
          </a:xfrm>
        </p:spPr>
        <p:txBody>
          <a:bodyPr/>
          <a:lstStyle/>
          <a:p>
            <a:pPr eaLnBrk="1" hangingPunct="1"/>
            <a:r>
              <a:rPr lang="nl-NL" altLang="nl-NL" dirty="0"/>
              <a:t>+91 8116057806</a:t>
            </a:r>
            <a:endParaRPr lang="en-US" altLang="nl-NL" dirty="0"/>
          </a:p>
        </p:txBody>
      </p:sp>
      <p:sp>
        <p:nvSpPr>
          <p:cNvPr id="7175" name="Text Placeholder 26"/>
          <p:cNvSpPr>
            <a:spLocks noGrp="1"/>
          </p:cNvSpPr>
          <p:nvPr>
            <p:ph type="body" sz="quarter" idx="50"/>
          </p:nvPr>
        </p:nvSpPr>
        <p:spPr>
          <a:xfrm>
            <a:off x="518736" y="2773544"/>
            <a:ext cx="3978346" cy="3894772"/>
          </a:xfrm>
        </p:spPr>
        <p:txBody>
          <a:bodyPr/>
          <a:lstStyle/>
          <a:p>
            <a:r>
              <a:rPr lang="en-US" altLang="en-US" sz="1100" b="1" dirty="0"/>
              <a:t>Full Stack Developer</a:t>
            </a:r>
          </a:p>
          <a:p>
            <a:pPr marL="171450" indent="-171450">
              <a:buFont typeface="Arial" panose="020B0604020202020204" pitchFamily="34" charset="0"/>
              <a:buChar char="•"/>
            </a:pPr>
            <a:r>
              <a:rPr lang="en-US" dirty="0"/>
              <a:t>Understanding of </a:t>
            </a:r>
            <a:r>
              <a:rPr lang="en-US" b="1" dirty="0"/>
              <a:t>RDMS</a:t>
            </a:r>
            <a:r>
              <a:rPr lang="en-US" dirty="0"/>
              <a:t> concepts using </a:t>
            </a:r>
            <a:r>
              <a:rPr lang="en-US" b="1" dirty="0"/>
              <a:t>SQL Server.</a:t>
            </a:r>
          </a:p>
          <a:p>
            <a:pPr marL="171450" indent="-171450">
              <a:buFont typeface="Arial" panose="020B0604020202020204" pitchFamily="34" charset="0"/>
              <a:buChar char="•"/>
            </a:pPr>
            <a:r>
              <a:rPr lang="en-US" dirty="0"/>
              <a:t>Practical understanding of </a:t>
            </a:r>
            <a:r>
              <a:rPr lang="en-US" b="1" dirty="0"/>
              <a:t>C# </a:t>
            </a:r>
            <a:r>
              <a:rPr lang="en-US" dirty="0"/>
              <a:t>and </a:t>
            </a:r>
            <a:r>
              <a:rPr lang="en-US" b="1" dirty="0"/>
              <a:t>SQL</a:t>
            </a:r>
            <a:r>
              <a:rPr lang="en-US" dirty="0"/>
              <a:t> concepts using </a:t>
            </a:r>
            <a:r>
              <a:rPr lang="en-US" b="1" dirty="0"/>
              <a:t>Visual Studio </a:t>
            </a:r>
            <a:r>
              <a:rPr lang="en-US" dirty="0"/>
              <a:t>and </a:t>
            </a:r>
            <a:r>
              <a:rPr lang="en-US" b="1" dirty="0"/>
              <a:t>SQL Server</a:t>
            </a:r>
          </a:p>
          <a:p>
            <a:pPr marL="171450" indent="-171450">
              <a:buFont typeface="Arial" panose="020B0604020202020204" pitchFamily="34" charset="0"/>
              <a:buChar char="•"/>
            </a:pPr>
            <a:r>
              <a:rPr lang="en-US" altLang="en-US" dirty="0">
                <a:sym typeface="+mn-ea"/>
              </a:rPr>
              <a:t>Hands on experience in developing applications using </a:t>
            </a:r>
            <a:r>
              <a:rPr lang="en-US" altLang="en-US" b="1" dirty="0">
                <a:sym typeface="+mn-ea"/>
              </a:rPr>
              <a:t>.NET Framework</a:t>
            </a:r>
            <a:r>
              <a:rPr lang="en-US" altLang="en-US" dirty="0">
                <a:sym typeface="+mn-ea"/>
              </a:rPr>
              <a:t>, </a:t>
            </a:r>
            <a:r>
              <a:rPr lang="en-US" altLang="en-US" b="1" dirty="0">
                <a:sym typeface="+mn-ea"/>
              </a:rPr>
              <a:t>ASP.NET MVC with WEB API , LINQ , Entity Framework</a:t>
            </a:r>
            <a:endParaRPr lang="en-US" altLang="en-US" dirty="0"/>
          </a:p>
          <a:p>
            <a:pPr marL="171450" indent="-171450">
              <a:buFont typeface="Arial" panose="020B0604020202020204" pitchFamily="34" charset="0"/>
              <a:buChar char="•"/>
            </a:pPr>
            <a:r>
              <a:rPr lang="en-US" dirty="0">
                <a:sym typeface="+mn-ea"/>
              </a:rPr>
              <a:t>Understanding of </a:t>
            </a:r>
            <a:r>
              <a:rPr lang="en-US" b="1" dirty="0">
                <a:sym typeface="+mn-ea"/>
              </a:rPr>
              <a:t>HTML5</a:t>
            </a:r>
            <a:r>
              <a:rPr lang="en-US" dirty="0">
                <a:sym typeface="+mn-ea"/>
              </a:rPr>
              <a:t> , </a:t>
            </a:r>
            <a:r>
              <a:rPr lang="en-US" b="1" dirty="0">
                <a:sym typeface="+mn-ea"/>
              </a:rPr>
              <a:t>CSS </a:t>
            </a:r>
            <a:r>
              <a:rPr lang="en-US" dirty="0">
                <a:sym typeface="+mn-ea"/>
              </a:rPr>
              <a:t>and</a:t>
            </a:r>
            <a:r>
              <a:rPr lang="en-US" b="1" dirty="0">
                <a:sym typeface="+mn-ea"/>
              </a:rPr>
              <a:t> Angular CLI</a:t>
            </a:r>
          </a:p>
          <a:p>
            <a:pPr marL="171450" indent="-171450">
              <a:buFont typeface="Arial" panose="020B0604020202020204" pitchFamily="34" charset="0"/>
              <a:buChar char="•"/>
            </a:pPr>
            <a:r>
              <a:rPr lang="en-US" b="0" i="0" u="none" strike="noStrike" dirty="0">
                <a:solidFill>
                  <a:srgbClr val="000000"/>
                </a:solidFill>
                <a:effectLst/>
              </a:rPr>
              <a:t>Experience in creating documentation with </a:t>
            </a:r>
            <a:r>
              <a:rPr lang="en-US" b="1" i="0" u="none" strike="noStrike" dirty="0">
                <a:solidFill>
                  <a:srgbClr val="000000"/>
                </a:solidFill>
                <a:effectLst/>
              </a:rPr>
              <a:t>Swagger </a:t>
            </a:r>
            <a:r>
              <a:rPr lang="en-US" b="0" i="0" u="none" strike="noStrike" dirty="0">
                <a:solidFill>
                  <a:srgbClr val="000000"/>
                </a:solidFill>
                <a:effectLst/>
              </a:rPr>
              <a:t>and </a:t>
            </a:r>
            <a:r>
              <a:rPr lang="en-US" b="1" i="0" u="none" strike="noStrike" dirty="0">
                <a:solidFill>
                  <a:srgbClr val="000000"/>
                </a:solidFill>
                <a:effectLst/>
              </a:rPr>
              <a:t>Postman</a:t>
            </a:r>
            <a:endParaRPr lang="en-US" dirty="0"/>
          </a:p>
          <a:p>
            <a:endParaRPr lang="en-US" b="1" dirty="0"/>
          </a:p>
          <a:p>
            <a:endParaRPr lang="en-US" altLang="nl-NL" dirty="0"/>
          </a:p>
          <a:p>
            <a:endParaRPr lang="en-US" altLang="nl-NL" dirty="0"/>
          </a:p>
        </p:txBody>
      </p:sp>
      <p:sp>
        <p:nvSpPr>
          <p:cNvPr id="7178" name="Text Placeholder 1"/>
          <p:cNvSpPr>
            <a:spLocks noGrp="1"/>
          </p:cNvSpPr>
          <p:nvPr>
            <p:ph type="body" sz="quarter" idx="41"/>
          </p:nvPr>
        </p:nvSpPr>
        <p:spPr>
          <a:xfrm>
            <a:off x="2468563" y="290513"/>
            <a:ext cx="6223000" cy="306387"/>
          </a:xfrm>
        </p:spPr>
        <p:txBody>
          <a:bodyPr/>
          <a:lstStyle/>
          <a:p>
            <a:r>
              <a:rPr lang="en-US" altLang="en-IN" dirty="0"/>
              <a:t>Abhiroop Jana</a:t>
            </a:r>
          </a:p>
        </p:txBody>
      </p:sp>
      <p:pic>
        <p:nvPicPr>
          <p:cNvPr id="7179" name="Picture 7">
            <a:hlinkClick r:id="rId5"/>
          </p:cNvPr>
          <p:cNvPicPr>
            <a:picLocks noChangeAspect="1" noChangeArrowheads="1"/>
          </p:cNvPicPr>
          <p:nvPr/>
        </p:nvPicPr>
        <p:blipFill>
          <a:blip r:embed="rId6" cstate="print">
            <a:extLst>
              <a:ext uri="{28A0092B-C50C-407E-A947-70E740481C1C}">
                <a14:useLocalDpi xmlns:a14="http://schemas.microsoft.com/office/drawing/2010/main" val="0"/>
              </a:ext>
            </a:extLst>
          </a:blip>
          <a:srcRect l="23582" t="2058" r="24332" b="4875"/>
          <a:stretch>
            <a:fillRect/>
          </a:stretch>
        </p:blipFill>
        <p:spPr bwMode="auto">
          <a:xfrm>
            <a:off x="4612957" y="5940437"/>
            <a:ext cx="44100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p:cNvSpPr txBox="1">
            <a:spLocks noChangeArrowheads="1"/>
          </p:cNvSpPr>
          <p:nvPr/>
        </p:nvSpPr>
        <p:spPr bwMode="white">
          <a:xfrm>
            <a:off x="3076576" y="1978183"/>
            <a:ext cx="2381250"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p:cNvSpPr/>
          <p:nvPr/>
        </p:nvSpPr>
        <p:spPr>
          <a:xfrm>
            <a:off x="9296718" y="552736"/>
            <a:ext cx="2742882" cy="601383"/>
          </a:xfrm>
          <a:prstGeom prst="rect">
            <a:avLst/>
          </a:prstGeom>
        </p:spPr>
        <p:txBody>
          <a:bodyPr wrap="square" lIns="91440" tIns="45720" rIns="91440" bIns="45720" anchor="t">
            <a:spAutoFit/>
          </a:bodyPr>
          <a:lstStyle/>
          <a:p>
            <a:pPr>
              <a:lnSpc>
                <a:spcPct val="114000"/>
              </a:lnSpc>
              <a:defRPr/>
            </a:pPr>
            <a:r>
              <a:rPr kumimoji="0" lang="en-US" altLang="nl-NL" sz="1000" b="0" i="0" u="none" strike="noStrike" kern="1200" cap="none" spc="0" normalizeH="0" baseline="0" noProof="0" dirty="0">
                <a:ln>
                  <a:noFill/>
                </a:ln>
                <a:effectLst/>
                <a:uLnTx/>
                <a:uFillTx/>
                <a:latin typeface="Verdana"/>
                <a:ea typeface="Verdana"/>
              </a:rPr>
              <a:t>Bachelor of </a:t>
            </a:r>
            <a:r>
              <a:rPr lang="en-US" altLang="nl-NL" sz="1000" dirty="0">
                <a:latin typeface="Verdana"/>
                <a:ea typeface="Verdana"/>
              </a:rPr>
              <a:t>Technology</a:t>
            </a:r>
            <a:r>
              <a:rPr kumimoji="0" lang="en-US" altLang="nl-NL" sz="1000" b="0" i="0" u="none" strike="noStrike" kern="1200" cap="none" spc="0" normalizeH="0" baseline="0" noProof="0" dirty="0">
                <a:ln>
                  <a:noFill/>
                </a:ln>
                <a:effectLst/>
                <a:uLnTx/>
                <a:uFillTx/>
                <a:latin typeface="Verdana"/>
                <a:ea typeface="Verdana"/>
              </a:rPr>
              <a:t>,</a:t>
            </a:r>
            <a:endParaRPr lang="en-US" altLang="nl-NL" sz="1000" dirty="0">
              <a:latin typeface="Verdana" panose="020B0604030504040204" pitchFamily="34" charset="0"/>
              <a:ea typeface="Verdana" panose="020B0604030504040204" pitchFamily="34" charset="0"/>
            </a:endParaRPr>
          </a:p>
          <a:p>
            <a:pPr>
              <a:lnSpc>
                <a:spcPct val="113999"/>
              </a:lnSpc>
              <a:defRPr/>
            </a:pPr>
            <a:r>
              <a:rPr lang="en-US" altLang="nl-NL" sz="1000" dirty="0">
                <a:latin typeface="Verdana"/>
                <a:ea typeface="Verdana"/>
              </a:rPr>
              <a:t>Electronics and Communication Engineering </a:t>
            </a:r>
            <a:r>
              <a:rPr kumimoji="0" lang="en-US" altLang="nl-NL" sz="1000" b="0" i="0" u="none" strike="noStrike" kern="1200" cap="none" spc="0" normalizeH="0" baseline="0" noProof="0" dirty="0">
                <a:ln>
                  <a:noFill/>
                </a:ln>
                <a:effectLst/>
                <a:uLnTx/>
                <a:uFillTx/>
                <a:latin typeface="Verdana"/>
                <a:ea typeface="Verdana"/>
              </a:rPr>
              <a:t>: </a:t>
            </a:r>
            <a:r>
              <a:rPr lang="en-US" altLang="nl-NL" sz="1000" dirty="0">
                <a:latin typeface="Verdana"/>
                <a:ea typeface="Verdana"/>
              </a:rPr>
              <a:t>2018-2022 </a:t>
            </a:r>
            <a:endParaRPr lang="en-US" altLang="nl-NL" sz="1000" b="0" i="0" u="none" strike="noStrike" kern="1200" cap="none" spc="0" normalizeH="0" baseline="0" noProof="0" dirty="0">
              <a:ln>
                <a:noFill/>
              </a:ln>
              <a:effectLst/>
              <a:uLnTx/>
              <a:uFillTx/>
              <a:latin typeface="Verdana" panose="020B0604030504040204" pitchFamily="34" charset="0"/>
              <a:ea typeface="Verdana"/>
            </a:endParaRPr>
          </a:p>
        </p:txBody>
      </p:sp>
      <p:sp>
        <p:nvSpPr>
          <p:cNvPr id="6" name="Rectangle 5"/>
          <p:cNvSpPr/>
          <p:nvPr/>
        </p:nvSpPr>
        <p:spPr>
          <a:xfrm>
            <a:off x="9232265" y="1289165"/>
            <a:ext cx="937895" cy="245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pic>
        <p:nvPicPr>
          <p:cNvPr id="13" name="Picture Placeholder 12">
            <a:extLst>
              <a:ext uri="{FF2B5EF4-FFF2-40B4-BE49-F238E27FC236}">
                <a16:creationId xmlns:a16="http://schemas.microsoft.com/office/drawing/2014/main" id="{81699133-A670-BE89-7EA5-2736D0A8EC68}"/>
              </a:ext>
            </a:extLst>
          </p:cNvPr>
          <p:cNvPicPr>
            <a:picLocks noGrp="1" noChangeAspect="1"/>
          </p:cNvPicPr>
          <p:nvPr>
            <p:ph type="pic" sz="quarter" idx="46"/>
          </p:nvPr>
        </p:nvPicPr>
        <p:blipFill>
          <a:blip r:embed="rId7">
            <a:extLst>
              <a:ext uri="{28A0092B-C50C-407E-A947-70E740481C1C}">
                <a14:useLocalDpi xmlns:a14="http://schemas.microsoft.com/office/drawing/2010/main" val="0"/>
              </a:ext>
            </a:extLst>
          </a:blip>
          <a:srcRect t="11346" b="11346"/>
          <a:stretch>
            <a:fillRect/>
          </a:stretch>
        </p:blipFill>
        <p:spPr>
          <a:xfrm>
            <a:off x="377826" y="245576"/>
            <a:ext cx="1734208" cy="1732607"/>
          </a:xfrm>
        </p:spPr>
      </p:pic>
      <p:sp>
        <p:nvSpPr>
          <p:cNvPr id="14" name="Text Placeholder 1">
            <a:extLst>
              <a:ext uri="{FF2B5EF4-FFF2-40B4-BE49-F238E27FC236}">
                <a16:creationId xmlns:a16="http://schemas.microsoft.com/office/drawing/2014/main" id="{AA3D98B6-A524-F259-5F0B-1ED180177F25}"/>
              </a:ext>
            </a:extLst>
          </p:cNvPr>
          <p:cNvSpPr txBox="1">
            <a:spLocks/>
          </p:cNvSpPr>
          <p:nvPr/>
        </p:nvSpPr>
        <p:spPr bwMode="white">
          <a:xfrm>
            <a:off x="2468563" y="1013154"/>
            <a:ext cx="6223000" cy="306387"/>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2100" b="1" kern="1200" baseline="0">
                <a:solidFill>
                  <a:schemeClr val="bg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b="0" i="0" u="none" strike="noStrike" dirty="0">
                <a:solidFill>
                  <a:srgbClr val="FFFFFF"/>
                </a:solidFill>
                <a:effectLst/>
                <a:latin typeface="Verdana" panose="020B0604030504040204" pitchFamily="34" charset="0"/>
              </a:rPr>
              <a:t>I Transform L&amp;D Left shift batch</a:t>
            </a:r>
            <a:endParaRPr lang="en-US" altLang="en-IN" sz="1400"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75A248773DC9D48BF09FA863687EDD5" ma:contentTypeVersion="2" ma:contentTypeDescription="Create a new document." ma:contentTypeScope="" ma:versionID="42c1056a85c3fb3ade343eee025f50f6">
  <xsd:schema xmlns:xsd="http://www.w3.org/2001/XMLSchema" xmlns:xs="http://www.w3.org/2001/XMLSchema" xmlns:p="http://schemas.microsoft.com/office/2006/metadata/properties" xmlns:ns2="23e0b11b-d854-4e13-b2dc-268ff2d1feba" targetNamespace="http://schemas.microsoft.com/office/2006/metadata/properties" ma:root="true" ma:fieldsID="b7c70e4f06a8a228146d59eef8ff01f1" ns2:_="">
    <xsd:import namespace="23e0b11b-d854-4e13-b2dc-268ff2d1feb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e0b11b-d854-4e13-b2dc-268ff2d1feb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D902FD7-04C8-4C9B-900C-439806B46F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e0b11b-d854-4e13-b2dc-268ff2d1feb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2144CC7-7A9A-4CB8-A0A1-FC11A47ED804}">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841DADA9-78F6-4B45-935B-8A61C05C761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341</TotalTime>
  <Words>297</Words>
  <Application>Microsoft Office PowerPoint</Application>
  <PresentationFormat>Widescreen</PresentationFormat>
  <Paragraphs>54</Paragraphs>
  <Slides>1</Slides>
  <Notes>1</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9" baseType="lpstr">
      <vt:lpstr>Arial</vt:lpstr>
      <vt:lpstr>Arial,Sans-Serif</vt:lpstr>
      <vt:lpstr>Times New Roman</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Abhiroop Jana</cp:lastModifiedBy>
  <cp:revision>160</cp:revision>
  <dcterms:created xsi:type="dcterms:W3CDTF">2020-09-22T06:24:00Z</dcterms:created>
  <dcterms:modified xsi:type="dcterms:W3CDTF">2023-01-11T15:48:25Z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0x010100F75A248773DC9D48BF09FA863687EDD5</vt:lpwstr>
  </property>
  <property fmtid="{D5CDD505-2E9C-101B-9397-08002B2CF9AE}" pid="3" name="KSOProductBuildVer">
    <vt:lpwstr>1033-11.2.0.10152</vt:lpwstr>
  </property>
</Properties>
</file>