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6" r:id="rId11"/>
    <p:sldId id="268" r:id="rId12"/>
    <p:sldId id="270" r:id="rId13"/>
    <p:sldId id="274" r:id="rId14"/>
    <p:sldId id="269" r:id="rId15"/>
    <p:sldId id="271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 Mane" initials="AM" lastIdx="1" clrIdx="0">
    <p:extLst>
      <p:ext uri="{19B8F6BF-5375-455C-9EA6-DF929625EA0E}">
        <p15:presenceInfo xmlns:p15="http://schemas.microsoft.com/office/powerpoint/2012/main" userId="e0eaa1dd8bd757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Click_Market_Value</c:v>
                </c:pt>
                <c:pt idx="1">
                  <c:v>Apply_Start_Clicks</c:v>
                </c:pt>
                <c:pt idx="2">
                  <c:v>StartMonth</c:v>
                </c:pt>
                <c:pt idx="3">
                  <c:v>EndMonth</c:v>
                </c:pt>
                <c:pt idx="4">
                  <c:v>Applications</c:v>
                </c:pt>
                <c:pt idx="5">
                  <c:v>Total_Contract_Value</c:v>
                </c:pt>
                <c:pt idx="6">
                  <c:v>Job_Listings</c:v>
                </c:pt>
                <c:pt idx="7">
                  <c:v>Job_Slots</c:v>
                </c:pt>
                <c:pt idx="8">
                  <c:v>State_Name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6.5255999999999995E-2</c:v>
                </c:pt>
                <c:pt idx="1">
                  <c:v>3.2552999999999999E-2</c:v>
                </c:pt>
                <c:pt idx="2">
                  <c:v>3.2543999999999997E-2</c:v>
                </c:pt>
                <c:pt idx="3">
                  <c:v>2.8648E-2</c:v>
                </c:pt>
                <c:pt idx="4">
                  <c:v>1.6128E-2</c:v>
                </c:pt>
                <c:pt idx="5">
                  <c:v>1.1309E-2</c:v>
                </c:pt>
                <c:pt idx="6">
                  <c:v>1.835E-3</c:v>
                </c:pt>
                <c:pt idx="7">
                  <c:v>2.1599999999999999E-4</c:v>
                </c:pt>
                <c:pt idx="8">
                  <c:v>1.05E-4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7-470E-8087-B550EDDFA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9520384"/>
        <c:axId val="954237680"/>
      </c:barChart>
      <c:catAx>
        <c:axId val="95952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237680"/>
        <c:crosses val="autoZero"/>
        <c:auto val="1"/>
        <c:lblAlgn val="ctr"/>
        <c:lblOffset val="100"/>
        <c:noMultiLvlLbl val="0"/>
      </c:catAx>
      <c:valAx>
        <c:axId val="95423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52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2T18:22:30.531" idx="1">
    <p:pos x="10" y="10"/>
    <p:text>The queries are in BigQuery SQl the functions in standard SQL are different (there's no underscore in Standard SQl functions) eg - Date_add -&gt; DATEADD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591F-E1D5-4D3E-9676-8F1A19F45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AB4A1-98EF-44C0-8F9E-CF90EF37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6449-7369-4C49-92FD-3080728C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2BE2-9595-471A-B95D-E6165002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3E84-F108-4E45-B812-981E8AF9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05F0-FF46-4617-8A32-034E8BF9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C2EC9-3665-4C78-9380-EFC0680C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8EF9-A774-4DDA-85E3-1879E940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175C-F97B-4CC4-87A9-1609202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D890-A683-49CC-88A3-48EFF2B1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B72F2-1273-46C9-9343-05EEB85E1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50BF5-FFA3-4B93-93A1-85F61B2F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CD47-986B-427F-A81A-A9D849DB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E7DA-587C-4AC6-A829-B783528E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C5D4-DF6B-4456-906F-1EC12A7D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6DC8-1010-42D5-A268-61425C09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AFE5-4193-49B9-8AAA-5A2AA300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A9CE-0DF0-4130-B370-0C67DF09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6DA0-5E5E-42C3-9E22-922B3B2A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1844-6104-4767-8529-D1DE83B5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20E6-F976-4516-9933-FD453800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0B7CD-71DA-4C75-B02C-3CB4F8623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413C0-16AB-441B-835D-8750FD03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4F90-22B0-4B6A-B935-8C63C216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2D29-244F-4205-8F10-289C2C12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90E6-D7F9-411C-84DC-1B5AF01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32CD-617E-46B1-8F4D-CCA1C6327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5D843-6CF4-47F6-A01A-C6E08D5F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1137-37B7-4A38-8A58-2E92944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00DA-A457-4290-BF13-30D0FF6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75EB-520D-4B09-A079-F7E5AA2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4FB0-F370-49DC-BF87-E064B1F3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0952-7F8A-4D98-A310-FBFCCC13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44FF4-7E14-45EF-A839-F7BB9251D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B4130-B8B0-4336-9110-FA464C6CE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DC7BD-E437-4D05-9240-81A3AADDB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5247F-ABE3-449F-8448-47E6E517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46781-CBC5-4983-A600-5CA2264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BBA88-316A-4A7D-8AB0-D6523398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AB81-9813-47F9-B34F-19D0DB86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3F608-78A0-430E-A8E7-E9A79983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0DD58-5212-4B9F-B589-9E609480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E0D7A-A3D0-4D43-8B3B-327EB029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C2572-EBB6-442E-AAC8-C0893BF7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DBE8F-E059-4F0C-BC48-89422724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0220-C94D-401B-BA87-7137272C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63E0-B5F9-4632-9784-D27CCA9A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35FE-F681-49A9-A128-0F685EF5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DB95F-4CE2-4EE5-8969-E3136E65B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C169-0FDA-4F83-B8E5-CACB5EB6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0726-846F-4C45-98FE-890027EA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6A7A-8A54-4E8B-9E99-A0075653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0186-0C39-4778-932E-2A840782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FA401-252D-4ED0-BAFB-ACB498CA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9BF3E-D7B2-47D2-8621-DBDC5D36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D9DA-8C26-446A-BEDA-60C0907B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3597E-351A-40EB-BB3C-EA7D3351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1BF7-47DA-4EA5-AEC2-C2DCC2A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26920-9457-4E3A-B43E-18B02FB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E3BDE-112F-47F5-BAB9-DE0F2F2A7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AF3F-6E7A-4B72-B154-CD0DA16C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CFF1-C02F-412D-BC62-AE9CEFFF1C5B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5CF1-F7EA-4B63-AFBA-4063F072F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896C-1FAB-4EAF-BFFA-A94C02297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8D34-935A-4755-B47C-9C8EB9A5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A2649-BC6F-4549-A213-F4F8F545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Glassdoor Test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D8DF-34CC-47E7-A259-811F93FA9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624"/>
            <a:ext cx="9144000" cy="856629"/>
          </a:xfrm>
        </p:spPr>
        <p:txBody>
          <a:bodyPr>
            <a:normAutofit lnSpcReduction="10000"/>
          </a:bodyPr>
          <a:lstStyle/>
          <a:p>
            <a:pPr marL="342900" indent="-342900" algn="r">
              <a:buFontTx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Abhishek Pravin, Mane</a:t>
            </a:r>
          </a:p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San Francisco State University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0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9F862-802D-42B3-972A-6D0EA838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7" y="171162"/>
            <a:ext cx="4216893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Q4 Retention Analysis (Information Gain Attribute Evaluator)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DA442A-F652-4CEE-A9E5-BC584E7B8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29697"/>
              </p:ext>
            </p:extLst>
          </p:nvPr>
        </p:nvGraphicFramePr>
        <p:xfrm>
          <a:off x="4207933" y="640080"/>
          <a:ext cx="7347537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A38934-6E39-4A85-B9FD-E3E04CD3B6BB}"/>
              </a:ext>
            </a:extLst>
          </p:cNvPr>
          <p:cNvSpPr txBox="1"/>
          <p:nvPr/>
        </p:nvSpPr>
        <p:spPr>
          <a:xfrm>
            <a:off x="398419" y="3571588"/>
            <a:ext cx="3719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Click_Market_Value</a:t>
            </a:r>
            <a:r>
              <a:rPr lang="en-US" dirty="0"/>
              <a:t> is the highest </a:t>
            </a:r>
            <a:r>
              <a:rPr lang="en-US" dirty="0" err="1"/>
              <a:t>contributer</a:t>
            </a:r>
            <a:r>
              <a:rPr lang="en-US" dirty="0"/>
              <a:t> to predict customer retention.</a:t>
            </a:r>
          </a:p>
          <a:p>
            <a:endParaRPr lang="en-US" dirty="0"/>
          </a:p>
          <a:p>
            <a:r>
              <a:rPr lang="en-US" dirty="0"/>
              <a:t>A major focus of our resources should be increasing number of </a:t>
            </a:r>
            <a:r>
              <a:rPr lang="en-US" dirty="0" err="1"/>
              <a:t>apply_start_clicks</a:t>
            </a:r>
            <a:r>
              <a:rPr lang="en-US" dirty="0"/>
              <a:t> as the </a:t>
            </a:r>
            <a:r>
              <a:rPr lang="en-US" dirty="0" err="1"/>
              <a:t>click_market_value</a:t>
            </a:r>
            <a:r>
              <a:rPr lang="en-US" dirty="0"/>
              <a:t> is directly proportional to it as seen in the correlation matrix.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5F90AB-D04D-42BA-B755-D6DB23DE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1513"/>
              </p:ext>
            </p:extLst>
          </p:nvPr>
        </p:nvGraphicFramePr>
        <p:xfrm>
          <a:off x="8153678" y="1117222"/>
          <a:ext cx="3400147" cy="2311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742">
                  <a:extLst>
                    <a:ext uri="{9D8B030D-6E8A-4147-A177-3AD203B41FA5}">
                      <a16:colId xmlns:a16="http://schemas.microsoft.com/office/drawing/2014/main" val="4134948418"/>
                    </a:ext>
                  </a:extLst>
                </a:gridCol>
                <a:gridCol w="1622405">
                  <a:extLst>
                    <a:ext uri="{9D8B030D-6E8A-4147-A177-3AD203B41FA5}">
                      <a16:colId xmlns:a16="http://schemas.microsoft.com/office/drawing/2014/main" val="2417246157"/>
                    </a:ext>
                  </a:extLst>
                </a:gridCol>
              </a:tblGrid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Attributes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Feature Importance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4777368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Click_Market_Value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0.065256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713937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Apply_Start_Clicks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0.032553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433209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StartMonth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0.032544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24322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EndMonth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0.028648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560248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Applications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0.016128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499584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Total_Contract_Value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0.011309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932917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Job_Listings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0.001835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55052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Job_Slots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0.000216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531070"/>
                  </a:ext>
                </a:extLst>
              </a:tr>
              <a:tr h="231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State_Name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37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7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F862-802D-42B3-972A-6D0EA838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0"/>
            <a:ext cx="10915650" cy="990600"/>
          </a:xfrm>
        </p:spPr>
        <p:txBody>
          <a:bodyPr/>
          <a:lstStyle/>
          <a:p>
            <a:r>
              <a:rPr lang="en-US" dirty="0"/>
              <a:t>Q4 Retention Analysis </a:t>
            </a:r>
            <a:r>
              <a:rPr lang="en-US" sz="2400" dirty="0"/>
              <a:t>(Classifier Subset Evaluator)</a:t>
            </a:r>
          </a:p>
        </p:txBody>
      </p:sp>
      <p:pic>
        <p:nvPicPr>
          <p:cNvPr id="4" name="Picture 3" descr="Classifier Subset Evaluator">
            <a:extLst>
              <a:ext uri="{FF2B5EF4-FFF2-40B4-BE49-F238E27FC236}">
                <a16:creationId xmlns:a16="http://schemas.microsoft.com/office/drawing/2014/main" id="{5F546492-7D99-4C60-85AA-1A7160B9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09" y="794055"/>
            <a:ext cx="8044791" cy="6063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8EF1E-8EAD-4326-9847-F8DA476D6845}"/>
              </a:ext>
            </a:extLst>
          </p:cNvPr>
          <p:cNvSpPr txBox="1"/>
          <p:nvPr/>
        </p:nvSpPr>
        <p:spPr>
          <a:xfrm>
            <a:off x="0" y="1695635"/>
            <a:ext cx="3959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confirm </a:t>
            </a:r>
            <a:r>
              <a:rPr lang="en-US" dirty="0" err="1"/>
              <a:t>click_market_value</a:t>
            </a:r>
            <a:r>
              <a:rPr lang="en-US" dirty="0"/>
              <a:t> has highest value using another algorithm called </a:t>
            </a:r>
            <a:r>
              <a:rPr lang="en-US" dirty="0" err="1"/>
              <a:t>classifierSubsetEvaluator</a:t>
            </a:r>
            <a:r>
              <a:rPr lang="en-US" dirty="0"/>
              <a:t> as indicated in the screenshot.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screenshot of Tree obtained from training on decision tree algorithm which also shows the same.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59DA95-1A5F-4B2B-9A27-844307852401}"/>
              </a:ext>
            </a:extLst>
          </p:cNvPr>
          <p:cNvSpPr/>
          <p:nvPr/>
        </p:nvSpPr>
        <p:spPr>
          <a:xfrm>
            <a:off x="5785282" y="5442012"/>
            <a:ext cx="3551068" cy="6219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8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A343-43AB-423C-A2B9-33AE7B82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B636BC-57CD-4C48-8504-0F82407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9038D0B-BE66-4590-BB2A-17162577C32E}"/>
              </a:ext>
            </a:extLst>
          </p:cNvPr>
          <p:cNvSpPr/>
          <p:nvPr/>
        </p:nvSpPr>
        <p:spPr>
          <a:xfrm>
            <a:off x="1677880" y="1757778"/>
            <a:ext cx="3551068" cy="941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0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1306410-FA3B-4024-92DF-70630566D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D643797-9A75-407A-8C6C-7E80D6A2C077}"/>
              </a:ext>
            </a:extLst>
          </p:cNvPr>
          <p:cNvSpPr/>
          <p:nvPr/>
        </p:nvSpPr>
        <p:spPr>
          <a:xfrm>
            <a:off x="4802820" y="479394"/>
            <a:ext cx="3551068" cy="941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5405-1281-4882-995A-674CF131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en-US" dirty="0"/>
              <a:t>Q5 Retention Analysis </a:t>
            </a:r>
            <a:r>
              <a:rPr lang="en-US" sz="2400" dirty="0"/>
              <a:t>(Performance of model)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5381B1-4FBE-4E82-8FE3-ED0A4885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977578"/>
              </p:ext>
            </p:extLst>
          </p:nvPr>
        </p:nvGraphicFramePr>
        <p:xfrm>
          <a:off x="971550" y="1414463"/>
          <a:ext cx="10382249" cy="3304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3059">
                  <a:extLst>
                    <a:ext uri="{9D8B030D-6E8A-4147-A177-3AD203B41FA5}">
                      <a16:colId xmlns:a16="http://schemas.microsoft.com/office/drawing/2014/main" val="1176675959"/>
                    </a:ext>
                  </a:extLst>
                </a:gridCol>
                <a:gridCol w="1979989">
                  <a:extLst>
                    <a:ext uri="{9D8B030D-6E8A-4147-A177-3AD203B41FA5}">
                      <a16:colId xmlns:a16="http://schemas.microsoft.com/office/drawing/2014/main" val="3350970914"/>
                    </a:ext>
                  </a:extLst>
                </a:gridCol>
                <a:gridCol w="1979989">
                  <a:extLst>
                    <a:ext uri="{9D8B030D-6E8A-4147-A177-3AD203B41FA5}">
                      <a16:colId xmlns:a16="http://schemas.microsoft.com/office/drawing/2014/main" val="1214609880"/>
                    </a:ext>
                  </a:extLst>
                </a:gridCol>
                <a:gridCol w="1624606">
                  <a:extLst>
                    <a:ext uri="{9D8B030D-6E8A-4147-A177-3AD203B41FA5}">
                      <a16:colId xmlns:a16="http://schemas.microsoft.com/office/drawing/2014/main" val="4277303341"/>
                    </a:ext>
                  </a:extLst>
                </a:gridCol>
                <a:gridCol w="1624606">
                  <a:extLst>
                    <a:ext uri="{9D8B030D-6E8A-4147-A177-3AD203B41FA5}">
                      <a16:colId xmlns:a16="http://schemas.microsoft.com/office/drawing/2014/main" val="1177704396"/>
                    </a:ext>
                  </a:extLst>
                </a:gridCol>
              </a:tblGrid>
              <a:tr h="608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Algorithm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Precision for  Class 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Precision for Class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Recall for Class 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Recall for Class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8535259"/>
                  </a:ext>
                </a:extLst>
              </a:tr>
              <a:tr h="608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J48 Decision Tree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0.836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0.814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0.479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329937"/>
                  </a:ext>
                </a:extLst>
              </a:tr>
              <a:tr h="608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ANN Multilayer Perceptron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0.948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5713810"/>
                  </a:ext>
                </a:extLst>
              </a:tr>
              <a:tr h="608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K-Nearest Neighbours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0.721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0.511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0.917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5124683"/>
                  </a:ext>
                </a:extLst>
              </a:tr>
              <a:tr h="6088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Random Forest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0.733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0.816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0.508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0.922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07537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6AD8A1-BF97-4558-B57B-704897F49A12}"/>
              </a:ext>
            </a:extLst>
          </p:cNvPr>
          <p:cNvSpPr txBox="1"/>
          <p:nvPr/>
        </p:nvSpPr>
        <p:spPr>
          <a:xfrm>
            <a:off x="971550" y="5162550"/>
            <a:ext cx="10382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above we can see that J48 Decision Tree and ANN are the top 2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2 slides show training results for J48 Decision Tree and Artificial Neural Network (Multilayer Perceptron) algorithms.</a:t>
            </a:r>
          </a:p>
        </p:txBody>
      </p:sp>
    </p:spTree>
    <p:extLst>
      <p:ext uri="{BB962C8B-B14F-4D97-AF65-F5344CB8AC3E}">
        <p14:creationId xmlns:p14="http://schemas.microsoft.com/office/powerpoint/2010/main" val="171911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55B7-1993-4AC3-AE3B-1748FB32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4" y="1"/>
            <a:ext cx="10125076" cy="904874"/>
          </a:xfrm>
        </p:spPr>
        <p:txBody>
          <a:bodyPr>
            <a:normAutofit/>
          </a:bodyPr>
          <a:lstStyle/>
          <a:p>
            <a:r>
              <a:rPr lang="en-US" dirty="0"/>
              <a:t>J48 Decision Tree - Weka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49AC2B-0EE4-40ED-BC4A-8239C4F8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4" y="691156"/>
            <a:ext cx="10963275" cy="61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1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1194-89A9-4037-8215-42CA3247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Artificial Neural Network (Multilayer Perceptron) - Weka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FE97A5-B135-470B-8F6A-CD52356FB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28700"/>
            <a:ext cx="10363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0141-91D5-4133-BBEA-9C6751C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 Retention Analysis </a:t>
            </a:r>
            <a:r>
              <a:rPr lang="en-US" sz="3200" dirty="0"/>
              <a:t>(Recommendation)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3EE7-8691-4BB7-986B-C7E960C8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observe the </a:t>
            </a:r>
            <a:r>
              <a:rPr lang="en-US" dirty="0" err="1"/>
              <a:t>Statewise</a:t>
            </a:r>
            <a:r>
              <a:rPr lang="en-US" dirty="0"/>
              <a:t> growth-rate and make recommendation of appropriate </a:t>
            </a:r>
            <a:r>
              <a:rPr lang="en-US" dirty="0" err="1"/>
              <a:t>job_slot</a:t>
            </a:r>
            <a:r>
              <a:rPr lang="en-US" dirty="0"/>
              <a:t> package to that particular state. Thus we can have different </a:t>
            </a:r>
            <a:r>
              <a:rPr lang="en-US" dirty="0" err="1"/>
              <a:t>job_slot</a:t>
            </a:r>
            <a:r>
              <a:rPr lang="en-US" dirty="0"/>
              <a:t> packages for different states. </a:t>
            </a:r>
          </a:p>
          <a:p>
            <a:endParaRPr lang="en-US" dirty="0"/>
          </a:p>
          <a:p>
            <a:r>
              <a:rPr lang="en-US" dirty="0"/>
              <a:t>To make regional </a:t>
            </a:r>
            <a:r>
              <a:rPr lang="en-US" dirty="0" err="1"/>
              <a:t>job_slot</a:t>
            </a:r>
            <a:r>
              <a:rPr lang="en-US" dirty="0"/>
              <a:t> size recommendation according to state. This can be done by analyzing the correlation between </a:t>
            </a:r>
            <a:r>
              <a:rPr lang="en-US" dirty="0" err="1"/>
              <a:t>job_slot</a:t>
            </a:r>
            <a:r>
              <a:rPr lang="en-US" dirty="0"/>
              <a:t> and number of application.</a:t>
            </a:r>
          </a:p>
          <a:p>
            <a:endParaRPr lang="en-US" dirty="0"/>
          </a:p>
          <a:p>
            <a:r>
              <a:rPr lang="en-US" dirty="0"/>
              <a:t>Based on the analysis I did, I felt there should be more Job slot variations (right now there are only 2 – 15 and 50).</a:t>
            </a:r>
          </a:p>
          <a:p>
            <a:endParaRPr lang="en-US" dirty="0"/>
          </a:p>
          <a:p>
            <a:r>
              <a:rPr lang="en-US" dirty="0"/>
              <a:t>Understanding the </a:t>
            </a:r>
            <a:r>
              <a:rPr lang="en-US" dirty="0" err="1"/>
              <a:t>click_market_value</a:t>
            </a:r>
            <a:r>
              <a:rPr lang="en-US" dirty="0"/>
              <a:t> - how it was obtained - might also help understand how to make better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5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32457-528F-4CFA-B801-33646649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37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36CB-C707-41FD-A4A3-58B2D4E9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4198"/>
          </a:xfrm>
        </p:spPr>
        <p:txBody>
          <a:bodyPr/>
          <a:lstStyle/>
          <a:p>
            <a:r>
              <a:rPr lang="en-US" dirty="0"/>
              <a:t>Q1 -  Google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6AFB-0422-4271-9F12-E79D89C4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9"/>
            <a:ext cx="10515600" cy="213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select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h.State_Name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, DATE_TRUNC(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h.StartDate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, MONTH) as Month ,sum(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h.Total_Contract_Value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) as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Total_Contract_Value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 from (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    	select g.*,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f.City_Name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f.State_ID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f.State_Name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 from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    	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gdoor.gdoor_slot_performance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 as g inner join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gdoor.gdoor_location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 as f on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g.City_ID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f.City_ID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as h group by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h.State_Name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, Month order by </a:t>
            </a:r>
            <a:r>
              <a:rPr lang="en-US" sz="1400" dirty="0" err="1">
                <a:latin typeface="Lucida Console" panose="020B0609040504020204" pitchFamily="49" charset="0"/>
                <a:cs typeface="Angsana New" panose="020B0502040204020203" pitchFamily="18" charset="-34"/>
              </a:rPr>
              <a:t>h.State_Name</a:t>
            </a:r>
            <a:r>
              <a:rPr lang="en-US" sz="1400" dirty="0">
                <a:latin typeface="Lucida Console" panose="020B0609040504020204" pitchFamily="49" charset="0"/>
                <a:cs typeface="Angsana New" panose="020B0502040204020203" pitchFamily="18" charset="-34"/>
              </a:rPr>
              <a:t>, Month;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9C80B0-3F00-4507-A083-4624577DCB12}"/>
              </a:ext>
            </a:extLst>
          </p:cNvPr>
          <p:cNvSpPr txBox="1">
            <a:spLocks/>
          </p:cNvSpPr>
          <p:nvPr/>
        </p:nvSpPr>
        <p:spPr>
          <a:xfrm>
            <a:off x="838200" y="3133817"/>
            <a:ext cx="10515600" cy="1020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6E890D-FE5B-4225-81FC-FB5EA4D60B04}"/>
              </a:ext>
            </a:extLst>
          </p:cNvPr>
          <p:cNvSpPr txBox="1">
            <a:spLocks/>
          </p:cNvSpPr>
          <p:nvPr/>
        </p:nvSpPr>
        <p:spPr>
          <a:xfrm>
            <a:off x="838200" y="4264072"/>
            <a:ext cx="10515600" cy="247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select * from (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select </a:t>
            </a:r>
            <a:r>
              <a:rPr lang="en-US" sz="1400" dirty="0" err="1">
                <a:latin typeface="Lucida Console" panose="020B0609040504020204" pitchFamily="49" charset="0"/>
              </a:rPr>
              <a:t>Employer_ID</a:t>
            </a:r>
            <a:r>
              <a:rPr lang="en-US" sz="1400" dirty="0">
                <a:latin typeface="Lucida Console" panose="020B0609040504020204" pitchFamily="49" charset="0"/>
              </a:rPr>
              <a:t>, ROW_NUMBER() over (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             partition by </a:t>
            </a:r>
            <a:r>
              <a:rPr lang="en-US" sz="1400" dirty="0" err="1">
                <a:latin typeface="Lucida Console" panose="020B0609040504020204" pitchFamily="49" charset="0"/>
              </a:rPr>
              <a:t>Employer_ID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             order by </a:t>
            </a:r>
            <a:r>
              <a:rPr lang="en-US" sz="1400" dirty="0" err="1">
                <a:latin typeface="Lucida Console" panose="020B0609040504020204" pitchFamily="49" charset="0"/>
              </a:rPr>
              <a:t>Employer_ID</a:t>
            </a:r>
            <a:r>
              <a:rPr lang="en-US" sz="1400" dirty="0">
                <a:latin typeface="Lucida Console" panose="020B0609040504020204" pitchFamily="49" charset="0"/>
              </a:rPr>
              <a:t>, StartDate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 	   ) AS ROW_NUMBER, </a:t>
            </a:r>
            <a:r>
              <a:rPr lang="en-US" sz="1400" dirty="0" err="1">
                <a:latin typeface="Lucida Console" panose="020B0609040504020204" pitchFamily="49" charset="0"/>
              </a:rPr>
              <a:t>Job_Slots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Click_Market_Value</a:t>
            </a:r>
            <a:r>
              <a:rPr lang="en-US" sz="1400" dirty="0">
                <a:latin typeface="Lucida Console" panose="020B0609040504020204" pitchFamily="49" charset="0"/>
              </a:rPr>
              <a:t> from </a:t>
            </a:r>
            <a:r>
              <a:rPr lang="en-US" sz="1400" dirty="0" err="1">
                <a:latin typeface="Lucida Console" panose="020B0609040504020204" pitchFamily="49" charset="0"/>
              </a:rPr>
              <a:t>gdoor.gdoor_slot_performance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) where ROW_NUMBER = 2;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08F-C566-416A-BE84-0F9C4807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–Metric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B9C-6E58-4590-9D46-23E060CEF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Renewal_Flag</a:t>
            </a:r>
            <a:r>
              <a:rPr lang="en-US" dirty="0"/>
              <a:t> - True/false metric indicating whether the contract was renewed at the end of the contract: 1 = renewed, 0 = not renewed </a:t>
            </a:r>
          </a:p>
          <a:p>
            <a:endParaRPr lang="en-US" dirty="0"/>
          </a:p>
          <a:p>
            <a:r>
              <a:rPr lang="en-US" dirty="0"/>
              <a:t>Graphs on next pages made in Tableau and other analysis in Weka – </a:t>
            </a:r>
          </a:p>
          <a:p>
            <a:pPr lvl="1"/>
            <a:r>
              <a:rPr lang="en-US" dirty="0" err="1"/>
              <a:t>Renewal_Flag</a:t>
            </a:r>
            <a:r>
              <a:rPr lang="en-US" dirty="0"/>
              <a:t> over time Quarter</a:t>
            </a:r>
          </a:p>
          <a:p>
            <a:pPr lvl="1"/>
            <a:r>
              <a:rPr lang="en-US" dirty="0" err="1"/>
              <a:t>Job_Slots</a:t>
            </a:r>
            <a:r>
              <a:rPr lang="en-US" dirty="0"/>
              <a:t> over time Quarter</a:t>
            </a:r>
          </a:p>
          <a:p>
            <a:pPr lvl="1"/>
            <a:r>
              <a:rPr lang="en-US" dirty="0"/>
              <a:t>Stacked Bars graph for </a:t>
            </a:r>
            <a:r>
              <a:rPr lang="en-US" dirty="0" err="1"/>
              <a:t>click_market_value</a:t>
            </a:r>
            <a:endParaRPr lang="en-US" dirty="0"/>
          </a:p>
          <a:p>
            <a:pPr lvl="1"/>
            <a:r>
              <a:rPr lang="en-US" dirty="0"/>
              <a:t>Box Plot of </a:t>
            </a:r>
            <a:r>
              <a:rPr lang="en-US" dirty="0" err="1"/>
              <a:t>Total_Contract_Value</a:t>
            </a:r>
            <a:endParaRPr lang="en-US" dirty="0"/>
          </a:p>
          <a:p>
            <a:pPr lvl="1"/>
            <a:r>
              <a:rPr lang="en-US" dirty="0"/>
              <a:t>Correlation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42B4-48AE-4C73-A7E8-417C9E86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0"/>
            <a:ext cx="10515600" cy="1015229"/>
          </a:xfrm>
        </p:spPr>
        <p:txBody>
          <a:bodyPr/>
          <a:lstStyle/>
          <a:p>
            <a:r>
              <a:rPr lang="en-US"/>
              <a:t>A good metric would be analysis of number of job_slots renewed over time and new customers obtained / growth rate.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C6412-9FF4-4B05-B505-87730639BBA9}"/>
              </a:ext>
            </a:extLst>
          </p:cNvPr>
          <p:cNvSpPr txBox="1"/>
          <p:nvPr/>
        </p:nvSpPr>
        <p:spPr>
          <a:xfrm>
            <a:off x="89143" y="1628290"/>
            <a:ext cx="3219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New customers should be equal or more than last quarter.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Customers retained should be equal to new customer from last quarter + older retained customer.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Taking into consideration job hiring process takes 1-2 months or more.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3A319-5E72-472E-AB1B-A7554E88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684" y="1015228"/>
            <a:ext cx="8888316" cy="58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5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0C71-BD16-458A-9D85-30FA30BA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using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Job_Slots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metrics quarterly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E27F6-B584-45D7-B420-1C5CF783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576979"/>
            <a:ext cx="8677275" cy="57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F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A1C1C-EF7A-4F92-A0F9-8F720DB4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using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Click_Market_Value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quarterly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B8748-27F4-46B4-9059-A0A902B7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126" y="0"/>
            <a:ext cx="6164824" cy="68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98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20AB4-DDD4-4162-9E59-45D84AA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using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Total_Contract_Value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quarterly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53141-036F-419C-BE7C-6D6A5789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814" y="590484"/>
            <a:ext cx="8636186" cy="56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B805-1C0F-4095-A201-5F8BF722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Correlation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1903F-F272-4146-958D-A41C2F8B5F8D}"/>
              </a:ext>
            </a:extLst>
          </p:cNvPr>
          <p:cNvSpPr txBox="1"/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From the matrix we can make following inferences: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Increase in the price of total_contract_value may lead to a decrease in renewal of customer.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more the number of successful applications or apply_start_clicks is directly proportional to the market value they bring.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F50326-429E-42C2-A7A4-8FC479258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6" b="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6D1A-C62C-4202-A818-01D2D7B7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Retention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88FE-1A0B-440B-A89C-F761B530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tried ‘</a:t>
            </a:r>
            <a:r>
              <a:rPr lang="en-US" i="1" dirty="0"/>
              <a:t>Information gain attribute evaluator</a:t>
            </a:r>
            <a:r>
              <a:rPr lang="en-US" dirty="0"/>
              <a:t>’ and ‘</a:t>
            </a:r>
            <a:r>
              <a:rPr lang="en-US" i="1" dirty="0"/>
              <a:t>classifier subset evaluator</a:t>
            </a:r>
            <a:r>
              <a:rPr lang="en-US" dirty="0"/>
              <a:t>’ to evaluate the information gain from each attribute. This was also backed by a decision tree J48 algorithm which chose </a:t>
            </a:r>
            <a:r>
              <a:rPr lang="en-US" dirty="0" err="1"/>
              <a:t>click_market_value</a:t>
            </a:r>
            <a:r>
              <a:rPr lang="en-US" dirty="0"/>
              <a:t> as the root node.</a:t>
            </a:r>
          </a:p>
          <a:p>
            <a:endParaRPr lang="en-US" dirty="0"/>
          </a:p>
          <a:p>
            <a:r>
              <a:rPr lang="en-US" dirty="0"/>
              <a:t>Other features that make a significant contribution are </a:t>
            </a:r>
            <a:r>
              <a:rPr lang="en-US" dirty="0" err="1"/>
              <a:t>Apply_Start_Clicks</a:t>
            </a:r>
            <a:r>
              <a:rPr lang="en-US" dirty="0"/>
              <a:t>, </a:t>
            </a:r>
            <a:r>
              <a:rPr lang="en-US" dirty="0" err="1"/>
              <a:t>Total_Contract_Value</a:t>
            </a:r>
            <a:r>
              <a:rPr lang="en-US" dirty="0"/>
              <a:t>, </a:t>
            </a:r>
            <a:r>
              <a:rPr lang="en-US" dirty="0" err="1"/>
              <a:t>StartMonth</a:t>
            </a:r>
            <a:r>
              <a:rPr lang="en-US" dirty="0"/>
              <a:t>, </a:t>
            </a:r>
            <a:r>
              <a:rPr lang="en-US" dirty="0" err="1"/>
              <a:t>EndMonth</a:t>
            </a:r>
            <a:r>
              <a:rPr lang="en-US" dirty="0"/>
              <a:t>, Applications.</a:t>
            </a:r>
          </a:p>
          <a:p>
            <a:endParaRPr lang="en-US" dirty="0"/>
          </a:p>
          <a:p>
            <a:r>
              <a:rPr lang="en-US" dirty="0"/>
              <a:t>Also tried PCA (Principal component Analysis) but wasn’t good enough.</a:t>
            </a:r>
          </a:p>
        </p:txBody>
      </p:sp>
    </p:spTree>
    <p:extLst>
      <p:ext uri="{BB962C8B-B14F-4D97-AF65-F5344CB8AC3E}">
        <p14:creationId xmlns:p14="http://schemas.microsoft.com/office/powerpoint/2010/main" val="238594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759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Glassdoor Test Answers</vt:lpstr>
      <vt:lpstr>Q1 -  Google BigQuery</vt:lpstr>
      <vt:lpstr>Q3 –Metric Design</vt:lpstr>
      <vt:lpstr>PowerPoint Presentation</vt:lpstr>
      <vt:lpstr>Performance using Job_Slots metrics quarterly</vt:lpstr>
      <vt:lpstr>Performance using Click_Market_Value quarterly</vt:lpstr>
      <vt:lpstr>Performance using Total_Contract_Value quarterly</vt:lpstr>
      <vt:lpstr>Correlation Matrix</vt:lpstr>
      <vt:lpstr>Q4 Retention Analysis </vt:lpstr>
      <vt:lpstr>Q4 Retention Analysis (Information Gain Attribute Evaluator)</vt:lpstr>
      <vt:lpstr>Q4 Retention Analysis (Classifier Subset Evaluator)</vt:lpstr>
      <vt:lpstr>PowerPoint Presentation</vt:lpstr>
      <vt:lpstr>PowerPoint Presentation</vt:lpstr>
      <vt:lpstr>Q5 Retention Analysis (Performance of model)</vt:lpstr>
      <vt:lpstr>J48 Decision Tree - Weka</vt:lpstr>
      <vt:lpstr>Artificial Neural Network (Multilayer Perceptron) - Weka</vt:lpstr>
      <vt:lpstr>Q6 Retention Analysis (Recommendation)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Glassdoor Test Answers</dc:title>
  <dc:creator>Abhi Mane</dc:creator>
  <cp:lastModifiedBy>Abhi Mane</cp:lastModifiedBy>
  <cp:revision>12</cp:revision>
  <dcterms:created xsi:type="dcterms:W3CDTF">2020-02-23T05:12:01Z</dcterms:created>
  <dcterms:modified xsi:type="dcterms:W3CDTF">2020-02-23T06:17:54Z</dcterms:modified>
</cp:coreProperties>
</file>