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1A743D-358A-45B5-A163-238DDFF3D8B6}">
  <a:tblStyle styleId="{691A743D-358A-45B5-A163-238DDFF3D8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1f844e47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1f844e47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f844e3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f844e3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10b40fc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410b40fc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1f844e4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1f844e4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1f844e4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1f844e4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1f844e47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1f844e47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1f844e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1f844e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1f844e4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1f844e4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f543bf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f543bf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10b40f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10b40f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f844e4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f844e4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10b40fc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410b40fc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10b40fc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10b40fc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10b40fc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10b40f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10b40fc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10b40fc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1f844e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1f844e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716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Malware Analysis Using ML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18425" y="3181350"/>
            <a:ext cx="34707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 Tushar (20111071)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Harsika (20111021)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Shubham (20111063)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Sumesh (20111066)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Muskan (20111036)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Abhishek (20111401)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199750" y="2214700"/>
            <a:ext cx="303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Team : Binary Beasts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in Machine Learning: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Seeing, Variance plot, We took only Top 100 Features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1836750" y="23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{691A743D-358A-45B5-A163-238DDFF3D8B6}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 (With 100 features)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SVM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72.36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93.46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K-Nearest neighbour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89.94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Deep Neural Network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79.30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546" y="303096"/>
            <a:ext cx="2621225" cy="1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in Machine Learning: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Seeing, </a:t>
            </a:r>
            <a:r>
              <a:rPr lang="en"/>
              <a:t>Variance</a:t>
            </a:r>
            <a:r>
              <a:rPr lang="en"/>
              <a:t> plot, We took only Top 350 Features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23"/>
          <p:cNvGraphicFramePr/>
          <p:nvPr/>
        </p:nvGraphicFramePr>
        <p:xfrm>
          <a:off x="1769375" y="23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{691A743D-358A-45B5-A163-238DDFF3D8B6}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 (With 350 features)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SVM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80.40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91.95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93.46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K-Nearest neighbour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80.40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Deep Neural Network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87.84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300" y="225325"/>
            <a:ext cx="2824959" cy="19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Classification Models (with Top-500 features):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We tested various ML models with various parameter combinations. </a:t>
            </a:r>
            <a:r>
              <a:rPr lang="en" sz="1850"/>
              <a:t>We experimented with the parameters of each model and presenting the best performing models as follows: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1. </a:t>
            </a:r>
            <a:r>
              <a:rPr b="1" lang="en" sz="1850" u="sng"/>
              <a:t>Multiclass SVM</a:t>
            </a:r>
            <a:r>
              <a:rPr lang="en" sz="1850"/>
              <a:t> (best accuracy: 91.46),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1" name="Google Shape;211;p24"/>
          <p:cNvGraphicFramePr/>
          <p:nvPr/>
        </p:nvGraphicFramePr>
        <p:xfrm>
          <a:off x="1627925" y="325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{691A743D-358A-45B5-A163-238DDFF3D8B6}</a:tableStyleId>
              </a:tblPr>
              <a:tblGrid>
                <a:gridCol w="1268750"/>
                <a:gridCol w="1268750"/>
              </a:tblGrid>
              <a:tr h="28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Kernel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Poly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41.21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RBF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67.34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Linear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91.46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Classification Models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219425"/>
            <a:ext cx="70389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2. </a:t>
            </a:r>
            <a:r>
              <a:rPr b="1" lang="en" sz="1850" u="sng"/>
              <a:t>Decision Tree</a:t>
            </a:r>
            <a:r>
              <a:rPr lang="en" sz="1850"/>
              <a:t> (best accuracy: 91.45)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3. </a:t>
            </a:r>
            <a:r>
              <a:rPr b="1" lang="en" sz="1850" u="sng"/>
              <a:t>Random Forest</a:t>
            </a:r>
            <a:r>
              <a:rPr lang="en" sz="1850"/>
              <a:t> (best accuracy: 93.46 )</a:t>
            </a:r>
            <a:endParaRPr b="1" sz="185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25"/>
          <p:cNvGraphicFramePr/>
          <p:nvPr/>
        </p:nvGraphicFramePr>
        <p:xfrm>
          <a:off x="1650175" y="170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{691A743D-358A-45B5-A163-238DDFF3D8B6}</a:tableStyleId>
              </a:tblPr>
              <a:tblGrid>
                <a:gridCol w="1307575"/>
                <a:gridCol w="1307575"/>
              </a:tblGrid>
              <a:tr h="2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Gini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Entropy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91.45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25"/>
          <p:cNvGraphicFramePr/>
          <p:nvPr/>
        </p:nvGraphicFramePr>
        <p:xfrm>
          <a:off x="1650175" y="346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{691A743D-358A-45B5-A163-238DDFF3D8B6}</a:tableStyleId>
              </a:tblPr>
              <a:tblGrid>
                <a:gridCol w="1460925"/>
                <a:gridCol w="1460925"/>
              </a:tblGrid>
              <a:tr h="30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Estimators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93.46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92.46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92.46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Classification Models :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924675"/>
            <a:ext cx="7038900" cy="4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4. </a:t>
            </a:r>
            <a:r>
              <a:rPr b="1" lang="en" sz="1350" u="sng"/>
              <a:t>KNN </a:t>
            </a:r>
            <a:r>
              <a:rPr lang="en" sz="1350"/>
              <a:t>(best accuracy: 78.89)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5. </a:t>
            </a:r>
            <a:r>
              <a:rPr b="1" lang="en" sz="1350"/>
              <a:t>Deep Neural Network:</a:t>
            </a:r>
            <a:r>
              <a:rPr b="1" lang="en" sz="1850"/>
              <a:t>   </a:t>
            </a:r>
            <a:endParaRPr b="1" sz="1850"/>
          </a:p>
        </p:txBody>
      </p:sp>
      <p:graphicFrame>
        <p:nvGraphicFramePr>
          <p:cNvPr id="226" name="Google Shape;226;p26"/>
          <p:cNvGraphicFramePr/>
          <p:nvPr/>
        </p:nvGraphicFramePr>
        <p:xfrm>
          <a:off x="1601750" y="148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{691A743D-358A-45B5-A163-238DDFF3D8B6}</a:tableStyleId>
              </a:tblPr>
              <a:tblGrid>
                <a:gridCol w="1634600"/>
                <a:gridCol w="1634600"/>
              </a:tblGrid>
              <a:tr h="35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N-Neighbours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74.87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73.86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76.88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78.9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7" name="Google Shape;227;p26"/>
          <p:cNvGraphicFramePr/>
          <p:nvPr/>
        </p:nvGraphicFramePr>
        <p:xfrm>
          <a:off x="1601750" y="384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{691A743D-358A-45B5-A163-238DDFF3D8B6}</a:tableStyleId>
              </a:tblPr>
              <a:tblGrid>
                <a:gridCol w="1518400"/>
                <a:gridCol w="1518400"/>
              </a:tblGrid>
              <a:tr h="2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Layers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97.69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graphicFrame>
        <p:nvGraphicFramePr>
          <p:cNvPr id="233" name="Google Shape;233;p27"/>
          <p:cNvGraphicFramePr/>
          <p:nvPr/>
        </p:nvGraphicFramePr>
        <p:xfrm>
          <a:off x="582750" y="1457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{691A743D-358A-45B5-A163-238DDFF3D8B6}</a:tableStyleId>
              </a:tblPr>
              <a:tblGrid>
                <a:gridCol w="1368300"/>
                <a:gridCol w="1368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Models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Best Accuracy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K-Nearest Neighbour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78.89 %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91.45 %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SVM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91.46 %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93.46 %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Deep Neural Network  (Best)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97.69 %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800" y="1761550"/>
            <a:ext cx="5300377" cy="2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337225"/>
            <a:ext cx="70389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Small  dataset :</a:t>
            </a:r>
            <a:r>
              <a:rPr lang="en"/>
              <a:t> Extraction of Analytics Report  from Cuckoo took lots of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Limited s</a:t>
            </a:r>
            <a:r>
              <a:rPr b="1" lang="en"/>
              <a:t>i</a:t>
            </a:r>
            <a:r>
              <a:rPr b="1" lang="en"/>
              <a:t>gnificant features :</a:t>
            </a:r>
            <a:r>
              <a:rPr lang="en"/>
              <a:t> Taking all fields from JSON files created large feature 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Windows Malware : </a:t>
            </a:r>
            <a:r>
              <a:rPr lang="en"/>
              <a:t>Our analysis only covers windows malwares.</a:t>
            </a:r>
            <a:endParaRPr/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2717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349700" y="3631200"/>
            <a:ext cx="70389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 our analysis for larger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all the pieces to create final malware detection tool.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our tool for detecting malicious PE files.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19550" y="2030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 you!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performed dynamic malware analysis using  different machine learning algorithms.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Outline: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Collected Portable Executable (PE) files from </a:t>
            </a:r>
            <a:r>
              <a:rPr lang="en"/>
              <a:t> C3i center, IIT Kanpur.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Automated installation and configuration of Cuckoo sandbox.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we obtained an analytics report of each PE file using cuckoo sandbox in JSON format.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Parsed JSON files to collect significant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Pre-processed the data and performed </a:t>
            </a:r>
            <a:r>
              <a:rPr lang="en"/>
              <a:t>dimensionality</a:t>
            </a:r>
            <a:r>
              <a:rPr lang="en"/>
              <a:t> reduction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Applied various ML models  and compared their accuracies.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Cuckoo Sandbox Installation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had configured Cuckoo Sandbox in a virtual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Cuckoo host is in Ubuntu 20.04 &amp; Cuckoo guest is in Windows 7 Ultimate.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Cuckoo is still based on Python2.7 which is outdated as of now, we had faced errors several times during the setup.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overcome various errors, we had used various scripts available on the internet but none of them make installation without any errors.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So, we have corrected those collection of scripts and used these scripts to install cuckoo on virtual machine and exported  that virtual machine in .OVA format.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anyone can install cuckoo by using corrected script or can use cuckoo  without installing it by just importing  our virtual machine image in their virtualbox.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Cuckoo Sandbox Configuration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45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Cuckoo we had used for our analysis is of version 2.0.6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had used Cuckoo guest in “Host-only” network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our analysis we configured </a:t>
            </a:r>
            <a:r>
              <a:rPr i="1" lang="en"/>
              <a:t>cuckoo.conf</a:t>
            </a:r>
            <a:r>
              <a:rPr lang="en"/>
              <a:t> for both </a:t>
            </a:r>
            <a:r>
              <a:rPr lang="en"/>
              <a:t>static &amp; behavioural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had disabled </a:t>
            </a:r>
            <a:r>
              <a:rPr i="1" lang="en"/>
              <a:t>memory dump </a:t>
            </a:r>
            <a:r>
              <a:rPr lang="en"/>
              <a:t>option as it was not needed for our analysis and also it was taking very huge memory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Also, we enabled IP forwarding. So, the internet connection gets routed from host machine to cuckoo guest VM.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50" y="2998525"/>
            <a:ext cx="3805050" cy="20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07850"/>
            <a:ext cx="77655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collected JSON files for 995 classified PE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Cuckoo generated</a:t>
            </a:r>
            <a:r>
              <a:rPr lang="en"/>
              <a:t> Analytic Report for these above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JSON file created by Cuckoo sandbox contains lots of information like PE information, signatures, process information, etc.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28125"/>
            <a:ext cx="4691650" cy="24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Extracted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the following information as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Calls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Files written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Files deleted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Regkey written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Regkey deleted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DLL loaded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17688" l="0" r="0" t="0"/>
          <a:stretch/>
        </p:blipFill>
        <p:spPr>
          <a:xfrm>
            <a:off x="5136475" y="980750"/>
            <a:ext cx="3312025" cy="370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treated each api calls, file names and regkey names as features.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api calls each cell stores the number of time that call is made.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DLLs, files and regkey, each cell contains binary data.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Duration represents the time duration for which PE is executed.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Score provided by Cuckoo sandbox is not taken as a feature.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 after pre-processing 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details: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14820 columns; 995 rows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 Labels: 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Normal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Trojan-Dropper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</a:t>
            </a:r>
            <a:r>
              <a:rPr lang="en" sz="1300"/>
              <a:t>orm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Trojan-Downloader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</a:t>
            </a:r>
            <a:r>
              <a:rPr lang="en" sz="1300"/>
              <a:t>irus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Backdoor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</a:t>
            </a:r>
            <a:r>
              <a:rPr lang="en" sz="1300"/>
              <a:t>rojan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in Machine Learning: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46675" y="921625"/>
            <a:ext cx="7089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Feature Scaling</a:t>
            </a:r>
            <a:r>
              <a:rPr lang="en"/>
              <a:t>: </a:t>
            </a:r>
            <a:r>
              <a:rPr b="1" lang="en"/>
              <a:t> </a:t>
            </a:r>
            <a:r>
              <a:rPr lang="en"/>
              <a:t>Normalised the data before implementing our model.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Feature Reduction</a:t>
            </a:r>
            <a:r>
              <a:rPr lang="en"/>
              <a:t>: Implemented PCA to reduce  from 14k+ features (original) to top K features.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and comparing various ML models proven to perform well in classification problems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787" y="1532450"/>
            <a:ext cx="3168425" cy="2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