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4" r:id="rId4"/>
    <p:sldId id="265" r:id="rId5"/>
    <p:sldId id="266" r:id="rId6"/>
    <p:sldId id="260" r:id="rId7"/>
    <p:sldId id="261" r:id="rId8"/>
    <p:sldId id="268" r:id="rId9"/>
    <p:sldId id="262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[Book1]Food ordering!PivotTable3</c:name>
    <c:fmtId val="4"/>
  </c:pivotSource>
  <c:chart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9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/>
      <c:barChart>
        <c:barDir val="col"/>
        <c:grouping val="percentStacked"/>
        <c:ser>
          <c:idx val="0"/>
          <c:order val="0"/>
          <c:tx>
            <c:strRef>
              <c:f>'Food ordering'!$B$3:$B$4</c:f>
              <c:strCache>
                <c:ptCount val="1"/>
                <c:pt idx="0">
                  <c:v>Mostly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'Food ordering'!$A$5:$A$9</c:f>
              <c:strCache>
                <c:ptCount val="5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55 and Above</c:v>
                </c:pt>
              </c:strCache>
            </c:strRef>
          </c:cat>
          <c:val>
            <c:numRef>
              <c:f>'Food ordering'!$B$5:$B$9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</c:ser>
        <c:ser>
          <c:idx val="1"/>
          <c:order val="1"/>
          <c:tx>
            <c:strRef>
              <c:f>'Food ordering'!$C$3:$C$4</c:f>
              <c:strCache>
                <c:ptCount val="1"/>
                <c:pt idx="0">
                  <c:v>Never</c:v>
                </c:pt>
              </c:strCache>
            </c:strRef>
          </c:tx>
          <c:dLbls>
            <c:showVal val="1"/>
          </c:dLbls>
          <c:cat>
            <c:strRef>
              <c:f>'Food ordering'!$A$5:$A$9</c:f>
              <c:strCache>
                <c:ptCount val="5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55 and Above</c:v>
                </c:pt>
              </c:strCache>
            </c:strRef>
          </c:cat>
          <c:val>
            <c:numRef>
              <c:f>'Food ordering'!$C$5:$C$9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</c:ser>
        <c:ser>
          <c:idx val="2"/>
          <c:order val="2"/>
          <c:tx>
            <c:strRef>
              <c:f>'Food ordering'!$D$3:$D$4</c:f>
              <c:strCache>
                <c:ptCount val="1"/>
                <c:pt idx="0">
                  <c:v>Occasionally</c:v>
                </c:pt>
              </c:strCache>
            </c:strRef>
          </c:tx>
          <c:dLbls>
            <c:showVal val="1"/>
          </c:dLbls>
          <c:cat>
            <c:strRef>
              <c:f>'Food ordering'!$A$5:$A$9</c:f>
              <c:strCache>
                <c:ptCount val="5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55 and Above</c:v>
                </c:pt>
              </c:strCache>
            </c:strRef>
          </c:cat>
          <c:val>
            <c:numRef>
              <c:f>'Food ordering'!$D$5:$D$9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</c:ser>
        <c:ser>
          <c:idx val="3"/>
          <c:order val="3"/>
          <c:tx>
            <c:strRef>
              <c:f>'Food ordering'!$E$3:$E$4</c:f>
              <c:strCache>
                <c:ptCount val="1"/>
                <c:pt idx="0">
                  <c:v>Once in a Month</c:v>
                </c:pt>
              </c:strCache>
            </c:strRef>
          </c:tx>
          <c:dLbls>
            <c:showVal val="1"/>
          </c:dLbls>
          <c:cat>
            <c:strRef>
              <c:f>'Food ordering'!$A$5:$A$9</c:f>
              <c:strCache>
                <c:ptCount val="5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55 and Above</c:v>
                </c:pt>
              </c:strCache>
            </c:strRef>
          </c:cat>
          <c:val>
            <c:numRef>
              <c:f>'Food ordering'!$E$5:$E$9</c:f>
              <c:numCache>
                <c:formatCode>General</c:formatCode>
                <c:ptCount val="5"/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</c:ser>
        <c:overlap val="100"/>
        <c:axId val="42664320"/>
        <c:axId val="42666240"/>
      </c:barChart>
      <c:catAx>
        <c:axId val="42664320"/>
        <c:scaling>
          <c:orientation val="minMax"/>
        </c:scaling>
        <c:axPos val="b"/>
        <c:tickLblPos val="nextTo"/>
        <c:crossAx val="42666240"/>
        <c:crosses val="autoZero"/>
        <c:auto val="1"/>
        <c:lblAlgn val="ctr"/>
        <c:lblOffset val="100"/>
      </c:catAx>
      <c:valAx>
        <c:axId val="42666240"/>
        <c:scaling>
          <c:orientation val="minMax"/>
        </c:scaling>
        <c:axPos val="l"/>
        <c:majorGridlines/>
        <c:numFmt formatCode="0%" sourceLinked="1"/>
        <c:tickLblPos val="nextTo"/>
        <c:crossAx val="426643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[Book1]Sheet8!PivotTable4</c:name>
    <c:fmtId val="4"/>
  </c:pivotSource>
  <c:chart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/>
      <c:barChart>
        <c:barDir val="col"/>
        <c:grouping val="percentStacked"/>
        <c:ser>
          <c:idx val="0"/>
          <c:order val="0"/>
          <c:tx>
            <c:strRef>
              <c:f>Sheet8!$B$3:$B$4</c:f>
              <c:strCache>
                <c:ptCount val="1"/>
                <c:pt idx="0">
                  <c:v>Dominos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Sheet8!$A$5:$A$9</c:f>
              <c:strCache>
                <c:ptCount val="5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55 and Above</c:v>
                </c:pt>
              </c:strCache>
            </c:strRef>
          </c:cat>
          <c:val>
            <c:numRef>
              <c:f>Sheet8!$B$5:$B$9</c:f>
              <c:numCache>
                <c:formatCode>General</c:formatCode>
                <c:ptCount val="5"/>
                <c:pt idx="0">
                  <c:v>9</c:v>
                </c:pt>
                <c:pt idx="1">
                  <c:v>11</c:v>
                </c:pt>
                <c:pt idx="2">
                  <c:v>17</c:v>
                </c:pt>
                <c:pt idx="3">
                  <c:v>9</c:v>
                </c:pt>
                <c:pt idx="4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Other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Sheet8!$A$5:$A$9</c:f>
              <c:strCache>
                <c:ptCount val="5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55 and Above</c:v>
                </c:pt>
              </c:strCache>
            </c:strRef>
          </c:cat>
          <c:val>
            <c:numRef>
              <c:f>Sheet8!$C$5:$C$9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Sheet8!$D$3:$D$4</c:f>
              <c:strCache>
                <c:ptCount val="1"/>
                <c:pt idx="0">
                  <c:v>Pizza Hut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Sheet8!$A$5:$A$9</c:f>
              <c:strCache>
                <c:ptCount val="5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55 and Above</c:v>
                </c:pt>
              </c:strCache>
            </c:strRef>
          </c:cat>
          <c:val>
            <c:numRef>
              <c:f>Sheet8!$D$5:$D$9</c:f>
              <c:numCache>
                <c:formatCode>General</c:formatCode>
                <c:ptCount val="5"/>
                <c:pt idx="1">
                  <c:v>5</c:v>
                </c:pt>
                <c:pt idx="3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Sheet8!$E$3:$E$4</c:f>
              <c:strCache>
                <c:ptCount val="1"/>
                <c:pt idx="0">
                  <c:v>Swiggy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Sheet8!$A$5:$A$9</c:f>
              <c:strCache>
                <c:ptCount val="5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55 and Above</c:v>
                </c:pt>
              </c:strCache>
            </c:strRef>
          </c:cat>
          <c:val>
            <c:numRef>
              <c:f>Sheet8!$E$5:$E$9</c:f>
              <c:numCache>
                <c:formatCode>General</c:formatCode>
                <c:ptCount val="5"/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Sheet8!$F$3:$F$4</c:f>
              <c:strCache>
                <c:ptCount val="1"/>
                <c:pt idx="0">
                  <c:v>Zomato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Sheet8!$A$5:$A$9</c:f>
              <c:strCache>
                <c:ptCount val="5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55 and Above</c:v>
                </c:pt>
              </c:strCache>
            </c:strRef>
          </c:cat>
          <c:val>
            <c:numRef>
              <c:f>Sheet8!$F$5:$F$9</c:f>
              <c:numCache>
                <c:formatCode>General</c:formatCode>
                <c:ptCount val="5"/>
                <c:pt idx="0">
                  <c:v>3</c:v>
                </c:pt>
                <c:pt idx="1">
                  <c:v>1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</c:ser>
        <c:overlap val="100"/>
        <c:axId val="51860608"/>
        <c:axId val="51862528"/>
      </c:barChart>
      <c:catAx>
        <c:axId val="51860608"/>
        <c:scaling>
          <c:orientation val="minMax"/>
        </c:scaling>
        <c:axPos val="b"/>
        <c:tickLblPos val="nextTo"/>
        <c:crossAx val="51862528"/>
        <c:crosses val="autoZero"/>
        <c:auto val="1"/>
        <c:lblAlgn val="ctr"/>
        <c:lblOffset val="100"/>
      </c:catAx>
      <c:valAx>
        <c:axId val="51862528"/>
        <c:scaling>
          <c:orientation val="minMax"/>
        </c:scaling>
        <c:axPos val="l"/>
        <c:majorGridlines/>
        <c:numFmt formatCode="0%" sourceLinked="1"/>
        <c:tickLblPos val="nextTo"/>
        <c:crossAx val="5186060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[Book1]Sheet10!PivotTable6</c:name>
    <c:fmtId val="2"/>
  </c:pivotSource>
  <c:chart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/>
      <c:barChart>
        <c:barDir val="col"/>
        <c:grouping val="percentStacked"/>
        <c:ser>
          <c:idx val="0"/>
          <c:order val="0"/>
          <c:tx>
            <c:strRef>
              <c:f>Sheet10!$B$3:$B$4</c:f>
              <c:strCache>
                <c:ptCount val="1"/>
                <c:pt idx="0">
                  <c:v>East Indian Food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Sheet10!$A$5:$A$9</c:f>
              <c:strCache>
                <c:ptCount val="5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55 and Above</c:v>
                </c:pt>
              </c:strCache>
            </c:strRef>
          </c:cat>
          <c:val>
            <c:numRef>
              <c:f>Sheet10!$B$5:$B$9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Sheet10!$C$3:$C$4</c:f>
              <c:strCache>
                <c:ptCount val="1"/>
                <c:pt idx="0">
                  <c:v>North Indian Foods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Sheet10!$A$5:$A$9</c:f>
              <c:strCache>
                <c:ptCount val="5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55 and Above</c:v>
                </c:pt>
              </c:strCache>
            </c:strRef>
          </c:cat>
          <c:val>
            <c:numRef>
              <c:f>Sheet10!$C$5:$C$9</c:f>
              <c:numCache>
                <c:formatCode>General</c:formatCode>
                <c:ptCount val="5"/>
                <c:pt idx="0">
                  <c:v>5</c:v>
                </c:pt>
                <c:pt idx="1">
                  <c:v>7</c:v>
                </c:pt>
                <c:pt idx="2">
                  <c:v>3</c:v>
                </c:pt>
                <c:pt idx="3">
                  <c:v>7</c:v>
                </c:pt>
                <c:pt idx="4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Sheet10!$D$3:$D$4</c:f>
              <c:strCache>
                <c:ptCount val="1"/>
                <c:pt idx="0">
                  <c:v>Other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Sheet10!$A$5:$A$9</c:f>
              <c:strCache>
                <c:ptCount val="5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55 and Above</c:v>
                </c:pt>
              </c:strCache>
            </c:strRef>
          </c:cat>
          <c:val>
            <c:numRef>
              <c:f>Sheet10!$D$5:$D$9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Sheet10!$E$3:$E$4</c:f>
              <c:strCache>
                <c:ptCount val="1"/>
                <c:pt idx="0">
                  <c:v>South Indian Foods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Sheet10!$A$5:$A$9</c:f>
              <c:strCache>
                <c:ptCount val="5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55 and Above</c:v>
                </c:pt>
              </c:strCache>
            </c:strRef>
          </c:cat>
          <c:val>
            <c:numRef>
              <c:f>Sheet10!$E$5:$E$9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7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Sheet10!$F$3:$F$4</c:f>
              <c:strCache>
                <c:ptCount val="1"/>
                <c:pt idx="0">
                  <c:v>West Indian Food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Sheet10!$A$5:$A$9</c:f>
              <c:strCache>
                <c:ptCount val="5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55 and Above</c:v>
                </c:pt>
              </c:strCache>
            </c:strRef>
          </c:cat>
          <c:val>
            <c:numRef>
              <c:f>Sheet10!$F$5:$F$9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</c:ser>
        <c:overlap val="100"/>
        <c:axId val="52033792"/>
        <c:axId val="52824320"/>
      </c:barChart>
      <c:catAx>
        <c:axId val="52033792"/>
        <c:scaling>
          <c:orientation val="minMax"/>
        </c:scaling>
        <c:axPos val="b"/>
        <c:tickLblPos val="nextTo"/>
        <c:crossAx val="52824320"/>
        <c:crosses val="autoZero"/>
        <c:auto val="1"/>
        <c:lblAlgn val="ctr"/>
        <c:lblOffset val="100"/>
      </c:catAx>
      <c:valAx>
        <c:axId val="52824320"/>
        <c:scaling>
          <c:orientation val="minMax"/>
        </c:scaling>
        <c:axPos val="l"/>
        <c:majorGridlines/>
        <c:numFmt formatCode="0%" sourceLinked="1"/>
        <c:tickLblPos val="nextTo"/>
        <c:crossAx val="5203379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[Book1]Sheet9!PivotTable5</c:name>
    <c:fmtId val="4"/>
  </c:pivotSource>
  <c:chart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/>
      <c:barChart>
        <c:barDir val="col"/>
        <c:grouping val="percentStacked"/>
        <c:ser>
          <c:idx val="0"/>
          <c:order val="0"/>
          <c:tx>
            <c:strRef>
              <c:f>Sheet9!$B$3:$B$4</c:f>
              <c:strCache>
                <c:ptCount val="1"/>
                <c:pt idx="0">
                  <c:v>Coffee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Sheet9!$A$5:$A$9</c:f>
              <c:strCache>
                <c:ptCount val="5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55 and Above</c:v>
                </c:pt>
              </c:strCache>
            </c:strRef>
          </c:cat>
          <c:val>
            <c:numRef>
              <c:f>Sheet9!$B$5:$B$9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Kadha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Sheet9!$A$5:$A$9</c:f>
              <c:strCache>
                <c:ptCount val="5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55 and Above</c:v>
                </c:pt>
              </c:strCache>
            </c:strRef>
          </c:cat>
          <c:val>
            <c:numRef>
              <c:f>Sheet9!$C$5:$C$9</c:f>
              <c:numCache>
                <c:formatCode>General</c:formatCode>
                <c:ptCount val="5"/>
                <c:pt idx="0">
                  <c:v>5</c:v>
                </c:pt>
                <c:pt idx="1">
                  <c:v>9</c:v>
                </c:pt>
                <c:pt idx="2">
                  <c:v>8</c:v>
                </c:pt>
                <c:pt idx="3">
                  <c:v>8</c:v>
                </c:pt>
                <c:pt idx="4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Sheet9!$D$3:$D$4</c:f>
              <c:strCache>
                <c:ptCount val="1"/>
                <c:pt idx="0">
                  <c:v>Nothing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Sheet9!$A$5:$A$9</c:f>
              <c:strCache>
                <c:ptCount val="5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55 and Above</c:v>
                </c:pt>
              </c:strCache>
            </c:strRef>
          </c:cat>
          <c:val>
            <c:numRef>
              <c:f>Sheet9!$D$5:$D$9</c:f>
              <c:numCache>
                <c:formatCode>General</c:formatCode>
                <c:ptCount val="5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Sheet9!$E$3:$E$4</c:f>
              <c:strCache>
                <c:ptCount val="1"/>
                <c:pt idx="0">
                  <c:v>Tea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Sheet9!$A$5:$A$9</c:f>
              <c:strCache>
                <c:ptCount val="5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46-55</c:v>
                </c:pt>
                <c:pt idx="4">
                  <c:v>55 and Above</c:v>
                </c:pt>
              </c:strCache>
            </c:strRef>
          </c:cat>
          <c:val>
            <c:numRef>
              <c:f>Sheet9!$E$5:$E$9</c:f>
              <c:numCache>
                <c:formatCode>General</c:formatCode>
                <c:ptCount val="5"/>
                <c:pt idx="0">
                  <c:v>2</c:v>
                </c:pt>
                <c:pt idx="1">
                  <c:v>6</c:v>
                </c:pt>
                <c:pt idx="2">
                  <c:v>4</c:v>
                </c:pt>
                <c:pt idx="3">
                  <c:v>1</c:v>
                </c:pt>
                <c:pt idx="4">
                  <c:v>5</c:v>
                </c:pt>
              </c:numCache>
            </c:numRef>
          </c:val>
        </c:ser>
        <c:overlap val="100"/>
        <c:axId val="60376960"/>
        <c:axId val="60387328"/>
      </c:barChart>
      <c:catAx>
        <c:axId val="60376960"/>
        <c:scaling>
          <c:orientation val="minMax"/>
        </c:scaling>
        <c:axPos val="b"/>
        <c:tickLblPos val="nextTo"/>
        <c:crossAx val="60387328"/>
        <c:crosses val="autoZero"/>
        <c:auto val="1"/>
        <c:lblAlgn val="ctr"/>
        <c:lblOffset val="100"/>
      </c:catAx>
      <c:valAx>
        <c:axId val="60387328"/>
        <c:scaling>
          <c:orientation val="minMax"/>
        </c:scaling>
        <c:axPos val="l"/>
        <c:majorGridlines/>
        <c:numFmt formatCode="0%" sourceLinked="1"/>
        <c:tickLblPos val="nextTo"/>
        <c:crossAx val="6037696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5A75BA-243E-4CD2-B845-51AFC37DCEF4}" type="datetimeFigureOut">
              <a:rPr lang="en-US" smtClean="0"/>
              <a:t>7/28/2021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2E71E6-AA8F-442B-BF11-80145E0A36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5A75BA-243E-4CD2-B845-51AFC37DCEF4}" type="datetimeFigureOut">
              <a:rPr lang="en-US" smtClean="0"/>
              <a:t>7/28/2021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71E6-AA8F-442B-BF11-80145E0A36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5A75BA-243E-4CD2-B845-51AFC37DCEF4}" type="datetimeFigureOut">
              <a:rPr lang="en-US" smtClean="0"/>
              <a:t>7/28/2021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71E6-AA8F-442B-BF11-80145E0A36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5A75BA-243E-4CD2-B845-51AFC37DCEF4}" type="datetimeFigureOut">
              <a:rPr lang="en-US" smtClean="0"/>
              <a:t>7/28/2021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71E6-AA8F-442B-BF11-80145E0A362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5A75BA-243E-4CD2-B845-51AFC37DCEF4}" type="datetimeFigureOut">
              <a:rPr lang="en-US" smtClean="0"/>
              <a:t>7/28/2021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71E6-AA8F-442B-BF11-80145E0A362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5A75BA-243E-4CD2-B845-51AFC37DCEF4}" type="datetimeFigureOut">
              <a:rPr lang="en-US" smtClean="0"/>
              <a:t>7/28/2021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71E6-AA8F-442B-BF11-80145E0A362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5A75BA-243E-4CD2-B845-51AFC37DCEF4}" type="datetimeFigureOut">
              <a:rPr lang="en-US" smtClean="0"/>
              <a:t>7/28/2021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71E6-AA8F-442B-BF11-80145E0A362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5A75BA-243E-4CD2-B845-51AFC37DCEF4}" type="datetimeFigureOut">
              <a:rPr lang="en-US" smtClean="0"/>
              <a:t>7/28/2021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71E6-AA8F-442B-BF11-80145E0A362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5A75BA-243E-4CD2-B845-51AFC37DCEF4}" type="datetimeFigureOut">
              <a:rPr lang="en-US" smtClean="0"/>
              <a:t>7/28/2021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71E6-AA8F-442B-BF11-80145E0A36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35A75BA-243E-4CD2-B845-51AFC37DCEF4}" type="datetimeFigureOut">
              <a:rPr lang="en-US" smtClean="0"/>
              <a:t>7/28/2021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2E71E6-AA8F-442B-BF11-80145E0A362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5A75BA-243E-4CD2-B845-51AFC37DCEF4}" type="datetimeFigureOut">
              <a:rPr lang="en-US" smtClean="0"/>
              <a:t>7/28/2021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2E71E6-AA8F-442B-BF11-80145E0A362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35A75BA-243E-4CD2-B845-51AFC37DCEF4}" type="datetimeFigureOut">
              <a:rPr lang="en-US" smtClean="0"/>
              <a:t>7/28/2021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E2E71E6-AA8F-442B-BF11-80145E0A362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 smtClean="0"/>
              <a:t>Food Survey</a:t>
            </a:r>
            <a:endParaRPr lang="en-IN"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most used online service to order food is Dominos.</a:t>
            </a:r>
          </a:p>
          <a:p>
            <a:r>
              <a:rPr lang="en-IN" sz="2400" dirty="0" smtClean="0"/>
              <a:t>People very likely drink </a:t>
            </a:r>
            <a:r>
              <a:rPr lang="en-IN" sz="2400" dirty="0" err="1" smtClean="0"/>
              <a:t>Kadha</a:t>
            </a:r>
            <a:r>
              <a:rPr lang="en-IN" sz="2400" dirty="0" smtClean="0"/>
              <a:t>(Immunity booster drink).</a:t>
            </a:r>
          </a:p>
          <a:p>
            <a:r>
              <a:rPr lang="en-IN" sz="2400" dirty="0" smtClean="0"/>
              <a:t> North Indian food is mostly ordered food.</a:t>
            </a:r>
          </a:p>
          <a:p>
            <a:r>
              <a:rPr lang="en-IN" sz="2400" dirty="0" smtClean="0"/>
              <a:t>36-45 is the age group who order more often from dominos also they prefer south Indian food.</a:t>
            </a:r>
          </a:p>
          <a:p>
            <a:r>
              <a:rPr lang="en-IN" sz="2400" dirty="0" err="1" smtClean="0"/>
              <a:t>Zomato</a:t>
            </a:r>
            <a:r>
              <a:rPr lang="en-IN" sz="2400" dirty="0" smtClean="0"/>
              <a:t> is the least used food portal.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Impact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Problem Statement and Data source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Objective and Methodology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Solution Description</a:t>
            </a: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Impact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survey that provides food requirements and helping them to get the right food at right time.</a:t>
            </a:r>
          </a:p>
          <a:p>
            <a:endParaRPr lang="en-IN" dirty="0"/>
          </a:p>
          <a:p>
            <a:r>
              <a:rPr lang="en-IN" dirty="0" smtClean="0"/>
              <a:t>It will help the nearby and online sellers to market their food and generating business.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(Assume that the data collected for Kharadi area of Pune City)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 smtClean="0"/>
              <a:t>Problem Statement and Data source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Analyzing their habits and tastes to promote-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Online or delivery service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Stocks to keep by nearest retailers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Type of food taste more preferred</a:t>
            </a:r>
          </a:p>
          <a:p>
            <a:pPr marL="514350" indent="-514350">
              <a:buFont typeface="Wingdings" pitchFamily="2" charset="2"/>
              <a:buChar char="Ø"/>
            </a:pPr>
            <a:endParaRPr lang="en-IN" dirty="0" smtClean="0"/>
          </a:p>
          <a:p>
            <a:pPr marL="514350" indent="-51435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Objective and Methodology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help peoples to get their taste of food and materials by convenient and helping them to get better deals and it will help them to stay at home.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Solution Description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 Data of  food ordering Pattern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Online or Delivery portals Used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Cuisines Preferred 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Drink Preferred 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213</TotalTime>
  <Words>195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Food Survey</vt:lpstr>
      <vt:lpstr>Content</vt:lpstr>
      <vt:lpstr>Problem Statement and Data source </vt:lpstr>
      <vt:lpstr>Objective and Methodology </vt:lpstr>
      <vt:lpstr>Solution Description </vt:lpstr>
      <vt:lpstr>The Data of  food ordering Pattern</vt:lpstr>
      <vt:lpstr>Online or Delivery portals Used </vt:lpstr>
      <vt:lpstr>Cuisines Preferred  </vt:lpstr>
      <vt:lpstr>Drink Preferred </vt:lpstr>
      <vt:lpstr>Impact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Survey</dc:title>
  <dc:creator>lenovo-pc</dc:creator>
  <cp:lastModifiedBy>lenovo-pc</cp:lastModifiedBy>
  <cp:revision>1</cp:revision>
  <dcterms:created xsi:type="dcterms:W3CDTF">2021-07-27T18:32:24Z</dcterms:created>
  <dcterms:modified xsi:type="dcterms:W3CDTF">2021-07-27T22:06:23Z</dcterms:modified>
</cp:coreProperties>
</file>