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Canva Sans Bold" charset="1" panose="020B0803030501040103"/>
      <p:regular r:id="rId49"/>
    </p:embeddedFont>
    <p:embeddedFont>
      <p:font typeface="Calibri (MS)" charset="1" panose="020F0502020204030204"/>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5E8D3"/>
        </a:solidFill>
      </p:bgPr>
    </p:bg>
    <p:spTree>
      <p:nvGrpSpPr>
        <p:cNvPr id="1" name=""/>
        <p:cNvGrpSpPr/>
        <p:nvPr/>
      </p:nvGrpSpPr>
      <p:grpSpPr>
        <a:xfrm>
          <a:off x="0" y="0"/>
          <a:ext cx="0" cy="0"/>
          <a:chOff x="0" y="0"/>
          <a:chExt cx="0" cy="0"/>
        </a:xfrm>
      </p:grpSpPr>
      <p:grpSp>
        <p:nvGrpSpPr>
          <p:cNvPr name="Group 2" id="2"/>
          <p:cNvGrpSpPr/>
          <p:nvPr/>
        </p:nvGrpSpPr>
        <p:grpSpPr>
          <a:xfrm rot="0">
            <a:off x="0" y="6962887"/>
            <a:ext cx="18288000" cy="3324113"/>
            <a:chOff x="0" y="0"/>
            <a:chExt cx="4816593" cy="875486"/>
          </a:xfrm>
        </p:grpSpPr>
        <p:sp>
          <p:nvSpPr>
            <p:cNvPr name="Freeform 3" id="3"/>
            <p:cNvSpPr/>
            <p:nvPr/>
          </p:nvSpPr>
          <p:spPr>
            <a:xfrm flipH="false" flipV="false" rot="0">
              <a:off x="0" y="0"/>
              <a:ext cx="4816592" cy="875486"/>
            </a:xfrm>
            <a:custGeom>
              <a:avLst/>
              <a:gdLst/>
              <a:ahLst/>
              <a:cxnLst/>
              <a:rect r="r" b="b" t="t" l="l"/>
              <a:pathLst>
                <a:path h="875486" w="4816592">
                  <a:moveTo>
                    <a:pt x="0" y="0"/>
                  </a:moveTo>
                  <a:lnTo>
                    <a:pt x="4816592" y="0"/>
                  </a:lnTo>
                  <a:lnTo>
                    <a:pt x="4816592" y="875486"/>
                  </a:lnTo>
                  <a:lnTo>
                    <a:pt x="0" y="875486"/>
                  </a:lnTo>
                  <a:close/>
                </a:path>
              </a:pathLst>
            </a:custGeom>
            <a:solidFill>
              <a:srgbClr val="6BABF4"/>
            </a:solidFill>
          </p:spPr>
        </p:sp>
        <p:sp>
          <p:nvSpPr>
            <p:cNvPr name="TextBox 4" id="4"/>
            <p:cNvSpPr txBox="true"/>
            <p:nvPr/>
          </p:nvSpPr>
          <p:spPr>
            <a:xfrm>
              <a:off x="0" y="-38100"/>
              <a:ext cx="4816593" cy="91358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735451" y="1732957"/>
            <a:ext cx="11869591" cy="7863604"/>
          </a:xfrm>
          <a:custGeom>
            <a:avLst/>
            <a:gdLst/>
            <a:ahLst/>
            <a:cxnLst/>
            <a:rect r="r" b="b" t="t" l="l"/>
            <a:pathLst>
              <a:path h="7863604" w="11869591">
                <a:moveTo>
                  <a:pt x="0" y="0"/>
                </a:moveTo>
                <a:lnTo>
                  <a:pt x="11869591" y="0"/>
                </a:lnTo>
                <a:lnTo>
                  <a:pt x="11869591" y="7863604"/>
                </a:lnTo>
                <a:lnTo>
                  <a:pt x="0" y="7863604"/>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209205" y="1211698"/>
            <a:ext cx="11869591" cy="7863604"/>
          </a:xfrm>
          <a:custGeom>
            <a:avLst/>
            <a:gdLst/>
            <a:ahLst/>
            <a:cxnLst/>
            <a:rect r="r" b="b" t="t" l="l"/>
            <a:pathLst>
              <a:path h="7863604" w="11869591">
                <a:moveTo>
                  <a:pt x="0" y="0"/>
                </a:moveTo>
                <a:lnTo>
                  <a:pt x="11869590" y="0"/>
                </a:lnTo>
                <a:lnTo>
                  <a:pt x="11869590" y="7863604"/>
                </a:lnTo>
                <a:lnTo>
                  <a:pt x="0" y="7863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688686">
            <a:off x="12220558" y="4098518"/>
            <a:ext cx="13257643" cy="964192"/>
          </a:xfrm>
          <a:custGeom>
            <a:avLst/>
            <a:gdLst/>
            <a:ahLst/>
            <a:cxnLst/>
            <a:rect r="r" b="b" t="t" l="l"/>
            <a:pathLst>
              <a:path h="964192" w="13257643">
                <a:moveTo>
                  <a:pt x="0" y="0"/>
                </a:moveTo>
                <a:lnTo>
                  <a:pt x="13257642" y="0"/>
                </a:lnTo>
                <a:lnTo>
                  <a:pt x="13257642" y="964193"/>
                </a:lnTo>
                <a:lnTo>
                  <a:pt x="0" y="9641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486400" y="7417424"/>
            <a:ext cx="7315200" cy="448056"/>
          </a:xfrm>
          <a:custGeom>
            <a:avLst/>
            <a:gdLst/>
            <a:ahLst/>
            <a:cxnLst/>
            <a:rect r="r" b="b" t="t" l="l"/>
            <a:pathLst>
              <a:path h="448056" w="7315200">
                <a:moveTo>
                  <a:pt x="0" y="0"/>
                </a:moveTo>
                <a:lnTo>
                  <a:pt x="7315200" y="0"/>
                </a:lnTo>
                <a:lnTo>
                  <a:pt x="7315200" y="448056"/>
                </a:lnTo>
                <a:lnTo>
                  <a:pt x="0" y="4480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7092220">
            <a:off x="-7888820" y="3332138"/>
            <a:ext cx="13257643" cy="964192"/>
          </a:xfrm>
          <a:custGeom>
            <a:avLst/>
            <a:gdLst/>
            <a:ahLst/>
            <a:cxnLst/>
            <a:rect r="r" b="b" t="t" l="l"/>
            <a:pathLst>
              <a:path h="964192" w="13257643">
                <a:moveTo>
                  <a:pt x="0" y="0"/>
                </a:moveTo>
                <a:lnTo>
                  <a:pt x="13257643" y="0"/>
                </a:lnTo>
                <a:lnTo>
                  <a:pt x="13257643" y="964193"/>
                </a:lnTo>
                <a:lnTo>
                  <a:pt x="0" y="9641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523309" y="4274503"/>
            <a:ext cx="7241381"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JAVASCRIPT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3099" y="576524"/>
            <a:ext cx="12260290" cy="2371725"/>
          </a:xfrm>
          <a:prstGeom prst="rect">
            <a:avLst/>
          </a:prstGeom>
        </p:spPr>
        <p:txBody>
          <a:bodyPr anchor="t" rtlCol="false" tIns="0" lIns="0" bIns="0" rIns="0">
            <a:spAutoFit/>
          </a:bodyPr>
          <a:lstStyle/>
          <a:p>
            <a:pPr algn="just">
              <a:lnSpc>
                <a:spcPts val="6300"/>
              </a:lnSpc>
            </a:pPr>
            <a:r>
              <a:rPr lang="en-US" sz="4500" b="true">
                <a:solidFill>
                  <a:srgbClr val="000000"/>
                </a:solidFill>
                <a:latin typeface="Canva Sans Bold"/>
                <a:ea typeface="Canva Sans Bold"/>
                <a:cs typeface="Canva Sans Bold"/>
                <a:sym typeface="Canva Sans Bold"/>
              </a:rPr>
              <a:t> </a:t>
            </a:r>
            <a:r>
              <a:rPr lang="en-US" b="true" sz="4500" u="sng">
                <a:solidFill>
                  <a:srgbClr val="000000"/>
                </a:solidFill>
                <a:latin typeface="Canva Sans Bold"/>
                <a:ea typeface="Canva Sans Bold"/>
                <a:cs typeface="Canva Sans Bold"/>
                <a:sym typeface="Canva Sans Bold"/>
              </a:rPr>
              <a:t>Boolean</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Represents true or false values.</a:t>
            </a:r>
          </a:p>
        </p:txBody>
      </p:sp>
      <p:sp>
        <p:nvSpPr>
          <p:cNvPr name="TextBox 3" id="3"/>
          <p:cNvSpPr txBox="true"/>
          <p:nvPr/>
        </p:nvSpPr>
        <p:spPr>
          <a:xfrm rot="0">
            <a:off x="1402594" y="3292765"/>
            <a:ext cx="7250192" cy="131317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isStudent = true;</a:t>
            </a:r>
          </a:p>
          <a:p>
            <a:pPr algn="just">
              <a:lnSpc>
                <a:spcPts val="5320"/>
              </a:lnSpc>
            </a:pPr>
            <a:r>
              <a:rPr lang="en-US" sz="3800" b="true">
                <a:solidFill>
                  <a:srgbClr val="000000"/>
                </a:solidFill>
                <a:latin typeface="Canva Sans Bold"/>
                <a:ea typeface="Canva Sans Bold"/>
                <a:cs typeface="Canva Sans Bold"/>
                <a:sym typeface="Canva Sans Bold"/>
              </a:rPr>
              <a:t>console.log(typeof isStudent); </a:t>
            </a:r>
          </a:p>
        </p:txBody>
      </p:sp>
      <p:sp>
        <p:nvSpPr>
          <p:cNvPr name="TextBox 4" id="4"/>
          <p:cNvSpPr txBox="true"/>
          <p:nvPr/>
        </p:nvSpPr>
        <p:spPr>
          <a:xfrm rot="0">
            <a:off x="743099" y="5162550"/>
            <a:ext cx="13415724" cy="2371725"/>
          </a:xfrm>
          <a:prstGeom prst="rect">
            <a:avLst/>
          </a:prstGeom>
        </p:spPr>
        <p:txBody>
          <a:bodyPr anchor="t" rtlCol="false" tIns="0" lIns="0" bIns="0" rIns="0">
            <a:spAutoFit/>
          </a:bodyPr>
          <a:lstStyle/>
          <a:p>
            <a:pPr algn="l">
              <a:lnSpc>
                <a:spcPts val="6300"/>
              </a:lnSpc>
            </a:pPr>
            <a:r>
              <a:rPr lang="en-US" sz="4500" u="sng" b="true">
                <a:solidFill>
                  <a:srgbClr val="000000"/>
                </a:solidFill>
                <a:latin typeface="Canva Sans Bold"/>
                <a:ea typeface="Canva Sans Bold"/>
                <a:cs typeface="Canva Sans Bold"/>
                <a:sym typeface="Canva Sans Bold"/>
              </a:rPr>
              <a:t>Undefined</a:t>
            </a:r>
          </a:p>
          <a:p>
            <a:pPr algn="l">
              <a:lnSpc>
                <a:spcPts val="6300"/>
              </a:lnSpc>
            </a:pPr>
            <a:r>
              <a:rPr lang="en-US" sz="4500" b="true">
                <a:solidFill>
                  <a:srgbClr val="000000"/>
                </a:solidFill>
                <a:latin typeface="Canva Sans Bold"/>
                <a:ea typeface="Canva Sans Bold"/>
                <a:cs typeface="Canva Sans Bold"/>
                <a:sym typeface="Canva Sans Bold"/>
              </a:rPr>
              <a:t>Definition:</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A variable declared but not assigned a value.</a:t>
            </a:r>
          </a:p>
        </p:txBody>
      </p:sp>
      <p:sp>
        <p:nvSpPr>
          <p:cNvPr name="TextBox 5" id="5"/>
          <p:cNvSpPr txBox="true"/>
          <p:nvPr/>
        </p:nvSpPr>
        <p:spPr>
          <a:xfrm rot="0">
            <a:off x="1402594" y="7877175"/>
            <a:ext cx="5221724" cy="131317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x;</a:t>
            </a:r>
          </a:p>
          <a:p>
            <a:pPr algn="just">
              <a:lnSpc>
                <a:spcPts val="5320"/>
              </a:lnSpc>
            </a:pPr>
            <a:r>
              <a:rPr lang="en-US" sz="3800" b="true">
                <a:solidFill>
                  <a:srgbClr val="000000"/>
                </a:solidFill>
                <a:latin typeface="Canva Sans Bold"/>
                <a:ea typeface="Canva Sans Bold"/>
                <a:cs typeface="Canva Sans Bold"/>
                <a:sym typeface="Canva Sans Bold"/>
              </a:rPr>
              <a:t>console.log(typeof x);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3099" y="576524"/>
            <a:ext cx="16516201" cy="2371725"/>
          </a:xfrm>
          <a:prstGeom prst="rect">
            <a:avLst/>
          </a:prstGeom>
        </p:spPr>
        <p:txBody>
          <a:bodyPr anchor="t" rtlCol="false" tIns="0" lIns="0" bIns="0" rIns="0">
            <a:spAutoFit/>
          </a:bodyPr>
          <a:lstStyle/>
          <a:p>
            <a:pPr algn="just">
              <a:lnSpc>
                <a:spcPts val="6300"/>
              </a:lnSpc>
            </a:pPr>
            <a:r>
              <a:rPr lang="en-US" b="true" sz="4500" u="sng">
                <a:solidFill>
                  <a:srgbClr val="000000"/>
                </a:solidFill>
                <a:latin typeface="Canva Sans Bold"/>
                <a:ea typeface="Canva Sans Bold"/>
                <a:cs typeface="Canva Sans Bold"/>
                <a:sym typeface="Canva Sans Bold"/>
              </a:rPr>
              <a:t>Null</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Represents an empty or non-existent value.</a:t>
            </a:r>
          </a:p>
        </p:txBody>
      </p:sp>
      <p:sp>
        <p:nvSpPr>
          <p:cNvPr name="TextBox 3" id="3"/>
          <p:cNvSpPr txBox="true"/>
          <p:nvPr/>
        </p:nvSpPr>
        <p:spPr>
          <a:xfrm rot="0">
            <a:off x="1402594" y="3292765"/>
            <a:ext cx="5250656" cy="131317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y = null;</a:t>
            </a:r>
          </a:p>
          <a:p>
            <a:pPr algn="just">
              <a:lnSpc>
                <a:spcPts val="5320"/>
              </a:lnSpc>
            </a:pPr>
            <a:r>
              <a:rPr lang="en-US" sz="3800" b="true">
                <a:solidFill>
                  <a:srgbClr val="000000"/>
                </a:solidFill>
                <a:latin typeface="Canva Sans Bold"/>
                <a:ea typeface="Canva Sans Bold"/>
                <a:cs typeface="Canva Sans Bold"/>
                <a:sym typeface="Canva Sans Bold"/>
              </a:rPr>
              <a:t>console.log(typeof y); </a:t>
            </a:r>
          </a:p>
        </p:txBody>
      </p:sp>
      <p:sp>
        <p:nvSpPr>
          <p:cNvPr name="TextBox 4" id="4"/>
          <p:cNvSpPr txBox="true"/>
          <p:nvPr/>
        </p:nvSpPr>
        <p:spPr>
          <a:xfrm rot="0">
            <a:off x="743099" y="4650884"/>
            <a:ext cx="17191911" cy="3171825"/>
          </a:xfrm>
          <a:prstGeom prst="rect">
            <a:avLst/>
          </a:prstGeom>
        </p:spPr>
        <p:txBody>
          <a:bodyPr anchor="t" rtlCol="false" tIns="0" lIns="0" bIns="0" rIns="0">
            <a:spAutoFit/>
          </a:bodyPr>
          <a:lstStyle/>
          <a:p>
            <a:pPr algn="l">
              <a:lnSpc>
                <a:spcPts val="6300"/>
              </a:lnSpc>
            </a:pPr>
            <a:r>
              <a:rPr lang="en-US" sz="4500" u="sng" b="true">
                <a:solidFill>
                  <a:srgbClr val="000000"/>
                </a:solidFill>
                <a:latin typeface="Canva Sans Bold"/>
                <a:ea typeface="Canva Sans Bold"/>
                <a:cs typeface="Canva Sans Bold"/>
                <a:sym typeface="Canva Sans Bold"/>
              </a:rPr>
              <a:t>BigInt</a:t>
            </a:r>
          </a:p>
          <a:p>
            <a:pPr algn="l">
              <a:lnSpc>
                <a:spcPts val="6300"/>
              </a:lnSpc>
            </a:pPr>
            <a:r>
              <a:rPr lang="en-US" sz="4500" b="true">
                <a:solidFill>
                  <a:srgbClr val="000000"/>
                </a:solidFill>
                <a:latin typeface="Canva Sans Bold"/>
                <a:ea typeface="Canva Sans Bold"/>
                <a:cs typeface="Canva Sans Bold"/>
                <a:sym typeface="Canva Sans Bold"/>
              </a:rPr>
              <a:t>Definition:</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Used for</a:t>
            </a:r>
            <a:r>
              <a:rPr lang="en-US" b="true" sz="4500">
                <a:solidFill>
                  <a:srgbClr val="000000"/>
                </a:solidFill>
                <a:latin typeface="Canva Sans Bold"/>
                <a:ea typeface="Canva Sans Bold"/>
                <a:cs typeface="Canva Sans Bold"/>
                <a:sym typeface="Canva Sans Bold"/>
              </a:rPr>
              <a:t> very large numbers beyond the safe integer limit.</a:t>
            </a:r>
          </a:p>
          <a:p>
            <a:pPr algn="l">
              <a:lnSpc>
                <a:spcPts val="6300"/>
              </a:lnSpc>
            </a:pPr>
          </a:p>
        </p:txBody>
      </p:sp>
      <p:sp>
        <p:nvSpPr>
          <p:cNvPr name="TextBox 5" id="5"/>
          <p:cNvSpPr txBox="true"/>
          <p:nvPr/>
        </p:nvSpPr>
        <p:spPr>
          <a:xfrm rot="0">
            <a:off x="1402594" y="7877175"/>
            <a:ext cx="9051370" cy="131317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bigNumber = 9007199254740991n;</a:t>
            </a:r>
          </a:p>
          <a:p>
            <a:pPr algn="just">
              <a:lnSpc>
                <a:spcPts val="5320"/>
              </a:lnSpc>
            </a:pPr>
            <a:r>
              <a:rPr lang="en-US" sz="3800" b="true">
                <a:solidFill>
                  <a:srgbClr val="000000"/>
                </a:solidFill>
                <a:latin typeface="Canva Sans Bold"/>
                <a:ea typeface="Canva Sans Bold"/>
                <a:cs typeface="Canva Sans Bold"/>
                <a:sym typeface="Canva Sans Bold"/>
              </a:rPr>
              <a:t>console.log(typeof bigNumber); </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3099" y="576524"/>
            <a:ext cx="16516201" cy="2371725"/>
          </a:xfrm>
          <a:prstGeom prst="rect">
            <a:avLst/>
          </a:prstGeom>
        </p:spPr>
        <p:txBody>
          <a:bodyPr anchor="t" rtlCol="false" tIns="0" lIns="0" bIns="0" rIns="0">
            <a:spAutoFit/>
          </a:bodyPr>
          <a:lstStyle/>
          <a:p>
            <a:pPr algn="just">
              <a:lnSpc>
                <a:spcPts val="6300"/>
              </a:lnSpc>
            </a:pPr>
            <a:r>
              <a:rPr lang="en-US" sz="4500" b="true">
                <a:solidFill>
                  <a:srgbClr val="000000"/>
                </a:solidFill>
                <a:latin typeface="Canva Sans Bold"/>
                <a:ea typeface="Canva Sans Bold"/>
                <a:cs typeface="Canva Sans Bold"/>
                <a:sym typeface="Canva Sans Bold"/>
              </a:rPr>
              <a:t>Symbol</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Used for unique identifiers.</a:t>
            </a:r>
          </a:p>
        </p:txBody>
      </p:sp>
      <p:sp>
        <p:nvSpPr>
          <p:cNvPr name="TextBox 3" id="3"/>
          <p:cNvSpPr txBox="true"/>
          <p:nvPr/>
        </p:nvSpPr>
        <p:spPr>
          <a:xfrm rot="0">
            <a:off x="1402594" y="3292765"/>
            <a:ext cx="5309354" cy="131317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id = Symbol("id");</a:t>
            </a:r>
          </a:p>
          <a:p>
            <a:pPr algn="just">
              <a:lnSpc>
                <a:spcPts val="5320"/>
              </a:lnSpc>
            </a:pPr>
            <a:r>
              <a:rPr lang="en-US" sz="3800" b="true">
                <a:solidFill>
                  <a:srgbClr val="000000"/>
                </a:solidFill>
                <a:latin typeface="Canva Sans Bold"/>
                <a:ea typeface="Canva Sans Bold"/>
                <a:cs typeface="Canva Sans Bold"/>
                <a:sym typeface="Canva Sans Bold"/>
              </a:rPr>
              <a:t>console.log(typeof id);</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73665" y="537527"/>
            <a:ext cx="83008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Non-Primitive Data Types</a:t>
            </a:r>
          </a:p>
        </p:txBody>
      </p:sp>
      <p:sp>
        <p:nvSpPr>
          <p:cNvPr name="TextBox 3" id="3"/>
          <p:cNvSpPr txBox="true"/>
          <p:nvPr/>
        </p:nvSpPr>
        <p:spPr>
          <a:xfrm rot="0">
            <a:off x="1028700" y="2397694"/>
            <a:ext cx="9551075" cy="3171825"/>
          </a:xfrm>
          <a:prstGeom prst="rect">
            <a:avLst/>
          </a:prstGeom>
        </p:spPr>
        <p:txBody>
          <a:bodyPr anchor="t" rtlCol="false" tIns="0" lIns="0" bIns="0" rIns="0">
            <a:spAutoFit/>
          </a:bodyPr>
          <a:lstStyle/>
          <a:p>
            <a:pPr algn="just">
              <a:lnSpc>
                <a:spcPts val="6300"/>
              </a:lnSpc>
            </a:pPr>
            <a:r>
              <a:rPr lang="en-US" sz="4500" b="true">
                <a:solidFill>
                  <a:srgbClr val="000000"/>
                </a:solidFill>
                <a:latin typeface="Canva Sans Bold"/>
                <a:ea typeface="Canva Sans Bold"/>
                <a:cs typeface="Canva Sans Bold"/>
                <a:sym typeface="Canva Sans Bold"/>
              </a:rPr>
              <a:t>Object</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A collection of key-value pairs.</a:t>
            </a:r>
          </a:p>
          <a:p>
            <a:pPr algn="just">
              <a:lnSpc>
                <a:spcPts val="6300"/>
              </a:lnSpc>
            </a:pPr>
          </a:p>
        </p:txBody>
      </p:sp>
      <p:sp>
        <p:nvSpPr>
          <p:cNvPr name="TextBox 4" id="4"/>
          <p:cNvSpPr txBox="true"/>
          <p:nvPr/>
        </p:nvSpPr>
        <p:spPr>
          <a:xfrm rot="0">
            <a:off x="1229526" y="5057775"/>
            <a:ext cx="10759203" cy="15716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let person = { name: "Alice", age: 25 };</a:t>
            </a:r>
          </a:p>
          <a:p>
            <a:pPr algn="l">
              <a:lnSpc>
                <a:spcPts val="6300"/>
              </a:lnSpc>
            </a:pPr>
            <a:r>
              <a:rPr lang="en-US" sz="4500" b="true">
                <a:solidFill>
                  <a:srgbClr val="000000"/>
                </a:solidFill>
                <a:latin typeface="Canva Sans Bold"/>
                <a:ea typeface="Canva Sans Bold"/>
                <a:cs typeface="Canva Sans Bold"/>
                <a:sym typeface="Canva Sans Bold"/>
              </a:rPr>
              <a:t>console.log(typeof person); // "object"</a:t>
            </a:r>
          </a:p>
        </p:txBody>
      </p:sp>
      <p:sp>
        <p:nvSpPr>
          <p:cNvPr name="TextBox 5" id="5"/>
          <p:cNvSpPr txBox="true"/>
          <p:nvPr/>
        </p:nvSpPr>
        <p:spPr>
          <a:xfrm rot="0">
            <a:off x="1229526" y="7115175"/>
            <a:ext cx="8095117" cy="2371725"/>
          </a:xfrm>
          <a:prstGeom prst="rect">
            <a:avLst/>
          </a:prstGeom>
        </p:spPr>
        <p:txBody>
          <a:bodyPr anchor="t" rtlCol="false" tIns="0" lIns="0" bIns="0" rIns="0">
            <a:spAutoFit/>
          </a:bodyPr>
          <a:lstStyle/>
          <a:p>
            <a:pPr algn="just">
              <a:lnSpc>
                <a:spcPts val="6300"/>
              </a:lnSpc>
            </a:pPr>
            <a:r>
              <a:rPr lang="en-US" sz="4500" b="true">
                <a:solidFill>
                  <a:srgbClr val="000000"/>
                </a:solidFill>
                <a:latin typeface="Canva Sans Bold"/>
                <a:ea typeface="Canva Sans Bold"/>
                <a:cs typeface="Canva Sans Bold"/>
                <a:sym typeface="Canva Sans Bold"/>
              </a:rPr>
              <a:t>Array</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An ordered list of values.</a:t>
            </a:r>
          </a:p>
        </p:txBody>
      </p:sp>
      <p:sp>
        <p:nvSpPr>
          <p:cNvPr name="TextBox 6" id="6"/>
          <p:cNvSpPr txBox="true"/>
          <p:nvPr/>
        </p:nvSpPr>
        <p:spPr>
          <a:xfrm rot="0">
            <a:off x="9847909" y="8042275"/>
            <a:ext cx="8095117" cy="1216025"/>
          </a:xfrm>
          <a:prstGeom prst="rect">
            <a:avLst/>
          </a:prstGeom>
        </p:spPr>
        <p:txBody>
          <a:bodyPr anchor="t" rtlCol="false" tIns="0" lIns="0" bIns="0" rIns="0">
            <a:spAutoFit/>
          </a:bodyPr>
          <a:lstStyle/>
          <a:p>
            <a:pPr algn="just">
              <a:lnSpc>
                <a:spcPts val="4900"/>
              </a:lnSpc>
            </a:pPr>
            <a:r>
              <a:rPr lang="en-US" sz="3500" b="true">
                <a:solidFill>
                  <a:srgbClr val="000000"/>
                </a:solidFill>
                <a:latin typeface="Canva Sans Bold"/>
                <a:ea typeface="Canva Sans Bold"/>
                <a:cs typeface="Canva Sans Bold"/>
                <a:sym typeface="Canva Sans Bold"/>
              </a:rPr>
              <a:t>let colors = ["red", "blue", "green"];</a:t>
            </a:r>
          </a:p>
          <a:p>
            <a:pPr algn="just">
              <a:lnSpc>
                <a:spcPts val="4900"/>
              </a:lnSpc>
            </a:pPr>
            <a:r>
              <a:rPr lang="en-US" sz="3500" b="true">
                <a:solidFill>
                  <a:srgbClr val="000000"/>
                </a:solidFill>
                <a:latin typeface="Canva Sans Bold"/>
                <a:ea typeface="Canva Sans Bold"/>
                <a:cs typeface="Canva Sans Bold"/>
                <a:sym typeface="Canva Sans Bold"/>
              </a:rPr>
              <a:t>console.log(typeof colors);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91226" y="3293854"/>
            <a:ext cx="9196864" cy="2398841"/>
          </a:xfrm>
          <a:prstGeom prst="rect">
            <a:avLst/>
          </a:prstGeom>
        </p:spPr>
        <p:txBody>
          <a:bodyPr anchor="t" rtlCol="false" tIns="0" lIns="0" bIns="0" rIns="0">
            <a:spAutoFit/>
          </a:bodyPr>
          <a:lstStyle/>
          <a:p>
            <a:pPr algn="ctr">
              <a:lnSpc>
                <a:spcPts val="19505"/>
              </a:lnSpc>
              <a:spcBef>
                <a:spcPct val="0"/>
              </a:spcBef>
            </a:pPr>
            <a:r>
              <a:rPr lang="en-US" b="true" sz="13932">
                <a:solidFill>
                  <a:srgbClr val="000000"/>
                </a:solidFill>
                <a:latin typeface="Canva Sans Bold"/>
                <a:ea typeface="Canva Sans Bold"/>
                <a:cs typeface="Canva Sans Bold"/>
                <a:sym typeface="Canva Sans Bold"/>
              </a:rPr>
              <a:t>Operators </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0521" y="1081112"/>
            <a:ext cx="9144000" cy="8870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Q.  What is Operators </a:t>
            </a:r>
          </a:p>
        </p:txBody>
      </p:sp>
      <p:sp>
        <p:nvSpPr>
          <p:cNvPr name="TextBox 3" id="3"/>
          <p:cNvSpPr txBox="true"/>
          <p:nvPr/>
        </p:nvSpPr>
        <p:spPr>
          <a:xfrm rot="0">
            <a:off x="1120378" y="2585053"/>
            <a:ext cx="16138922" cy="1811020"/>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Definition:</a:t>
            </a:r>
          </a:p>
          <a:p>
            <a:pPr algn="l">
              <a:lnSpc>
                <a:spcPts val="7279"/>
              </a:lnSpc>
            </a:pPr>
            <a:r>
              <a:rPr lang="en-US" sz="5199" b="true">
                <a:solidFill>
                  <a:srgbClr val="000000"/>
                </a:solidFill>
                <a:latin typeface="Canva Sans Bold"/>
                <a:ea typeface="Canva Sans Bold"/>
                <a:cs typeface="Canva Sans Bold"/>
                <a:sym typeface="Canva Sans Bold"/>
              </a:rPr>
              <a:t>Operators allow us to perform operations on data.</a:t>
            </a:r>
          </a:p>
        </p:txBody>
      </p:sp>
      <p:sp>
        <p:nvSpPr>
          <p:cNvPr name="TextBox 4" id="4"/>
          <p:cNvSpPr txBox="true"/>
          <p:nvPr/>
        </p:nvSpPr>
        <p:spPr>
          <a:xfrm rot="0">
            <a:off x="1120378" y="4661852"/>
            <a:ext cx="15826380" cy="4772025"/>
          </a:xfrm>
          <a:prstGeom prst="rect">
            <a:avLst/>
          </a:prstGeom>
        </p:spPr>
        <p:txBody>
          <a:bodyPr anchor="t" rtlCol="false" tIns="0" lIns="0" bIns="0" rIns="0">
            <a:spAutoFit/>
          </a:bodyPr>
          <a:lstStyle/>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Mathematical operators in JavaScript </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Comparison Operators (==, ===, !=, !==, &gt;, &lt;, &gt;=, &lt;=)</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Logical Operators (&amp;&amp;, ||, !)</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Conditional Operator</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Ternary Operator (condition ? expr1 : expr2)</a:t>
            </a:r>
          </a:p>
          <a:p>
            <a:pPr algn="l">
              <a:lnSpc>
                <a:spcPts val="63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0454" y="4901621"/>
            <a:ext cx="11368120" cy="4921569"/>
          </a:xfrm>
          <a:custGeom>
            <a:avLst/>
            <a:gdLst/>
            <a:ahLst/>
            <a:cxnLst/>
            <a:rect r="r" b="b" t="t" l="l"/>
            <a:pathLst>
              <a:path h="4921569" w="11368120">
                <a:moveTo>
                  <a:pt x="0" y="0"/>
                </a:moveTo>
                <a:lnTo>
                  <a:pt x="11368120" y="0"/>
                </a:lnTo>
                <a:lnTo>
                  <a:pt x="11368120" y="4921568"/>
                </a:lnTo>
                <a:lnTo>
                  <a:pt x="0" y="4921568"/>
                </a:lnTo>
                <a:lnTo>
                  <a:pt x="0" y="0"/>
                </a:lnTo>
                <a:close/>
              </a:path>
            </a:pathLst>
          </a:custGeom>
          <a:blipFill>
            <a:blip r:embed="rId2"/>
            <a:stretch>
              <a:fillRect l="0" t="-436" r="0" b="-436"/>
            </a:stretch>
          </a:blipFill>
        </p:spPr>
      </p:sp>
      <p:sp>
        <p:nvSpPr>
          <p:cNvPr name="TextBox 3" id="3"/>
          <p:cNvSpPr txBox="true"/>
          <p:nvPr/>
        </p:nvSpPr>
        <p:spPr>
          <a:xfrm rot="0">
            <a:off x="760454" y="721481"/>
            <a:ext cx="16767092" cy="7715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Mathematical operators in JavaScript </a:t>
            </a:r>
          </a:p>
        </p:txBody>
      </p:sp>
      <p:sp>
        <p:nvSpPr>
          <p:cNvPr name="TextBox 4" id="4"/>
          <p:cNvSpPr txBox="true"/>
          <p:nvPr/>
        </p:nvSpPr>
        <p:spPr>
          <a:xfrm rot="0">
            <a:off x="760454" y="2166676"/>
            <a:ext cx="16498846" cy="273494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Common Operators :  Javascript supports all the commonly used mathematical operators. Namely + - * /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36593" y="4134800"/>
            <a:ext cx="11199231" cy="5905845"/>
          </a:xfrm>
          <a:custGeom>
            <a:avLst/>
            <a:gdLst/>
            <a:ahLst/>
            <a:cxnLst/>
            <a:rect r="r" b="b" t="t" l="l"/>
            <a:pathLst>
              <a:path h="5905845" w="11199231">
                <a:moveTo>
                  <a:pt x="0" y="0"/>
                </a:moveTo>
                <a:lnTo>
                  <a:pt x="11199231" y="0"/>
                </a:lnTo>
                <a:lnTo>
                  <a:pt x="11199231" y="5905845"/>
                </a:lnTo>
                <a:lnTo>
                  <a:pt x="0" y="5905845"/>
                </a:lnTo>
                <a:lnTo>
                  <a:pt x="0" y="0"/>
                </a:lnTo>
                <a:close/>
              </a:path>
            </a:pathLst>
          </a:custGeom>
          <a:blipFill>
            <a:blip r:embed="rId2"/>
            <a:stretch>
              <a:fillRect l="0" t="0" r="0" b="0"/>
            </a:stretch>
          </a:blipFill>
        </p:spPr>
      </p:sp>
      <p:sp>
        <p:nvSpPr>
          <p:cNvPr name="TextBox 3" id="3"/>
          <p:cNvSpPr txBox="true"/>
          <p:nvPr/>
        </p:nvSpPr>
        <p:spPr>
          <a:xfrm rot="0">
            <a:off x="612792" y="443947"/>
            <a:ext cx="16498846" cy="4582795"/>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Modulo or Remainder Operator: Many programming languages including JavaScript have a modulo operator % . This operator returns the remainder when one variable is divided by another.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692353"/>
            <a:ext cx="16230600" cy="5003900"/>
          </a:xfrm>
          <a:custGeom>
            <a:avLst/>
            <a:gdLst/>
            <a:ahLst/>
            <a:cxnLst/>
            <a:rect r="r" b="b" t="t" l="l"/>
            <a:pathLst>
              <a:path h="5003900" w="16230600">
                <a:moveTo>
                  <a:pt x="0" y="0"/>
                </a:moveTo>
                <a:lnTo>
                  <a:pt x="16230600" y="0"/>
                </a:lnTo>
                <a:lnTo>
                  <a:pt x="16230600" y="5003901"/>
                </a:lnTo>
                <a:lnTo>
                  <a:pt x="0" y="5003901"/>
                </a:lnTo>
                <a:lnTo>
                  <a:pt x="0" y="0"/>
                </a:lnTo>
                <a:close/>
              </a:path>
            </a:pathLst>
          </a:custGeom>
          <a:blipFill>
            <a:blip r:embed="rId2"/>
            <a:stretch>
              <a:fillRect l="0" t="0" r="0" b="0"/>
            </a:stretch>
          </a:blipFill>
        </p:spPr>
      </p:sp>
      <p:sp>
        <p:nvSpPr>
          <p:cNvPr name="TextBox 3" id="3"/>
          <p:cNvSpPr txBox="true"/>
          <p:nvPr/>
        </p:nvSpPr>
        <p:spPr>
          <a:xfrm rot="0">
            <a:off x="762923" y="952500"/>
            <a:ext cx="16064733" cy="2084291"/>
          </a:xfrm>
          <a:prstGeom prst="rect">
            <a:avLst/>
          </a:prstGeom>
        </p:spPr>
        <p:txBody>
          <a:bodyPr anchor="t" rtlCol="false" tIns="0" lIns="0" bIns="0" rIns="0">
            <a:spAutoFit/>
          </a:bodyPr>
          <a:lstStyle/>
          <a:p>
            <a:pPr algn="l">
              <a:lnSpc>
                <a:spcPts val="5534"/>
              </a:lnSpc>
            </a:pPr>
            <a:r>
              <a:rPr lang="en-US" sz="3952" b="true">
                <a:solidFill>
                  <a:srgbClr val="000000"/>
                </a:solidFill>
                <a:latin typeface="Canva Sans Bold"/>
                <a:ea typeface="Canva Sans Bold"/>
                <a:cs typeface="Canva Sans Bold"/>
                <a:sym typeface="Canva Sans Bold"/>
              </a:rPr>
              <a:t>Exponentiation operator: This operator is represented by ** . This returns the value of the first operand raised to the power of the second operand.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0792" y="694518"/>
            <a:ext cx="17332866" cy="7382938"/>
          </a:xfrm>
          <a:custGeom>
            <a:avLst/>
            <a:gdLst/>
            <a:ahLst/>
            <a:cxnLst/>
            <a:rect r="r" b="b" t="t" l="l"/>
            <a:pathLst>
              <a:path h="7382938" w="17332866">
                <a:moveTo>
                  <a:pt x="0" y="0"/>
                </a:moveTo>
                <a:lnTo>
                  <a:pt x="17332867" y="0"/>
                </a:lnTo>
                <a:lnTo>
                  <a:pt x="17332867" y="7382938"/>
                </a:lnTo>
                <a:lnTo>
                  <a:pt x="0" y="7382938"/>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2361" y="3459907"/>
            <a:ext cx="16643277" cy="4211034"/>
          </a:xfrm>
          <a:prstGeom prst="rect">
            <a:avLst/>
          </a:prstGeom>
        </p:spPr>
        <p:txBody>
          <a:bodyPr anchor="t" rtlCol="false" tIns="0" lIns="0" bIns="0" rIns="0">
            <a:spAutoFit/>
          </a:bodyPr>
          <a:lstStyle/>
          <a:p>
            <a:pPr algn="l">
              <a:lnSpc>
                <a:spcPts val="4204"/>
              </a:lnSpc>
            </a:pPr>
            <a:r>
              <a:rPr lang="en-US" sz="3003" b="true">
                <a:solidFill>
                  <a:srgbClr val="000000"/>
                </a:solidFill>
                <a:latin typeface="Canva Sans Bold"/>
                <a:ea typeface="Canva Sans Bold"/>
                <a:cs typeface="Canva Sans Bold"/>
                <a:sym typeface="Canva Sans Bold"/>
              </a:rPr>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 you can bet that JavaScript is probably involved. JavaScript enables you to create dynamically updating content, control multimedia, animate images, and pretty much everything else. (Okay, not everything, but it is amazing what you can achieve with a few lines of JavaScript code.)</a:t>
            </a:r>
          </a:p>
        </p:txBody>
      </p:sp>
      <p:sp>
        <p:nvSpPr>
          <p:cNvPr name="TextBox 3" id="3"/>
          <p:cNvSpPr txBox="true"/>
          <p:nvPr/>
        </p:nvSpPr>
        <p:spPr>
          <a:xfrm rot="0">
            <a:off x="5851407" y="1157649"/>
            <a:ext cx="58960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Javascript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9092" y="942975"/>
            <a:ext cx="16196115" cy="31718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var num1 = 1 </a:t>
            </a:r>
          </a:p>
          <a:p>
            <a:pPr algn="l">
              <a:lnSpc>
                <a:spcPts val="6300"/>
              </a:lnSpc>
            </a:pPr>
            <a:r>
              <a:rPr lang="en-US" sz="4500" b="true">
                <a:solidFill>
                  <a:srgbClr val="000000"/>
                </a:solidFill>
                <a:latin typeface="Canva Sans Bold"/>
                <a:ea typeface="Canva Sans Bold"/>
                <a:cs typeface="Canva Sans Bold"/>
                <a:sym typeface="Canva Sans Bold"/>
              </a:rPr>
              <a:t>var num2 = 2</a:t>
            </a:r>
          </a:p>
          <a:p>
            <a:pPr algn="l">
              <a:lnSpc>
                <a:spcPts val="6300"/>
              </a:lnSpc>
            </a:pPr>
            <a:r>
              <a:rPr lang="en-US" sz="4500" b="true">
                <a:solidFill>
                  <a:srgbClr val="000000"/>
                </a:solidFill>
                <a:latin typeface="Canva Sans Bold"/>
                <a:ea typeface="Canva Sans Bold"/>
                <a:cs typeface="Canva Sans Bold"/>
                <a:sym typeface="Canva Sans Bold"/>
              </a:rPr>
              <a:t> var output = "1 + 2 = " + (num1 + num2) console.log(output)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9092" y="4693094"/>
            <a:ext cx="16828435" cy="3871640"/>
          </a:xfrm>
          <a:custGeom>
            <a:avLst/>
            <a:gdLst/>
            <a:ahLst/>
            <a:cxnLst/>
            <a:rect r="r" b="b" t="t" l="l"/>
            <a:pathLst>
              <a:path h="3871640" w="16828435">
                <a:moveTo>
                  <a:pt x="0" y="0"/>
                </a:moveTo>
                <a:lnTo>
                  <a:pt x="16828435" y="0"/>
                </a:lnTo>
                <a:lnTo>
                  <a:pt x="16828435" y="3871640"/>
                </a:lnTo>
                <a:lnTo>
                  <a:pt x="0" y="3871640"/>
                </a:lnTo>
                <a:lnTo>
                  <a:pt x="0" y="0"/>
                </a:lnTo>
                <a:close/>
              </a:path>
            </a:pathLst>
          </a:custGeom>
          <a:blipFill>
            <a:blip r:embed="rId2"/>
            <a:stretch>
              <a:fillRect l="0" t="0" r="0" b="0"/>
            </a:stretch>
          </a:blipFill>
        </p:spPr>
      </p:sp>
      <p:sp>
        <p:nvSpPr>
          <p:cNvPr name="TextBox 3" id="3"/>
          <p:cNvSpPr txBox="true"/>
          <p:nvPr/>
        </p:nvSpPr>
        <p:spPr>
          <a:xfrm rot="0">
            <a:off x="689092" y="942975"/>
            <a:ext cx="16196115" cy="31718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var num1 = 1 </a:t>
            </a:r>
          </a:p>
          <a:p>
            <a:pPr algn="l">
              <a:lnSpc>
                <a:spcPts val="6300"/>
              </a:lnSpc>
            </a:pPr>
            <a:r>
              <a:rPr lang="en-US" sz="4500" b="true">
                <a:solidFill>
                  <a:srgbClr val="000000"/>
                </a:solidFill>
                <a:latin typeface="Canva Sans Bold"/>
                <a:ea typeface="Canva Sans Bold"/>
                <a:cs typeface="Canva Sans Bold"/>
                <a:sym typeface="Canva Sans Bold"/>
              </a:rPr>
              <a:t>var num2 = 2</a:t>
            </a:r>
          </a:p>
          <a:p>
            <a:pPr algn="l">
              <a:lnSpc>
                <a:spcPts val="6300"/>
              </a:lnSpc>
            </a:pPr>
            <a:r>
              <a:rPr lang="en-US" sz="4500" b="true">
                <a:solidFill>
                  <a:srgbClr val="000000"/>
                </a:solidFill>
                <a:latin typeface="Canva Sans Bold"/>
                <a:ea typeface="Canva Sans Bold"/>
                <a:cs typeface="Canva Sans Bold"/>
                <a:sym typeface="Canva Sans Bold"/>
              </a:rPr>
              <a:t> var output = "1 + 2 = " + (num1 + num2) console.log(output)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6754" y="4287101"/>
            <a:ext cx="12565174" cy="5829204"/>
          </a:xfrm>
          <a:custGeom>
            <a:avLst/>
            <a:gdLst/>
            <a:ahLst/>
            <a:cxnLst/>
            <a:rect r="r" b="b" t="t" l="l"/>
            <a:pathLst>
              <a:path h="5829204" w="12565174">
                <a:moveTo>
                  <a:pt x="0" y="0"/>
                </a:moveTo>
                <a:lnTo>
                  <a:pt x="12565174" y="0"/>
                </a:lnTo>
                <a:lnTo>
                  <a:pt x="12565174" y="5829205"/>
                </a:lnTo>
                <a:lnTo>
                  <a:pt x="0" y="5829205"/>
                </a:lnTo>
                <a:lnTo>
                  <a:pt x="0" y="0"/>
                </a:lnTo>
                <a:close/>
              </a:path>
            </a:pathLst>
          </a:custGeom>
          <a:blipFill>
            <a:blip r:embed="rId2"/>
            <a:stretch>
              <a:fillRect l="0" t="0" r="0" b="0"/>
            </a:stretch>
          </a:blipFill>
        </p:spPr>
      </p:sp>
      <p:sp>
        <p:nvSpPr>
          <p:cNvPr name="TextBox 3" id="3"/>
          <p:cNvSpPr txBox="true"/>
          <p:nvPr/>
        </p:nvSpPr>
        <p:spPr>
          <a:xfrm rot="0">
            <a:off x="836754" y="942975"/>
            <a:ext cx="15777738" cy="3171825"/>
          </a:xfrm>
          <a:prstGeom prst="rect">
            <a:avLst/>
          </a:prstGeom>
        </p:spPr>
        <p:txBody>
          <a:bodyPr anchor="t" rtlCol="false" tIns="0" lIns="0" bIns="0" rIns="0">
            <a:spAutoFit/>
          </a:bodyPr>
          <a:lstStyle/>
          <a:p>
            <a:pPr algn="l">
              <a:lnSpc>
                <a:spcPts val="6300"/>
              </a:lnSpc>
            </a:pPr>
            <a:r>
              <a:rPr lang="en-US" sz="4500" b="true">
                <a:solidFill>
                  <a:srgbClr val="000000"/>
                </a:solidFill>
                <a:latin typeface="Canva Sans Bold"/>
                <a:ea typeface="Canva Sans Bold"/>
                <a:cs typeface="Canva Sans Bold"/>
                <a:sym typeface="Canva Sans Bold"/>
              </a:rPr>
              <a:t>Relational operators(Comparison ) : These operators allow you to test the relation between 2 values and returns a boolean . JavaScript unlike other languages allows you to compare any type with any other type!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845641" cy="4611494"/>
          </a:xfrm>
          <a:custGeom>
            <a:avLst/>
            <a:gdLst/>
            <a:ahLst/>
            <a:cxnLst/>
            <a:rect r="r" b="b" t="t" l="l"/>
            <a:pathLst>
              <a:path h="4611494" w="16845641">
                <a:moveTo>
                  <a:pt x="0" y="0"/>
                </a:moveTo>
                <a:lnTo>
                  <a:pt x="16845641" y="0"/>
                </a:lnTo>
                <a:lnTo>
                  <a:pt x="16845641" y="4611494"/>
                </a:lnTo>
                <a:lnTo>
                  <a:pt x="0" y="4611494"/>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7004" y="540727"/>
            <a:ext cx="17007141" cy="7515876"/>
          </a:xfrm>
          <a:custGeom>
            <a:avLst/>
            <a:gdLst/>
            <a:ahLst/>
            <a:cxnLst/>
            <a:rect r="r" b="b" t="t" l="l"/>
            <a:pathLst>
              <a:path h="7515876" w="17007141">
                <a:moveTo>
                  <a:pt x="0" y="0"/>
                </a:moveTo>
                <a:lnTo>
                  <a:pt x="17007141" y="0"/>
                </a:lnTo>
                <a:lnTo>
                  <a:pt x="17007141" y="7515877"/>
                </a:lnTo>
                <a:lnTo>
                  <a:pt x="0" y="7515877"/>
                </a:lnTo>
                <a:lnTo>
                  <a:pt x="0" y="0"/>
                </a:lnTo>
                <a:close/>
              </a:path>
            </a:pathLst>
          </a:custGeom>
          <a:blipFill>
            <a:blip r:embed="rId2"/>
            <a:stretch>
              <a:fillRect l="0" t="0" r="-437"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1614" y="837654"/>
            <a:ext cx="16964091" cy="1696409"/>
          </a:xfrm>
          <a:custGeom>
            <a:avLst/>
            <a:gdLst/>
            <a:ahLst/>
            <a:cxnLst/>
            <a:rect r="r" b="b" t="t" l="l"/>
            <a:pathLst>
              <a:path h="1696409" w="16964091">
                <a:moveTo>
                  <a:pt x="0" y="0"/>
                </a:moveTo>
                <a:lnTo>
                  <a:pt x="16964091" y="0"/>
                </a:lnTo>
                <a:lnTo>
                  <a:pt x="16964091" y="1696409"/>
                </a:lnTo>
                <a:lnTo>
                  <a:pt x="0" y="1696409"/>
                </a:lnTo>
                <a:lnTo>
                  <a:pt x="0" y="0"/>
                </a:lnTo>
                <a:close/>
              </a:path>
            </a:pathLst>
          </a:custGeom>
          <a:blipFill>
            <a:blip r:embed="rId2"/>
            <a:stretch>
              <a:fillRect l="0" t="0" r="0" b="0"/>
            </a:stretch>
          </a:blipFill>
        </p:spPr>
      </p:sp>
      <p:sp>
        <p:nvSpPr>
          <p:cNvPr name="Freeform 3" id="3"/>
          <p:cNvSpPr/>
          <p:nvPr/>
        </p:nvSpPr>
        <p:spPr>
          <a:xfrm flipH="false" flipV="false" rot="0">
            <a:off x="1376001" y="2534063"/>
            <a:ext cx="16642788" cy="4431010"/>
          </a:xfrm>
          <a:custGeom>
            <a:avLst/>
            <a:gdLst/>
            <a:ahLst/>
            <a:cxnLst/>
            <a:rect r="r" b="b" t="t" l="l"/>
            <a:pathLst>
              <a:path h="4431010" w="16642788">
                <a:moveTo>
                  <a:pt x="0" y="0"/>
                </a:moveTo>
                <a:lnTo>
                  <a:pt x="16642788" y="0"/>
                </a:lnTo>
                <a:lnTo>
                  <a:pt x="16642788" y="4431010"/>
                </a:lnTo>
                <a:lnTo>
                  <a:pt x="0" y="4431010"/>
                </a:lnTo>
                <a:lnTo>
                  <a:pt x="0" y="0"/>
                </a:lnTo>
                <a:close/>
              </a:path>
            </a:pathLst>
          </a:custGeom>
          <a:blipFill>
            <a:blip r:embed="rId3"/>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0364" y="495847"/>
            <a:ext cx="13875514" cy="9435349"/>
          </a:xfrm>
          <a:custGeom>
            <a:avLst/>
            <a:gdLst/>
            <a:ahLst/>
            <a:cxnLst/>
            <a:rect r="r" b="b" t="t" l="l"/>
            <a:pathLst>
              <a:path h="9435349" w="13875514">
                <a:moveTo>
                  <a:pt x="0" y="0"/>
                </a:moveTo>
                <a:lnTo>
                  <a:pt x="13875514" y="0"/>
                </a:lnTo>
                <a:lnTo>
                  <a:pt x="13875514" y="9435349"/>
                </a:lnTo>
                <a:lnTo>
                  <a:pt x="0" y="9435349"/>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32479"/>
            <a:ext cx="13614611" cy="9002661"/>
          </a:xfrm>
          <a:custGeom>
            <a:avLst/>
            <a:gdLst/>
            <a:ahLst/>
            <a:cxnLst/>
            <a:rect r="r" b="b" t="t" l="l"/>
            <a:pathLst>
              <a:path h="9002661" w="13614611">
                <a:moveTo>
                  <a:pt x="0" y="0"/>
                </a:moveTo>
                <a:lnTo>
                  <a:pt x="13614611" y="0"/>
                </a:lnTo>
                <a:lnTo>
                  <a:pt x="13614611" y="9002662"/>
                </a:lnTo>
                <a:lnTo>
                  <a:pt x="0" y="9002662"/>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149" y="1028700"/>
            <a:ext cx="12719835" cy="8872085"/>
          </a:xfrm>
          <a:custGeom>
            <a:avLst/>
            <a:gdLst/>
            <a:ahLst/>
            <a:cxnLst/>
            <a:rect r="r" b="b" t="t" l="l"/>
            <a:pathLst>
              <a:path h="8872085" w="12719835">
                <a:moveTo>
                  <a:pt x="0" y="0"/>
                </a:moveTo>
                <a:lnTo>
                  <a:pt x="12719835" y="0"/>
                </a:lnTo>
                <a:lnTo>
                  <a:pt x="12719835" y="8872085"/>
                </a:lnTo>
                <a:lnTo>
                  <a:pt x="0" y="8872085"/>
                </a:lnTo>
                <a:lnTo>
                  <a:pt x="0" y="0"/>
                </a:lnTo>
                <a:close/>
              </a:path>
            </a:pathLst>
          </a:custGeom>
          <a:blipFill>
            <a:blip r:embed="rId2"/>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58377" y="627776"/>
            <a:ext cx="12348026" cy="8273177"/>
          </a:xfrm>
          <a:custGeom>
            <a:avLst/>
            <a:gdLst/>
            <a:ahLst/>
            <a:cxnLst/>
            <a:rect r="r" b="b" t="t" l="l"/>
            <a:pathLst>
              <a:path h="8273177" w="12348026">
                <a:moveTo>
                  <a:pt x="0" y="0"/>
                </a:moveTo>
                <a:lnTo>
                  <a:pt x="12348026" y="0"/>
                </a:lnTo>
                <a:lnTo>
                  <a:pt x="12348026" y="8273177"/>
                </a:lnTo>
                <a:lnTo>
                  <a:pt x="0" y="8273177"/>
                </a:lnTo>
                <a:lnTo>
                  <a:pt x="0" y="0"/>
                </a:lnTo>
                <a:close/>
              </a:path>
            </a:pathLst>
          </a:custGeom>
          <a:blipFill>
            <a:blip r:embed="rId2"/>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6104" y="2407219"/>
            <a:ext cx="18288000" cy="7727950"/>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Client-Side Functionality – It makes websites interactive (e.g., animations, form validation, dynamic content updates).</a:t>
            </a: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Versatility – Works for front-end (React, Angular) and back-end (Node.js) development.</a:t>
            </a: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High Demand – Used in almost every modern web application.</a:t>
            </a: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Easy to Learn – Has a simple syntax, making it beginner-friendly.</a:t>
            </a: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Rich Ecosystem – Large community support, countless frameworks, and libraries.</a:t>
            </a: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Cross-Platform – Runs on browsers, servers, mobile, and even IoT devices.</a:t>
            </a:r>
          </a:p>
          <a:p>
            <a:pPr algn="l">
              <a:lnSpc>
                <a:spcPts val="5599"/>
              </a:lnSpc>
            </a:pPr>
          </a:p>
        </p:txBody>
      </p:sp>
      <p:sp>
        <p:nvSpPr>
          <p:cNvPr name="TextBox 3" id="3"/>
          <p:cNvSpPr txBox="true"/>
          <p:nvPr/>
        </p:nvSpPr>
        <p:spPr>
          <a:xfrm rot="0">
            <a:off x="1028700" y="933450"/>
            <a:ext cx="668024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Why js is important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7237" y="609698"/>
            <a:ext cx="12912563" cy="9280904"/>
          </a:xfrm>
          <a:custGeom>
            <a:avLst/>
            <a:gdLst/>
            <a:ahLst/>
            <a:cxnLst/>
            <a:rect r="r" b="b" t="t" l="l"/>
            <a:pathLst>
              <a:path h="9280904" w="12912563">
                <a:moveTo>
                  <a:pt x="0" y="0"/>
                </a:moveTo>
                <a:lnTo>
                  <a:pt x="12912562" y="0"/>
                </a:lnTo>
                <a:lnTo>
                  <a:pt x="12912562" y="9280905"/>
                </a:lnTo>
                <a:lnTo>
                  <a:pt x="0" y="9280905"/>
                </a:lnTo>
                <a:lnTo>
                  <a:pt x="0" y="0"/>
                </a:lnTo>
                <a:close/>
              </a:path>
            </a:pathLst>
          </a:custGeom>
          <a:blipFill>
            <a:blip r:embed="rId2"/>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85709"/>
            <a:ext cx="13177284" cy="9424242"/>
          </a:xfrm>
          <a:custGeom>
            <a:avLst/>
            <a:gdLst/>
            <a:ahLst/>
            <a:cxnLst/>
            <a:rect r="r" b="b" t="t" l="l"/>
            <a:pathLst>
              <a:path h="9424242" w="13177284">
                <a:moveTo>
                  <a:pt x="0" y="0"/>
                </a:moveTo>
                <a:lnTo>
                  <a:pt x="13177284" y="0"/>
                </a:lnTo>
                <a:lnTo>
                  <a:pt x="13177284" y="9424242"/>
                </a:lnTo>
                <a:lnTo>
                  <a:pt x="0" y="9424242"/>
                </a:lnTo>
                <a:lnTo>
                  <a:pt x="0" y="0"/>
                </a:lnTo>
                <a:close/>
              </a:path>
            </a:pathLst>
          </a:custGeom>
          <a:blipFill>
            <a:blip r:embed="rId2"/>
            <a:stretch>
              <a:fillRect l="0" t="-2346" r="0" b="-2346"/>
            </a:stretch>
          </a:blipFill>
        </p:spPr>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314700" y="3195638"/>
            <a:ext cx="11658600" cy="2205037"/>
            <a:chOff x="0" y="0"/>
            <a:chExt cx="11054080" cy="2090702"/>
          </a:xfrm>
        </p:grpSpPr>
        <p:sp>
          <p:nvSpPr>
            <p:cNvPr name="Freeform 3" id="3"/>
            <p:cNvSpPr/>
            <p:nvPr/>
          </p:nvSpPr>
          <p:spPr>
            <a:xfrm flipH="false" flipV="false" rot="0">
              <a:off x="0" y="0"/>
              <a:ext cx="11054080" cy="2090702"/>
            </a:xfrm>
            <a:custGeom>
              <a:avLst/>
              <a:gdLst/>
              <a:ahLst/>
              <a:cxnLst/>
              <a:rect r="r" b="b" t="t" l="l"/>
              <a:pathLst>
                <a:path h="2090702" w="11054080">
                  <a:moveTo>
                    <a:pt x="0" y="0"/>
                  </a:moveTo>
                  <a:lnTo>
                    <a:pt x="11054080" y="0"/>
                  </a:lnTo>
                  <a:lnTo>
                    <a:pt x="11054080" y="2090702"/>
                  </a:lnTo>
                  <a:lnTo>
                    <a:pt x="0" y="2090702"/>
                  </a:lnTo>
                  <a:close/>
                </a:path>
              </a:pathLst>
            </a:custGeom>
            <a:solidFill>
              <a:srgbClr val="000000">
                <a:alpha val="0"/>
              </a:srgbClr>
            </a:solidFill>
          </p:spPr>
        </p:sp>
        <p:sp>
          <p:nvSpPr>
            <p:cNvPr name="TextBox 4" id="4"/>
            <p:cNvSpPr txBox="true"/>
            <p:nvPr/>
          </p:nvSpPr>
          <p:spPr>
            <a:xfrm>
              <a:off x="0" y="-142875"/>
              <a:ext cx="11054080" cy="2233577"/>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JavaScript Conditional (Ternary) Operator</a:t>
              </a:r>
            </a:p>
          </p:txBody>
        </p:sp>
      </p:grpSp>
      <p:grpSp>
        <p:nvGrpSpPr>
          <p:cNvPr name="Group 5" id="5"/>
          <p:cNvGrpSpPr/>
          <p:nvPr/>
        </p:nvGrpSpPr>
        <p:grpSpPr>
          <a:xfrm rot="0">
            <a:off x="4343400" y="5829300"/>
            <a:ext cx="9601200" cy="2628900"/>
            <a:chOff x="0" y="0"/>
            <a:chExt cx="9103360" cy="2492587"/>
          </a:xfrm>
        </p:grpSpPr>
        <p:sp>
          <p:nvSpPr>
            <p:cNvPr name="Freeform 6" id="6"/>
            <p:cNvSpPr/>
            <p:nvPr/>
          </p:nvSpPr>
          <p:spPr>
            <a:xfrm flipH="false" flipV="false" rot="0">
              <a:off x="0" y="0"/>
              <a:ext cx="9103360" cy="2492587"/>
            </a:xfrm>
            <a:custGeom>
              <a:avLst/>
              <a:gdLst/>
              <a:ahLst/>
              <a:cxnLst/>
              <a:rect r="r" b="b" t="t" l="l"/>
              <a:pathLst>
                <a:path h="2492587" w="9103360">
                  <a:moveTo>
                    <a:pt x="0" y="0"/>
                  </a:moveTo>
                  <a:lnTo>
                    <a:pt x="9103360" y="0"/>
                  </a:lnTo>
                  <a:lnTo>
                    <a:pt x="9103360" y="2492587"/>
                  </a:lnTo>
                  <a:lnTo>
                    <a:pt x="0" y="2492587"/>
                  </a:lnTo>
                  <a:close/>
                </a:path>
              </a:pathLst>
            </a:custGeom>
            <a:solidFill>
              <a:srgbClr val="000000">
                <a:alpha val="0"/>
              </a:srgbClr>
            </a:solidFill>
          </p:spPr>
        </p:sp>
        <p:sp>
          <p:nvSpPr>
            <p:cNvPr name="TextBox 7" id="7"/>
            <p:cNvSpPr txBox="true"/>
            <p:nvPr/>
          </p:nvSpPr>
          <p:spPr>
            <a:xfrm>
              <a:off x="0" y="-85725"/>
              <a:ext cx="9103360" cy="2578312"/>
            </a:xfrm>
            <a:prstGeom prst="rect">
              <a:avLst/>
            </a:prstGeom>
          </p:spPr>
          <p:txBody>
            <a:bodyPr anchor="t" rtlCol="false" tIns="0" lIns="0" bIns="0" rIns="0"/>
            <a:lstStyle/>
            <a:p>
              <a:pPr algn="ctr">
                <a:lnSpc>
                  <a:spcPts val="5759"/>
                </a:lnSpc>
              </a:pPr>
              <a:r>
                <a:rPr lang="en-US" sz="4800">
                  <a:solidFill>
                    <a:srgbClr val="898989"/>
                  </a:solidFill>
                  <a:latin typeface="Calibri (MS)"/>
                  <a:ea typeface="Calibri (MS)"/>
                  <a:cs typeface="Calibri (MS)"/>
                  <a:sym typeface="Calibri (MS)"/>
                </a:rPr>
                <a:t>Understanding Conditional (Ternary) Operators in JavaScript</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6454" y="1028700"/>
            <a:ext cx="16422353" cy="7386847"/>
          </a:xfrm>
          <a:custGeom>
            <a:avLst/>
            <a:gdLst/>
            <a:ahLst/>
            <a:cxnLst/>
            <a:rect r="r" b="b" t="t" l="l"/>
            <a:pathLst>
              <a:path h="7386847" w="16422353">
                <a:moveTo>
                  <a:pt x="0" y="0"/>
                </a:moveTo>
                <a:lnTo>
                  <a:pt x="16422353" y="0"/>
                </a:lnTo>
                <a:lnTo>
                  <a:pt x="16422353" y="7386847"/>
                </a:lnTo>
                <a:lnTo>
                  <a:pt x="0" y="7386847"/>
                </a:lnTo>
                <a:lnTo>
                  <a:pt x="0" y="0"/>
                </a:lnTo>
                <a:close/>
              </a:path>
            </a:pathLst>
          </a:custGeom>
          <a:blipFill>
            <a:blip r:embed="rId2"/>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What is the Conditional (Ternary) Operator?</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The conditional (ternary) operator is a shorthand for the if-else statement.</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It has the syntax: condition ? expressionIfTrue : expressionIfFalse;</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It is useful for writing shorter and more readable conditional expressions.</a:t>
              </a:r>
            </a:p>
          </p:txBody>
        </p:sp>
      </p:gr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Basic Syntax of Conditional Operator</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Syntax:</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condition ? expressionIfTrue : expressionIfFalse;</a:t>
              </a:r>
            </a:p>
            <a:p>
              <a:pPr algn="l" marL="617726" indent="-308863" lvl="1">
                <a:lnSpc>
                  <a:spcPts val="5759"/>
                </a:lnSpc>
              </a:pP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Example:</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age = 20;</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status = (age &gt;= 18) ? 'Adult' : 'Minor';</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console.log(status); // 'Adult'</a:t>
              </a:r>
            </a:p>
          </p:txBody>
        </p:sp>
      </p:grpSp>
    </p:spTree>
  </p:cSld>
  <p:clrMapOvr>
    <a:masterClrMapping/>
  </p:clrMapOvr>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Example 1: Checking Even or Odd Number</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num = 7;</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result = (num % 2 === 0) ? 'Even' : 'Odd';</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console.log(result); // 'Odd'</a:t>
              </a:r>
            </a:p>
          </p:txBody>
        </p:sp>
      </p:grpSp>
    </p:spTree>
  </p:cSld>
  <p:clrMapOvr>
    <a:masterClrMapping/>
  </p:clrMapOvr>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Example 2: User Access Control</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isLoggedIn = true;</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message = isLoggedIn ? 'Welcome, User!' : 'Please log in';</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console.log(message); // 'Welcome, User!'</a:t>
              </a:r>
            </a:p>
          </p:txBody>
        </p:sp>
      </p:grpSp>
    </p:spTree>
  </p:cSld>
  <p:clrMapOvr>
    <a:masterClrMapping/>
  </p:clrMapOvr>
</p:sld>
</file>

<file path=ppt/slides/slide3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Nested Conditional Operator</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Ternary operators can be nested for more complex conditions.</a:t>
              </a:r>
            </a:p>
            <a:p>
              <a:pPr algn="l" marL="617726" indent="-308863" lvl="1">
                <a:lnSpc>
                  <a:spcPts val="5759"/>
                </a:lnSpc>
              </a:pP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Example:</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score = 85;</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let grade = (score &gt;= 90) ? 'A' : (score &gt;= 80) ? 'B' : 'C';</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console.log(grade); // 'B'</a:t>
              </a:r>
            </a:p>
          </p:txBody>
        </p:sp>
      </p:grpSp>
    </p:spTree>
  </p:cSld>
  <p:clrMapOvr>
    <a:masterClrMapping/>
  </p:clrMapOvr>
</p:sld>
</file>

<file path=ppt/slides/slide3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71800" y="411957"/>
            <a:ext cx="12344400" cy="17145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42875"/>
              <a:ext cx="11704320" cy="1768475"/>
            </a:xfrm>
            <a:prstGeom prst="rect">
              <a:avLst/>
            </a:prstGeom>
          </p:spPr>
          <p:txBody>
            <a:bodyPr anchor="ctr" rtlCol="false" tIns="0" lIns="0" bIns="0" rIns="0"/>
            <a:lstStyle/>
            <a:p>
              <a:pPr algn="ctr">
                <a:lnSpc>
                  <a:spcPts val="7920"/>
                </a:lnSpc>
              </a:pPr>
              <a:r>
                <a:rPr lang="en-US" sz="6600">
                  <a:solidFill>
                    <a:srgbClr val="000000"/>
                  </a:solidFill>
                  <a:latin typeface="Calibri (MS)"/>
                  <a:ea typeface="Calibri (MS)"/>
                  <a:cs typeface="Calibri (MS)"/>
                  <a:sym typeface="Calibri (MS)"/>
                </a:rPr>
                <a:t>When to Use Conditional Operators?</a:t>
              </a:r>
            </a:p>
          </p:txBody>
        </p:sp>
      </p:grpSp>
      <p:grpSp>
        <p:nvGrpSpPr>
          <p:cNvPr name="Group 5" id="5"/>
          <p:cNvGrpSpPr/>
          <p:nvPr/>
        </p:nvGrpSpPr>
        <p:grpSpPr>
          <a:xfrm rot="0">
            <a:off x="2971800" y="2400300"/>
            <a:ext cx="12344400" cy="678894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85725"/>
              <a:ext cx="11704320" cy="6522650"/>
            </a:xfrm>
            <a:prstGeom prst="rect">
              <a:avLst/>
            </a:prstGeom>
          </p:spPr>
          <p:txBody>
            <a:bodyPr anchor="t" rtlCol="false" tIns="0" lIns="0" bIns="0" rIns="0"/>
            <a:lstStyle/>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Use for short, simple conditions to improve code readability.</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Avoid using for complex conditions; prefer if-else for clarity.</a:t>
              </a:r>
            </a:p>
            <a:p>
              <a:pPr algn="l" marL="617726" indent="-308863" lvl="1">
                <a:lnSpc>
                  <a:spcPts val="5759"/>
                </a:lnSpc>
                <a:buFont typeface="Arial"/>
                <a:buChar char="•"/>
              </a:pPr>
              <a:r>
                <a:rPr lang="en-US" sz="4800">
                  <a:solidFill>
                    <a:srgbClr val="000000"/>
                  </a:solidFill>
                  <a:latin typeface="Calibri (MS)"/>
                  <a:ea typeface="Calibri (MS)"/>
                  <a:cs typeface="Calibri (MS)"/>
                  <a:sym typeface="Calibri (MS)"/>
                </a:rPr>
                <a:t>• Great for assigning values based on conditions.</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209838"/>
            <a:ext cx="17856572" cy="2293711"/>
          </a:xfrm>
          <a:prstGeom prst="rect">
            <a:avLst/>
          </a:prstGeom>
        </p:spPr>
        <p:txBody>
          <a:bodyPr anchor="t" rtlCol="false" tIns="0" lIns="0" bIns="0" rIns="0">
            <a:spAutoFit/>
          </a:bodyPr>
          <a:lstStyle/>
          <a:p>
            <a:pPr algn="ctr">
              <a:lnSpc>
                <a:spcPts val="6089"/>
              </a:lnSpc>
            </a:pPr>
            <a:r>
              <a:rPr lang="en-US" sz="4349" b="true">
                <a:solidFill>
                  <a:srgbClr val="000000"/>
                </a:solidFill>
                <a:latin typeface="Canva Sans Bold"/>
                <a:ea typeface="Canva Sans Bold"/>
                <a:cs typeface="Canva Sans Bold"/>
                <a:sym typeface="Canva Sans Bold"/>
              </a:rPr>
              <a:t>JavaScript powers the entire MERN stack (MongoDB, Express.js, React, Node.js), which you are learning, making it essential for full-stack development.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698462"/>
            <a:ext cx="14038692" cy="3334426"/>
          </a:xfrm>
          <a:custGeom>
            <a:avLst/>
            <a:gdLst/>
            <a:ahLst/>
            <a:cxnLst/>
            <a:rect r="r" b="b" t="t" l="l"/>
            <a:pathLst>
              <a:path h="3334426" w="14038692">
                <a:moveTo>
                  <a:pt x="0" y="0"/>
                </a:moveTo>
                <a:lnTo>
                  <a:pt x="14038692" y="0"/>
                </a:lnTo>
                <a:lnTo>
                  <a:pt x="14038692" y="3334426"/>
                </a:lnTo>
                <a:lnTo>
                  <a:pt x="0" y="3334426"/>
                </a:lnTo>
                <a:lnTo>
                  <a:pt x="0" y="0"/>
                </a:lnTo>
                <a:close/>
              </a:path>
            </a:pathLst>
          </a:custGeom>
          <a:blipFill>
            <a:blip r:embed="rId2"/>
            <a:stretch>
              <a:fillRect l="0" t="0" r="0" b="0"/>
            </a:stretch>
          </a:blipFill>
        </p:spPr>
      </p:sp>
      <p:sp>
        <p:nvSpPr>
          <p:cNvPr name="Freeform 3" id="3"/>
          <p:cNvSpPr/>
          <p:nvPr/>
        </p:nvSpPr>
        <p:spPr>
          <a:xfrm flipH="false" flipV="false" rot="0">
            <a:off x="1719806" y="4518793"/>
            <a:ext cx="9334940" cy="3369233"/>
          </a:xfrm>
          <a:custGeom>
            <a:avLst/>
            <a:gdLst/>
            <a:ahLst/>
            <a:cxnLst/>
            <a:rect r="r" b="b" t="t" l="l"/>
            <a:pathLst>
              <a:path h="3369233" w="9334940">
                <a:moveTo>
                  <a:pt x="0" y="0"/>
                </a:moveTo>
                <a:lnTo>
                  <a:pt x="9334940" y="0"/>
                </a:lnTo>
                <a:lnTo>
                  <a:pt x="9334940" y="3369233"/>
                </a:lnTo>
                <a:lnTo>
                  <a:pt x="0" y="3369233"/>
                </a:lnTo>
                <a:lnTo>
                  <a:pt x="0" y="0"/>
                </a:lnTo>
                <a:close/>
              </a:path>
            </a:pathLst>
          </a:custGeom>
          <a:blipFill>
            <a:blip r:embed="rId3"/>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0095" y="2443480"/>
            <a:ext cx="8887543" cy="2397570"/>
          </a:xfrm>
          <a:custGeom>
            <a:avLst/>
            <a:gdLst/>
            <a:ahLst/>
            <a:cxnLst/>
            <a:rect r="r" b="b" t="t" l="l"/>
            <a:pathLst>
              <a:path h="2397570" w="8887543">
                <a:moveTo>
                  <a:pt x="0" y="0"/>
                </a:moveTo>
                <a:lnTo>
                  <a:pt x="8887544" y="0"/>
                </a:lnTo>
                <a:lnTo>
                  <a:pt x="8887544" y="2397570"/>
                </a:lnTo>
                <a:lnTo>
                  <a:pt x="0" y="2397570"/>
                </a:lnTo>
                <a:lnTo>
                  <a:pt x="0" y="0"/>
                </a:lnTo>
                <a:close/>
              </a:path>
            </a:pathLst>
          </a:custGeom>
          <a:blipFill>
            <a:blip r:embed="rId2"/>
            <a:stretch>
              <a:fillRect l="0" t="0" r="0" b="0"/>
            </a:stretch>
          </a:blipFill>
        </p:spPr>
      </p:sp>
      <p:sp>
        <p:nvSpPr>
          <p:cNvPr name="Freeform 3" id="3"/>
          <p:cNvSpPr/>
          <p:nvPr/>
        </p:nvSpPr>
        <p:spPr>
          <a:xfrm flipH="false" flipV="false" rot="0">
            <a:off x="1550095" y="6580111"/>
            <a:ext cx="5814068" cy="2309698"/>
          </a:xfrm>
          <a:custGeom>
            <a:avLst/>
            <a:gdLst/>
            <a:ahLst/>
            <a:cxnLst/>
            <a:rect r="r" b="b" t="t" l="l"/>
            <a:pathLst>
              <a:path h="2309698" w="5814068">
                <a:moveTo>
                  <a:pt x="0" y="0"/>
                </a:moveTo>
                <a:lnTo>
                  <a:pt x="5814069" y="0"/>
                </a:lnTo>
                <a:lnTo>
                  <a:pt x="5814069" y="2309699"/>
                </a:lnTo>
                <a:lnTo>
                  <a:pt x="0" y="2309699"/>
                </a:lnTo>
                <a:lnTo>
                  <a:pt x="0" y="0"/>
                </a:lnTo>
                <a:close/>
              </a:path>
            </a:pathLst>
          </a:custGeom>
          <a:blipFill>
            <a:blip r:embed="rId3"/>
            <a:stretch>
              <a:fillRect l="0" t="0" r="0" b="0"/>
            </a:stretch>
          </a:blipFill>
        </p:spPr>
      </p:sp>
      <p:sp>
        <p:nvSpPr>
          <p:cNvPr name="TextBox 4" id="4"/>
          <p:cNvSpPr txBox="true"/>
          <p:nvPr/>
        </p:nvSpPr>
        <p:spPr>
          <a:xfrm rot="0">
            <a:off x="1028700" y="933450"/>
            <a:ext cx="148393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Q. Check Whether two names are equal or not </a:t>
            </a:r>
          </a:p>
        </p:txBody>
      </p:sp>
      <p:sp>
        <p:nvSpPr>
          <p:cNvPr name="TextBox 5" id="5"/>
          <p:cNvSpPr txBox="true"/>
          <p:nvPr/>
        </p:nvSpPr>
        <p:spPr>
          <a:xfrm rot="0">
            <a:off x="1028700" y="5364925"/>
            <a:ext cx="1093720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Q. Check which number is greater </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89092" y="758322"/>
            <a:ext cx="16107977" cy="1462157"/>
          </a:xfrm>
          <a:prstGeom prst="rect">
            <a:avLst/>
          </a:prstGeom>
        </p:spPr>
        <p:txBody>
          <a:bodyPr anchor="t" rtlCol="false" tIns="0" lIns="0" bIns="0" rIns="0">
            <a:spAutoFit/>
          </a:bodyPr>
          <a:lstStyle/>
          <a:p>
            <a:pPr algn="l">
              <a:lnSpc>
                <a:spcPts val="5918"/>
              </a:lnSpc>
            </a:pPr>
            <a:r>
              <a:rPr lang="en-US" sz="4227" b="true">
                <a:solidFill>
                  <a:srgbClr val="000000"/>
                </a:solidFill>
                <a:latin typeface="Canva Sans Bold"/>
                <a:ea typeface="Canva Sans Bold"/>
                <a:cs typeface="Canva Sans Bold"/>
                <a:sym typeface="Canva Sans Bold"/>
              </a:rPr>
              <a:t>Q. Given a char , you need to print whether the char is a vowel or not vowels : a, e, i, o, u </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9850" y="688755"/>
            <a:ext cx="13272079" cy="9268618"/>
          </a:xfrm>
          <a:custGeom>
            <a:avLst/>
            <a:gdLst/>
            <a:ahLst/>
            <a:cxnLst/>
            <a:rect r="r" b="b" t="t" l="l"/>
            <a:pathLst>
              <a:path h="9268618" w="13272079">
                <a:moveTo>
                  <a:pt x="0" y="0"/>
                </a:moveTo>
                <a:lnTo>
                  <a:pt x="13272079" y="0"/>
                </a:lnTo>
                <a:lnTo>
                  <a:pt x="13272079" y="9268618"/>
                </a:lnTo>
                <a:lnTo>
                  <a:pt x="0" y="9268618"/>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05089" y="3473446"/>
            <a:ext cx="16877822" cy="3662737"/>
          </a:xfrm>
          <a:prstGeom prst="rect">
            <a:avLst/>
          </a:prstGeom>
        </p:spPr>
        <p:txBody>
          <a:bodyPr anchor="t" rtlCol="false" tIns="0" lIns="0" bIns="0" rIns="0">
            <a:spAutoFit/>
          </a:bodyPr>
          <a:lstStyle/>
          <a:p>
            <a:pPr algn="l">
              <a:lnSpc>
                <a:spcPts val="5814"/>
              </a:lnSpc>
            </a:pPr>
            <a:r>
              <a:rPr lang="en-US" sz="4153" b="true">
                <a:solidFill>
                  <a:srgbClr val="000000"/>
                </a:solidFill>
                <a:latin typeface="Canva Sans Bold"/>
                <a:ea typeface="Canva Sans Bold"/>
                <a:cs typeface="Canva Sans Bold"/>
                <a:sym typeface="Canva Sans Bold"/>
              </a:rPr>
              <a:t>Variables: We use programming languages like JavaScript to store and manipulate information. Variables in JavaScript are used to store different kinds of data. Think of a variable like a bottle. We use bottles to store water, in much the same way we use variables to store various forms of data in JavaScript.</a:t>
            </a:r>
          </a:p>
        </p:txBody>
      </p:sp>
      <p:sp>
        <p:nvSpPr>
          <p:cNvPr name="TextBox 3" id="3"/>
          <p:cNvSpPr txBox="true"/>
          <p:nvPr/>
        </p:nvSpPr>
        <p:spPr>
          <a:xfrm rot="0">
            <a:off x="1427797" y="7910427"/>
            <a:ext cx="4948000" cy="755015"/>
          </a:xfrm>
          <a:prstGeom prst="rect">
            <a:avLst/>
          </a:prstGeom>
        </p:spPr>
        <p:txBody>
          <a:bodyPr anchor="t" rtlCol="false" tIns="0" lIns="0" bIns="0" rIns="0">
            <a:spAutoFit/>
          </a:bodyPr>
          <a:lstStyle/>
          <a:p>
            <a:pPr algn="ctr">
              <a:lnSpc>
                <a:spcPts val="6160"/>
              </a:lnSpc>
            </a:pPr>
            <a:r>
              <a:rPr lang="en-US" sz="4400" b="true">
                <a:solidFill>
                  <a:srgbClr val="000000"/>
                </a:solidFill>
                <a:latin typeface="Canva Sans Bold"/>
                <a:ea typeface="Canva Sans Bold"/>
                <a:cs typeface="Canva Sans Bold"/>
                <a:sym typeface="Canva Sans Bold"/>
              </a:rPr>
              <a:t>var number = 200 </a:t>
            </a:r>
          </a:p>
        </p:txBody>
      </p:sp>
      <p:sp>
        <p:nvSpPr>
          <p:cNvPr name="TextBox 4" id="4"/>
          <p:cNvSpPr txBox="true"/>
          <p:nvPr/>
        </p:nvSpPr>
        <p:spPr>
          <a:xfrm rot="0">
            <a:off x="705089" y="1231480"/>
            <a:ext cx="606540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a Variable?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5936" y="2844023"/>
            <a:ext cx="13343454" cy="2371725"/>
          </a:xfrm>
          <a:prstGeom prst="rect">
            <a:avLst/>
          </a:prstGeom>
        </p:spPr>
        <p:txBody>
          <a:bodyPr anchor="t" rtlCol="false" tIns="0" lIns="0" bIns="0" rIns="0">
            <a:spAutoFit/>
          </a:bodyPr>
          <a:lstStyle/>
          <a:p>
            <a:pPr algn="l" marL="971553" indent="-485777" lvl="1">
              <a:lnSpc>
                <a:spcPts val="6300"/>
              </a:lnSpc>
              <a:buAutoNum type="arabicPeriod" startAt="1"/>
            </a:pPr>
            <a:r>
              <a:rPr lang="en-US" b="true" sz="4500">
                <a:solidFill>
                  <a:srgbClr val="000000"/>
                </a:solidFill>
                <a:latin typeface="Canva Sans Bold"/>
                <a:ea typeface="Canva Sans Bold"/>
                <a:cs typeface="Canva Sans Bold"/>
                <a:sym typeface="Canva Sans Bold"/>
              </a:rPr>
              <a:t>var – Old way, function-scoped.</a:t>
            </a:r>
          </a:p>
          <a:p>
            <a:pPr algn="l" marL="971553" indent="-485777" lvl="1">
              <a:lnSpc>
                <a:spcPts val="6300"/>
              </a:lnSpc>
              <a:buAutoNum type="arabicPeriod" startAt="1"/>
            </a:pPr>
            <a:r>
              <a:rPr lang="en-US" b="true" sz="4500">
                <a:solidFill>
                  <a:srgbClr val="000000"/>
                </a:solidFill>
                <a:latin typeface="Canva Sans Bold"/>
                <a:ea typeface="Canva Sans Bold"/>
                <a:cs typeface="Canva Sans Bold"/>
                <a:sym typeface="Canva Sans Bold"/>
              </a:rPr>
              <a:t>let – Block-scoped, can be reassigned.</a:t>
            </a:r>
          </a:p>
          <a:p>
            <a:pPr algn="l" marL="971553" indent="-485777" lvl="1">
              <a:lnSpc>
                <a:spcPts val="6300"/>
              </a:lnSpc>
              <a:buAutoNum type="arabicPeriod" startAt="1"/>
            </a:pPr>
            <a:r>
              <a:rPr lang="en-US" b="true" sz="4500">
                <a:solidFill>
                  <a:srgbClr val="000000"/>
                </a:solidFill>
                <a:latin typeface="Canva Sans Bold"/>
                <a:ea typeface="Canva Sans Bold"/>
                <a:cs typeface="Canva Sans Bold"/>
                <a:sym typeface="Canva Sans Bold"/>
              </a:rPr>
              <a:t>const – Block-scoped, cannot be reassigned.</a:t>
            </a:r>
          </a:p>
        </p:txBody>
      </p:sp>
      <p:sp>
        <p:nvSpPr>
          <p:cNvPr name="TextBox 3" id="3"/>
          <p:cNvSpPr txBox="true"/>
          <p:nvPr/>
        </p:nvSpPr>
        <p:spPr>
          <a:xfrm rot="0">
            <a:off x="825936" y="933450"/>
            <a:ext cx="1663612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JavaScript provides three ways to declare variables</a:t>
            </a:r>
          </a:p>
        </p:txBody>
      </p:sp>
      <p:sp>
        <p:nvSpPr>
          <p:cNvPr name="TextBox 4" id="4"/>
          <p:cNvSpPr txBox="true"/>
          <p:nvPr/>
        </p:nvSpPr>
        <p:spPr>
          <a:xfrm rot="0">
            <a:off x="1427404" y="5674844"/>
            <a:ext cx="5114330" cy="3069589"/>
          </a:xfrm>
          <a:prstGeom prst="rect">
            <a:avLst/>
          </a:prstGeom>
        </p:spPr>
        <p:txBody>
          <a:bodyPr anchor="t" rtlCol="false" tIns="0" lIns="0" bIns="0" rIns="0">
            <a:spAutoFit/>
          </a:bodyPr>
          <a:lstStyle/>
          <a:p>
            <a:pPr algn="just">
              <a:lnSpc>
                <a:spcPts val="4060"/>
              </a:lnSpc>
            </a:pPr>
            <a:r>
              <a:rPr lang="en-US" sz="2900" b="true">
                <a:solidFill>
                  <a:srgbClr val="000000"/>
                </a:solidFill>
                <a:latin typeface="Canva Sans Bold"/>
                <a:ea typeface="Canva Sans Bold"/>
                <a:cs typeface="Canva Sans Bold"/>
                <a:sym typeface="Canva Sans Bold"/>
              </a:rPr>
              <a:t>var name = "John"; </a:t>
            </a:r>
          </a:p>
          <a:p>
            <a:pPr algn="just">
              <a:lnSpc>
                <a:spcPts val="4060"/>
              </a:lnSpc>
            </a:pPr>
            <a:r>
              <a:rPr lang="en-US" sz="2900" b="true">
                <a:solidFill>
                  <a:srgbClr val="000000"/>
                </a:solidFill>
                <a:latin typeface="Canva Sans Bold"/>
                <a:ea typeface="Canva Sans Bold"/>
                <a:cs typeface="Canva Sans Bold"/>
                <a:sym typeface="Canva Sans Bold"/>
              </a:rPr>
              <a:t>let age = 25;    </a:t>
            </a:r>
          </a:p>
          <a:p>
            <a:pPr algn="just">
              <a:lnSpc>
                <a:spcPts val="4060"/>
              </a:lnSpc>
            </a:pPr>
            <a:r>
              <a:rPr lang="en-US" sz="2900" b="true">
                <a:solidFill>
                  <a:srgbClr val="000000"/>
                </a:solidFill>
                <a:latin typeface="Canva Sans Bold"/>
                <a:ea typeface="Canva Sans Bold"/>
                <a:cs typeface="Canva Sans Bold"/>
                <a:sym typeface="Canva Sans Bold"/>
              </a:rPr>
              <a:t>const city = "New York"; </a:t>
            </a:r>
          </a:p>
          <a:p>
            <a:pPr algn="just">
              <a:lnSpc>
                <a:spcPts val="4060"/>
              </a:lnSpc>
            </a:pPr>
          </a:p>
          <a:p>
            <a:pPr algn="just">
              <a:lnSpc>
                <a:spcPts val="4060"/>
              </a:lnSpc>
            </a:pPr>
            <a:r>
              <a:rPr lang="en-US" sz="2900" b="true">
                <a:solidFill>
                  <a:srgbClr val="000000"/>
                </a:solidFill>
                <a:latin typeface="Canva Sans Bold"/>
                <a:ea typeface="Canva Sans Bold"/>
                <a:cs typeface="Canva Sans Bold"/>
                <a:sym typeface="Canva Sans Bold"/>
              </a:rPr>
              <a:t>console.log(name, age, city);</a:t>
            </a:r>
          </a:p>
          <a:p>
            <a:pPr algn="just">
              <a:lnSpc>
                <a:spcPts val="406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35446" y="2080033"/>
            <a:ext cx="16158471" cy="7493491"/>
          </a:xfrm>
          <a:custGeom>
            <a:avLst/>
            <a:gdLst/>
            <a:ahLst/>
            <a:cxnLst/>
            <a:rect r="r" b="b" t="t" l="l"/>
            <a:pathLst>
              <a:path h="7493491" w="16158471">
                <a:moveTo>
                  <a:pt x="0" y="0"/>
                </a:moveTo>
                <a:lnTo>
                  <a:pt x="16158471" y="0"/>
                </a:lnTo>
                <a:lnTo>
                  <a:pt x="16158471" y="7493491"/>
                </a:lnTo>
                <a:lnTo>
                  <a:pt x="0" y="7493491"/>
                </a:lnTo>
                <a:lnTo>
                  <a:pt x="0" y="0"/>
                </a:lnTo>
                <a:close/>
              </a:path>
            </a:pathLst>
          </a:custGeom>
          <a:blipFill>
            <a:blip r:embed="rId2"/>
            <a:stretch>
              <a:fillRect l="0" t="0" r="0" b="0"/>
            </a:stretch>
          </a:blipFill>
        </p:spPr>
      </p:sp>
      <p:sp>
        <p:nvSpPr>
          <p:cNvPr name="TextBox 3" id="3"/>
          <p:cNvSpPr txBox="true"/>
          <p:nvPr/>
        </p:nvSpPr>
        <p:spPr>
          <a:xfrm rot="0">
            <a:off x="4763997" y="537527"/>
            <a:ext cx="792325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Data Types In Javascript</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90650" y="2234946"/>
            <a:ext cx="16956048" cy="2089150"/>
          </a:xfrm>
          <a:prstGeom prst="rect">
            <a:avLst/>
          </a:prstGeom>
        </p:spPr>
        <p:txBody>
          <a:bodyPr anchor="t" rtlCol="false" tIns="0" lIns="0" bIns="0" rIns="0">
            <a:spAutoFit/>
          </a:bodyPr>
          <a:lstStyle/>
          <a:p>
            <a:pPr algn="just"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Data types define the type of data a variable can hold.</a:t>
            </a:r>
          </a:p>
          <a:p>
            <a:pPr algn="just"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JavaScript has two main categories: Primitive and Non-Primitive.</a:t>
            </a:r>
          </a:p>
          <a:p>
            <a:pPr algn="just">
              <a:lnSpc>
                <a:spcPts val="5599"/>
              </a:lnSpc>
            </a:pPr>
          </a:p>
        </p:txBody>
      </p:sp>
      <p:sp>
        <p:nvSpPr>
          <p:cNvPr name="TextBox 3" id="3"/>
          <p:cNvSpPr txBox="true"/>
          <p:nvPr/>
        </p:nvSpPr>
        <p:spPr>
          <a:xfrm rot="0">
            <a:off x="1181100" y="3931448"/>
            <a:ext cx="14129981" cy="3692524"/>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Primitive Data Types</a:t>
            </a:r>
          </a:p>
          <a:p>
            <a:pPr algn="l">
              <a:lnSpc>
                <a:spcPts val="4900"/>
              </a:lnSpc>
            </a:pPr>
            <a:r>
              <a:rPr lang="en-US" sz="3500" b="true">
                <a:solidFill>
                  <a:srgbClr val="000000"/>
                </a:solidFill>
                <a:latin typeface="Canva Sans Bold"/>
                <a:ea typeface="Canva Sans Bold"/>
                <a:cs typeface="Canva Sans Bold"/>
                <a:sym typeface="Canva Sans Bold"/>
              </a:rPr>
              <a:t>Definition:</a:t>
            </a:r>
          </a:p>
          <a:p>
            <a:pPr algn="l" marL="755659" indent="-377829" lvl="1">
              <a:lnSpc>
                <a:spcPts val="4900"/>
              </a:lnSpc>
              <a:buFont typeface="Arial"/>
              <a:buChar char="•"/>
            </a:pPr>
            <a:r>
              <a:rPr lang="en-US" b="true" sz="3500">
                <a:solidFill>
                  <a:srgbClr val="000000"/>
                </a:solidFill>
                <a:latin typeface="Canva Sans Bold"/>
                <a:ea typeface="Canva Sans Bold"/>
                <a:cs typeface="Canva Sans Bold"/>
                <a:sym typeface="Canva Sans Bold"/>
              </a:rPr>
              <a:t>Primitive data types are stored directly in memory.</a:t>
            </a:r>
          </a:p>
          <a:p>
            <a:pPr algn="l" marL="755659" indent="-377829" lvl="1">
              <a:lnSpc>
                <a:spcPts val="4900"/>
              </a:lnSpc>
              <a:buFont typeface="Arial"/>
              <a:buChar char="•"/>
            </a:pPr>
            <a:r>
              <a:rPr lang="en-US" b="true" sz="3500">
                <a:solidFill>
                  <a:srgbClr val="000000"/>
                </a:solidFill>
                <a:latin typeface="Canva Sans Bold"/>
                <a:ea typeface="Canva Sans Bold"/>
                <a:cs typeface="Canva Sans Bold"/>
                <a:sym typeface="Canva Sans Bold"/>
              </a:rPr>
              <a:t>Immutable (cannot be changed once created).</a:t>
            </a:r>
          </a:p>
          <a:p>
            <a:pPr algn="l">
              <a:lnSpc>
                <a:spcPts val="4900"/>
              </a:lnSpc>
            </a:pPr>
            <a:r>
              <a:rPr lang="en-US" sz="3500" b="true">
                <a:solidFill>
                  <a:srgbClr val="000000"/>
                </a:solidFill>
                <a:latin typeface="Canva Sans Bold"/>
                <a:ea typeface="Canva Sans Bold"/>
                <a:cs typeface="Canva Sans Bold"/>
                <a:sym typeface="Canva Sans Bold"/>
              </a:rPr>
              <a:t>Types: String, Number, Boolean, Undefined, Null, BigInt, Symbol.</a:t>
            </a:r>
          </a:p>
          <a:p>
            <a:pPr algn="l">
              <a:lnSpc>
                <a:spcPts val="4900"/>
              </a:lnSpc>
            </a:pPr>
          </a:p>
        </p:txBody>
      </p:sp>
      <p:sp>
        <p:nvSpPr>
          <p:cNvPr name="TextBox 4" id="4"/>
          <p:cNvSpPr txBox="true"/>
          <p:nvPr/>
        </p:nvSpPr>
        <p:spPr>
          <a:xfrm rot="0">
            <a:off x="1028700" y="709800"/>
            <a:ext cx="696980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are Data Types?</a:t>
            </a:r>
          </a:p>
        </p:txBody>
      </p:sp>
      <p:sp>
        <p:nvSpPr>
          <p:cNvPr name="TextBox 5" id="5"/>
          <p:cNvSpPr txBox="true"/>
          <p:nvPr/>
        </p:nvSpPr>
        <p:spPr>
          <a:xfrm rot="0">
            <a:off x="1181100" y="7213601"/>
            <a:ext cx="12916731" cy="3073399"/>
          </a:xfrm>
          <a:prstGeom prst="rect">
            <a:avLst/>
          </a:prstGeom>
        </p:spPr>
        <p:txBody>
          <a:bodyPr anchor="t" rtlCol="false" tIns="0" lIns="0" bIns="0" rIns="0">
            <a:spAutoFit/>
          </a:bodyPr>
          <a:lstStyle/>
          <a:p>
            <a:pPr algn="l">
              <a:lnSpc>
                <a:spcPts val="4900"/>
              </a:lnSpc>
            </a:pPr>
            <a:r>
              <a:rPr lang="en-US" sz="3500" b="true">
                <a:solidFill>
                  <a:srgbClr val="000000"/>
                </a:solidFill>
                <a:latin typeface="Canva Sans Bold"/>
                <a:ea typeface="Canva Sans Bold"/>
                <a:cs typeface="Canva Sans Bold"/>
                <a:sym typeface="Canva Sans Bold"/>
              </a:rPr>
              <a:t>Non-Primitive Data Types</a:t>
            </a:r>
          </a:p>
          <a:p>
            <a:pPr algn="l">
              <a:lnSpc>
                <a:spcPts val="4900"/>
              </a:lnSpc>
            </a:pPr>
            <a:r>
              <a:rPr lang="en-US" sz="3500" b="true">
                <a:solidFill>
                  <a:srgbClr val="000000"/>
                </a:solidFill>
                <a:latin typeface="Canva Sans Bold"/>
                <a:ea typeface="Canva Sans Bold"/>
                <a:cs typeface="Canva Sans Bold"/>
                <a:sym typeface="Canva Sans Bold"/>
              </a:rPr>
              <a:t>Definition:</a:t>
            </a:r>
          </a:p>
          <a:p>
            <a:pPr algn="l">
              <a:lnSpc>
                <a:spcPts val="4900"/>
              </a:lnSpc>
            </a:pPr>
            <a:r>
              <a:rPr lang="en-US" sz="3500" b="true">
                <a:solidFill>
                  <a:srgbClr val="000000"/>
                </a:solidFill>
                <a:latin typeface="Canva Sans Bold"/>
                <a:ea typeface="Canva Sans Bold"/>
                <a:cs typeface="Canva Sans Bold"/>
                <a:sym typeface="Canva Sans Bold"/>
              </a:rPr>
              <a:t>Stored by reference in memory.</a:t>
            </a:r>
          </a:p>
          <a:p>
            <a:pPr algn="l">
              <a:lnSpc>
                <a:spcPts val="4900"/>
              </a:lnSpc>
            </a:pPr>
            <a:r>
              <a:rPr lang="en-US" sz="3500" b="true">
                <a:solidFill>
                  <a:srgbClr val="000000"/>
                </a:solidFill>
                <a:latin typeface="Canva Sans Bold"/>
                <a:ea typeface="Canva Sans Bold"/>
                <a:cs typeface="Canva Sans Bold"/>
                <a:sym typeface="Canva Sans Bold"/>
              </a:rPr>
              <a:t>Includes Objects, Arrays, and Functions.</a:t>
            </a:r>
          </a:p>
          <a:p>
            <a:pPr algn="l">
              <a:lnSpc>
                <a:spcPts val="490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43099" y="576524"/>
            <a:ext cx="13433584" cy="2371725"/>
          </a:xfrm>
          <a:prstGeom prst="rect">
            <a:avLst/>
          </a:prstGeom>
        </p:spPr>
        <p:txBody>
          <a:bodyPr anchor="t" rtlCol="false" tIns="0" lIns="0" bIns="0" rIns="0">
            <a:spAutoFit/>
          </a:bodyPr>
          <a:lstStyle/>
          <a:p>
            <a:pPr algn="just">
              <a:lnSpc>
                <a:spcPts val="6300"/>
              </a:lnSpc>
            </a:pPr>
            <a:r>
              <a:rPr lang="en-US" b="true" sz="4500" u="sng">
                <a:solidFill>
                  <a:srgbClr val="000000"/>
                </a:solidFill>
                <a:latin typeface="Canva Sans Bold"/>
                <a:ea typeface="Canva Sans Bold"/>
                <a:cs typeface="Canva Sans Bold"/>
                <a:sym typeface="Canva Sans Bold"/>
              </a:rPr>
              <a:t>String</a:t>
            </a:r>
          </a:p>
          <a:p>
            <a:pPr algn="just">
              <a:lnSpc>
                <a:spcPts val="6300"/>
              </a:lnSpc>
            </a:pPr>
            <a:r>
              <a:rPr lang="en-US" sz="4500" b="true">
                <a:solidFill>
                  <a:srgbClr val="000000"/>
                </a:solidFill>
                <a:latin typeface="Canva Sans Bold"/>
                <a:ea typeface="Canva Sans Bold"/>
                <a:cs typeface="Canva Sans Bold"/>
                <a:sym typeface="Canva Sans Bold"/>
              </a:rPr>
              <a:t>Definition:</a:t>
            </a:r>
          </a:p>
          <a:p>
            <a:pPr algn="just"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A sequence of characters enclosed in quotes</a:t>
            </a:r>
          </a:p>
        </p:txBody>
      </p:sp>
      <p:sp>
        <p:nvSpPr>
          <p:cNvPr name="TextBox 3" id="3"/>
          <p:cNvSpPr txBox="true"/>
          <p:nvPr/>
        </p:nvSpPr>
        <p:spPr>
          <a:xfrm rot="0">
            <a:off x="1028700" y="3194790"/>
            <a:ext cx="6116598" cy="1287144"/>
          </a:xfrm>
          <a:prstGeom prst="rect">
            <a:avLst/>
          </a:prstGeom>
        </p:spPr>
        <p:txBody>
          <a:bodyPr anchor="t" rtlCol="false" tIns="0" lIns="0" bIns="0" rIns="0">
            <a:spAutoFit/>
          </a:bodyPr>
          <a:lstStyle/>
          <a:p>
            <a:pPr algn="just">
              <a:lnSpc>
                <a:spcPts val="5180"/>
              </a:lnSpc>
            </a:pPr>
            <a:r>
              <a:rPr lang="en-US" sz="3700" b="true">
                <a:solidFill>
                  <a:srgbClr val="000000"/>
                </a:solidFill>
                <a:latin typeface="Canva Sans Bold"/>
                <a:ea typeface="Canva Sans Bold"/>
                <a:cs typeface="Canva Sans Bold"/>
                <a:sym typeface="Canva Sans Bold"/>
              </a:rPr>
              <a:t>let name = "Alice";</a:t>
            </a:r>
          </a:p>
          <a:p>
            <a:pPr algn="just">
              <a:lnSpc>
                <a:spcPts val="5180"/>
              </a:lnSpc>
            </a:pPr>
            <a:r>
              <a:rPr lang="en-US" sz="3700" b="true">
                <a:solidFill>
                  <a:srgbClr val="000000"/>
                </a:solidFill>
                <a:latin typeface="Canva Sans Bold"/>
                <a:ea typeface="Canva Sans Bold"/>
                <a:cs typeface="Canva Sans Bold"/>
                <a:sym typeface="Canva Sans Bold"/>
              </a:rPr>
              <a:t>console.log(typeof name); </a:t>
            </a:r>
          </a:p>
        </p:txBody>
      </p:sp>
      <p:sp>
        <p:nvSpPr>
          <p:cNvPr name="TextBox 4" id="4"/>
          <p:cNvSpPr txBox="true"/>
          <p:nvPr/>
        </p:nvSpPr>
        <p:spPr>
          <a:xfrm rot="0">
            <a:off x="743099" y="4924425"/>
            <a:ext cx="15824240" cy="2371725"/>
          </a:xfrm>
          <a:prstGeom prst="rect">
            <a:avLst/>
          </a:prstGeom>
        </p:spPr>
        <p:txBody>
          <a:bodyPr anchor="t" rtlCol="false" tIns="0" lIns="0" bIns="0" rIns="0">
            <a:spAutoFit/>
          </a:bodyPr>
          <a:lstStyle/>
          <a:p>
            <a:pPr algn="l">
              <a:lnSpc>
                <a:spcPts val="6300"/>
              </a:lnSpc>
            </a:pPr>
            <a:r>
              <a:rPr lang="en-US" sz="4500" u="sng" b="true">
                <a:solidFill>
                  <a:srgbClr val="000000"/>
                </a:solidFill>
                <a:latin typeface="Canva Sans Bold"/>
                <a:ea typeface="Canva Sans Bold"/>
                <a:cs typeface="Canva Sans Bold"/>
                <a:sym typeface="Canva Sans Bold"/>
              </a:rPr>
              <a:t>Number</a:t>
            </a:r>
          </a:p>
          <a:p>
            <a:pPr algn="l">
              <a:lnSpc>
                <a:spcPts val="6300"/>
              </a:lnSpc>
            </a:pPr>
            <a:r>
              <a:rPr lang="en-US" sz="4500" b="true">
                <a:solidFill>
                  <a:srgbClr val="000000"/>
                </a:solidFill>
                <a:latin typeface="Canva Sans Bold"/>
                <a:ea typeface="Canva Sans Bold"/>
                <a:cs typeface="Canva Sans Bold"/>
                <a:sym typeface="Canva Sans Bold"/>
              </a:rPr>
              <a:t>Definition:</a:t>
            </a:r>
          </a:p>
          <a:p>
            <a:pPr algn="l" marL="971553" indent="-485777" lvl="1">
              <a:lnSpc>
                <a:spcPts val="6300"/>
              </a:lnSpc>
              <a:buFont typeface="Arial"/>
              <a:buChar char="•"/>
            </a:pPr>
            <a:r>
              <a:rPr lang="en-US" b="true" sz="4500">
                <a:solidFill>
                  <a:srgbClr val="000000"/>
                </a:solidFill>
                <a:latin typeface="Canva Sans Bold"/>
                <a:ea typeface="Canva Sans Bold"/>
                <a:cs typeface="Canva Sans Bold"/>
                <a:sym typeface="Canva Sans Bold"/>
              </a:rPr>
              <a:t>Represents both integers and floating-point numbers</a:t>
            </a:r>
          </a:p>
        </p:txBody>
      </p:sp>
      <p:sp>
        <p:nvSpPr>
          <p:cNvPr name="TextBox 5" id="5"/>
          <p:cNvSpPr txBox="true"/>
          <p:nvPr/>
        </p:nvSpPr>
        <p:spPr>
          <a:xfrm rot="0">
            <a:off x="1402594" y="7469620"/>
            <a:ext cx="8614767" cy="1979929"/>
          </a:xfrm>
          <a:prstGeom prst="rect">
            <a:avLst/>
          </a:prstGeom>
        </p:spPr>
        <p:txBody>
          <a:bodyPr anchor="t" rtlCol="false" tIns="0" lIns="0" bIns="0" rIns="0">
            <a:spAutoFit/>
          </a:bodyPr>
          <a:lstStyle/>
          <a:p>
            <a:pPr algn="just">
              <a:lnSpc>
                <a:spcPts val="5320"/>
              </a:lnSpc>
            </a:pPr>
            <a:r>
              <a:rPr lang="en-US" sz="3800" b="true">
                <a:solidFill>
                  <a:srgbClr val="000000"/>
                </a:solidFill>
                <a:latin typeface="Canva Sans Bold"/>
                <a:ea typeface="Canva Sans Bold"/>
                <a:cs typeface="Canva Sans Bold"/>
                <a:sym typeface="Canva Sans Bold"/>
              </a:rPr>
              <a:t>let age = 25;</a:t>
            </a:r>
          </a:p>
          <a:p>
            <a:pPr algn="just">
              <a:lnSpc>
                <a:spcPts val="5320"/>
              </a:lnSpc>
            </a:pPr>
            <a:r>
              <a:rPr lang="en-US" sz="3800" b="true">
                <a:solidFill>
                  <a:srgbClr val="000000"/>
                </a:solidFill>
                <a:latin typeface="Canva Sans Bold"/>
                <a:ea typeface="Canva Sans Bold"/>
                <a:cs typeface="Canva Sans Bold"/>
                <a:sym typeface="Canva Sans Bold"/>
              </a:rPr>
              <a:t>let pi = 3.14;</a:t>
            </a:r>
          </a:p>
          <a:p>
            <a:pPr algn="just">
              <a:lnSpc>
                <a:spcPts val="5320"/>
              </a:lnSpc>
            </a:pPr>
            <a:r>
              <a:rPr lang="en-US" sz="3800" b="true">
                <a:solidFill>
                  <a:srgbClr val="000000"/>
                </a:solidFill>
                <a:latin typeface="Canva Sans Bold"/>
                <a:ea typeface="Canva Sans Bold"/>
                <a:cs typeface="Canva Sans Bold"/>
                <a:sym typeface="Canva Sans Bold"/>
              </a:rPr>
              <a:t>console.log(typeof age); // "number"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DAGfuhyuowQ</dc:identifier>
  <dcterms:modified xsi:type="dcterms:W3CDTF">2011-08-01T06:04:30Z</dcterms:modified>
  <cp:revision>1</cp:revision>
  <dc:title>JAVASCRIPT</dc:title>
</cp:coreProperties>
</file>