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x="18288000" cy="10287000"/>
  <p:notesSz cx="6858000" cy="9144000"/>
  <p:embeddedFontLst>
    <p:embeddedFont>
      <p:font typeface="Canva Sans Bold" charset="1" panose="020B0803030501040103"/>
      <p:regular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fonts/font53.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BABF4"/>
        </a:solidFill>
      </p:bgPr>
    </p:bg>
    <p:spTree>
      <p:nvGrpSpPr>
        <p:cNvPr id="1" name=""/>
        <p:cNvGrpSpPr/>
        <p:nvPr/>
      </p:nvGrpSpPr>
      <p:grpSpPr>
        <a:xfrm>
          <a:off x="0" y="0"/>
          <a:ext cx="0" cy="0"/>
          <a:chOff x="0" y="0"/>
          <a:chExt cx="0" cy="0"/>
        </a:xfrm>
      </p:grpSpPr>
      <p:grpSp>
        <p:nvGrpSpPr>
          <p:cNvPr name="Group 2" id="2"/>
          <p:cNvGrpSpPr/>
          <p:nvPr/>
        </p:nvGrpSpPr>
        <p:grpSpPr>
          <a:xfrm rot="0">
            <a:off x="0" y="6962887"/>
            <a:ext cx="18288000" cy="3324113"/>
            <a:chOff x="0" y="0"/>
            <a:chExt cx="4816593" cy="875486"/>
          </a:xfrm>
        </p:grpSpPr>
        <p:sp>
          <p:nvSpPr>
            <p:cNvPr name="Freeform 3" id="3"/>
            <p:cNvSpPr/>
            <p:nvPr/>
          </p:nvSpPr>
          <p:spPr>
            <a:xfrm flipH="false" flipV="false" rot="0">
              <a:off x="0" y="0"/>
              <a:ext cx="4816592" cy="875486"/>
            </a:xfrm>
            <a:custGeom>
              <a:avLst/>
              <a:gdLst/>
              <a:ahLst/>
              <a:cxnLst/>
              <a:rect r="r" b="b" t="t" l="l"/>
              <a:pathLst>
                <a:path h="875486" w="4816592">
                  <a:moveTo>
                    <a:pt x="0" y="0"/>
                  </a:moveTo>
                  <a:lnTo>
                    <a:pt x="4816592" y="0"/>
                  </a:lnTo>
                  <a:lnTo>
                    <a:pt x="4816592" y="875486"/>
                  </a:lnTo>
                  <a:lnTo>
                    <a:pt x="0" y="875486"/>
                  </a:lnTo>
                  <a:close/>
                </a:path>
              </a:pathLst>
            </a:custGeom>
            <a:solidFill>
              <a:srgbClr val="A5E8D3"/>
            </a:solidFill>
          </p:spPr>
        </p:sp>
        <p:sp>
          <p:nvSpPr>
            <p:cNvPr name="TextBox 4" id="4"/>
            <p:cNvSpPr txBox="true"/>
            <p:nvPr/>
          </p:nvSpPr>
          <p:spPr>
            <a:xfrm>
              <a:off x="0" y="-38100"/>
              <a:ext cx="4816593" cy="91358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735451" y="1732957"/>
            <a:ext cx="11869591" cy="7863604"/>
          </a:xfrm>
          <a:custGeom>
            <a:avLst/>
            <a:gdLst/>
            <a:ahLst/>
            <a:cxnLst/>
            <a:rect r="r" b="b" t="t" l="l"/>
            <a:pathLst>
              <a:path h="7863604" w="11869591">
                <a:moveTo>
                  <a:pt x="0" y="0"/>
                </a:moveTo>
                <a:lnTo>
                  <a:pt x="11869591" y="0"/>
                </a:lnTo>
                <a:lnTo>
                  <a:pt x="11869591" y="7863604"/>
                </a:lnTo>
                <a:lnTo>
                  <a:pt x="0" y="7863604"/>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209205" y="1211698"/>
            <a:ext cx="11869591" cy="7863604"/>
          </a:xfrm>
          <a:custGeom>
            <a:avLst/>
            <a:gdLst/>
            <a:ahLst/>
            <a:cxnLst/>
            <a:rect r="r" b="b" t="t" l="l"/>
            <a:pathLst>
              <a:path h="7863604" w="11869591">
                <a:moveTo>
                  <a:pt x="0" y="0"/>
                </a:moveTo>
                <a:lnTo>
                  <a:pt x="11869590" y="0"/>
                </a:lnTo>
                <a:lnTo>
                  <a:pt x="11869590" y="7863604"/>
                </a:lnTo>
                <a:lnTo>
                  <a:pt x="0" y="7863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0160715">
            <a:off x="-8729278" y="8776204"/>
            <a:ext cx="13257643" cy="964192"/>
          </a:xfrm>
          <a:custGeom>
            <a:avLst/>
            <a:gdLst/>
            <a:ahLst/>
            <a:cxnLst/>
            <a:rect r="r" b="b" t="t" l="l"/>
            <a:pathLst>
              <a:path h="964192" w="13257643">
                <a:moveTo>
                  <a:pt x="0" y="0"/>
                </a:moveTo>
                <a:lnTo>
                  <a:pt x="13257643" y="0"/>
                </a:lnTo>
                <a:lnTo>
                  <a:pt x="13257643" y="964192"/>
                </a:lnTo>
                <a:lnTo>
                  <a:pt x="0" y="9641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4554398">
            <a:off x="11243498" y="-723057"/>
            <a:ext cx="13257643" cy="964192"/>
          </a:xfrm>
          <a:custGeom>
            <a:avLst/>
            <a:gdLst/>
            <a:ahLst/>
            <a:cxnLst/>
            <a:rect r="r" b="b" t="t" l="l"/>
            <a:pathLst>
              <a:path h="964192" w="13257643">
                <a:moveTo>
                  <a:pt x="0" y="0"/>
                </a:moveTo>
                <a:lnTo>
                  <a:pt x="13257643" y="0"/>
                </a:lnTo>
                <a:lnTo>
                  <a:pt x="13257643" y="964193"/>
                </a:lnTo>
                <a:lnTo>
                  <a:pt x="0" y="96419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4388991" y="2169888"/>
            <a:ext cx="9510019" cy="2252498"/>
          </a:xfrm>
          <a:prstGeom prst="rect">
            <a:avLst/>
          </a:prstGeom>
        </p:spPr>
        <p:txBody>
          <a:bodyPr anchor="t" rtlCol="false" tIns="0" lIns="0" bIns="0" rIns="0">
            <a:spAutoFit/>
          </a:bodyPr>
          <a:lstStyle/>
          <a:p>
            <a:pPr algn="ctr">
              <a:lnSpc>
                <a:spcPts val="5837"/>
              </a:lnSpc>
            </a:pPr>
            <a:r>
              <a:rPr lang="en-US" b="true" sz="6144" spc="178">
                <a:solidFill>
                  <a:srgbClr val="000000"/>
                </a:solidFill>
                <a:latin typeface="Canva Sans Bold"/>
                <a:ea typeface="Canva Sans Bold"/>
                <a:cs typeface="Canva Sans Bold"/>
                <a:sym typeface="Canva Sans Bold"/>
              </a:rPr>
              <a:t>Title: JavaScript Functions, Strings, and Arrays: A Deep Dive</a:t>
            </a:r>
          </a:p>
        </p:txBody>
      </p:sp>
      <p:sp>
        <p:nvSpPr>
          <p:cNvPr name="Freeform 10" id="10"/>
          <p:cNvSpPr/>
          <p:nvPr/>
        </p:nvSpPr>
        <p:spPr>
          <a:xfrm flipH="false" flipV="false" rot="0">
            <a:off x="7173393" y="7201088"/>
            <a:ext cx="2993707" cy="183365"/>
          </a:xfrm>
          <a:custGeom>
            <a:avLst/>
            <a:gdLst/>
            <a:ahLst/>
            <a:cxnLst/>
            <a:rect r="r" b="b" t="t" l="l"/>
            <a:pathLst>
              <a:path h="183365" w="2993707">
                <a:moveTo>
                  <a:pt x="0" y="0"/>
                </a:moveTo>
                <a:lnTo>
                  <a:pt x="2993707" y="0"/>
                </a:lnTo>
                <a:lnTo>
                  <a:pt x="2993707" y="183364"/>
                </a:lnTo>
                <a:lnTo>
                  <a:pt x="0" y="1833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4388991" y="5184887"/>
            <a:ext cx="9510019" cy="1606550"/>
          </a:xfrm>
          <a:prstGeom prst="rect">
            <a:avLst/>
          </a:prstGeom>
        </p:spPr>
        <p:txBody>
          <a:bodyPr anchor="t" rtlCol="false" tIns="0" lIns="0" bIns="0" rIns="0">
            <a:spAutoFit/>
          </a:bodyPr>
          <a:lstStyle/>
          <a:p>
            <a:pPr algn="ctr">
              <a:lnSpc>
                <a:spcPts val="4180"/>
              </a:lnSpc>
            </a:pPr>
            <a:r>
              <a:rPr lang="en-US" b="true" sz="4400" spc="127">
                <a:solidFill>
                  <a:srgbClr val="000000"/>
                </a:solidFill>
                <a:latin typeface="Canva Sans Bold"/>
                <a:ea typeface="Canva Sans Bold"/>
                <a:cs typeface="Canva Sans Bold"/>
                <a:sym typeface="Canva Sans Bold"/>
              </a:rPr>
              <a:t>Subtitle: Understanding and Applying Core JavaScript Concepts</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2304782" y="933450"/>
            <a:ext cx="15983218"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Title: Return Values and Function Scope</a:t>
            </a:r>
          </a:p>
        </p:txBody>
      </p:sp>
      <p:sp>
        <p:nvSpPr>
          <p:cNvPr name="TextBox 3" id="3"/>
          <p:cNvSpPr txBox="true"/>
          <p:nvPr/>
        </p:nvSpPr>
        <p:spPr>
          <a:xfrm rot="0">
            <a:off x="1028700" y="2434237"/>
            <a:ext cx="16622764" cy="2635250"/>
          </a:xfrm>
          <a:prstGeom prst="rect">
            <a:avLst/>
          </a:prstGeom>
        </p:spPr>
        <p:txBody>
          <a:bodyPr anchor="t" rtlCol="false" tIns="0" lIns="0" bIns="0" rIns="0">
            <a:spAutoFit/>
          </a:bodyPr>
          <a:lstStyle/>
          <a:p>
            <a:pPr algn="l">
              <a:lnSpc>
                <a:spcPts val="7000"/>
              </a:lnSpc>
            </a:pPr>
            <a:r>
              <a:rPr lang="en-US" sz="5000" b="true">
                <a:solidFill>
                  <a:srgbClr val="000000"/>
                </a:solidFill>
                <a:latin typeface="Canva Sans Bold"/>
                <a:ea typeface="Canva Sans Bold"/>
                <a:cs typeface="Canva Sans Bold"/>
                <a:sym typeface="Canva Sans Bold"/>
              </a:rPr>
              <a:t>Return Values: Functions can return a value to the caller using the return keyword. If no return is specified, the function implicitly returns undefined.</a:t>
            </a:r>
          </a:p>
        </p:txBody>
      </p:sp>
      <p:sp>
        <p:nvSpPr>
          <p:cNvPr name="TextBox 4" id="4"/>
          <p:cNvSpPr txBox="true"/>
          <p:nvPr/>
        </p:nvSpPr>
        <p:spPr>
          <a:xfrm rot="0">
            <a:off x="1028700" y="5389386"/>
            <a:ext cx="16622764" cy="4427220"/>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function add(a, b) {</a:t>
            </a:r>
          </a:p>
          <a:p>
            <a:pPr algn="l">
              <a:lnSpc>
                <a:spcPts val="5880"/>
              </a:lnSpc>
            </a:pPr>
            <a:r>
              <a:rPr lang="en-US" sz="4200" b="true">
                <a:solidFill>
                  <a:srgbClr val="000000"/>
                </a:solidFill>
                <a:latin typeface="Canva Sans Bold"/>
                <a:ea typeface="Canva Sans Bold"/>
                <a:cs typeface="Canva Sans Bold"/>
                <a:sym typeface="Canva Sans Bold"/>
              </a:rPr>
              <a:t>  return a + b;</a:t>
            </a:r>
          </a:p>
          <a:p>
            <a:pPr algn="l">
              <a:lnSpc>
                <a:spcPts val="5880"/>
              </a:lnSpc>
            </a:pPr>
            <a:r>
              <a:rPr lang="en-US" sz="4200" b="true">
                <a:solidFill>
                  <a:srgbClr val="000000"/>
                </a:solidFill>
                <a:latin typeface="Canva Sans Bold"/>
                <a:ea typeface="Canva Sans Bold"/>
                <a:cs typeface="Canva Sans Bold"/>
                <a:sym typeface="Canva Sans Bold"/>
              </a:rPr>
              <a:t>}</a:t>
            </a:r>
          </a:p>
          <a:p>
            <a:pPr algn="l">
              <a:lnSpc>
                <a:spcPts val="5880"/>
              </a:lnSpc>
            </a:pPr>
            <a:r>
              <a:rPr lang="en-US" sz="4200" b="true">
                <a:solidFill>
                  <a:srgbClr val="000000"/>
                </a:solidFill>
                <a:latin typeface="Canva Sans Bold"/>
                <a:ea typeface="Canva Sans Bold"/>
                <a:cs typeface="Canva Sans Bold"/>
                <a:sym typeface="Canva Sans Bold"/>
              </a:rPr>
              <a:t>let result = add(5, 3);</a:t>
            </a:r>
          </a:p>
          <a:p>
            <a:pPr algn="l">
              <a:lnSpc>
                <a:spcPts val="5880"/>
              </a:lnSpc>
            </a:pPr>
            <a:r>
              <a:rPr lang="en-US" sz="4200" b="true">
                <a:solidFill>
                  <a:srgbClr val="000000"/>
                </a:solidFill>
                <a:latin typeface="Canva Sans Bold"/>
                <a:ea typeface="Canva Sans Bold"/>
                <a:cs typeface="Canva Sans Bold"/>
                <a:sym typeface="Canva Sans Bold"/>
              </a:rPr>
              <a:t>console.log(result); // Output: 8</a:t>
            </a:r>
          </a:p>
          <a:p>
            <a:pPr algn="l">
              <a:lnSpc>
                <a:spcPts val="5880"/>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1187724"/>
            <a:ext cx="16622764" cy="7399020"/>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function greet(name) {</a:t>
            </a:r>
          </a:p>
          <a:p>
            <a:pPr algn="l">
              <a:lnSpc>
                <a:spcPts val="5880"/>
              </a:lnSpc>
            </a:pPr>
            <a:r>
              <a:rPr lang="en-US" sz="4200" b="true">
                <a:solidFill>
                  <a:srgbClr val="000000"/>
                </a:solidFill>
                <a:latin typeface="Canva Sans Bold"/>
                <a:ea typeface="Canva Sans Bold"/>
                <a:cs typeface="Canva Sans Bold"/>
                <a:sym typeface="Canva Sans Bold"/>
              </a:rPr>
              <a:t>  console.log("Hello " + name);</a:t>
            </a:r>
          </a:p>
          <a:p>
            <a:pPr algn="l">
              <a:lnSpc>
                <a:spcPts val="5880"/>
              </a:lnSpc>
            </a:pPr>
            <a:r>
              <a:rPr lang="en-US" sz="4200" b="true">
                <a:solidFill>
                  <a:srgbClr val="000000"/>
                </a:solidFill>
                <a:latin typeface="Canva Sans Bold"/>
                <a:ea typeface="Canva Sans Bold"/>
                <a:cs typeface="Canva Sans Bold"/>
                <a:sym typeface="Canva Sans Bold"/>
              </a:rPr>
              <a:t>}</a:t>
            </a:r>
          </a:p>
          <a:p>
            <a:pPr algn="l">
              <a:lnSpc>
                <a:spcPts val="5880"/>
              </a:lnSpc>
            </a:pPr>
            <a:r>
              <a:rPr lang="en-US" sz="4200" b="true">
                <a:solidFill>
                  <a:srgbClr val="000000"/>
                </a:solidFill>
                <a:latin typeface="Canva Sans Bold"/>
                <a:ea typeface="Canva Sans Bold"/>
                <a:cs typeface="Canva Sans Bold"/>
                <a:sym typeface="Canva Sans Bold"/>
              </a:rPr>
              <a:t>let result = greet("John");</a:t>
            </a:r>
          </a:p>
          <a:p>
            <a:pPr algn="l">
              <a:lnSpc>
                <a:spcPts val="5880"/>
              </a:lnSpc>
            </a:pPr>
            <a:r>
              <a:rPr lang="en-US" sz="4200" b="true">
                <a:solidFill>
                  <a:srgbClr val="000000"/>
                </a:solidFill>
                <a:latin typeface="Canva Sans Bold"/>
                <a:ea typeface="Canva Sans Bold"/>
                <a:cs typeface="Canva Sans Bold"/>
                <a:sym typeface="Canva Sans Bold"/>
              </a:rPr>
              <a:t>console.log(result);</a:t>
            </a:r>
          </a:p>
          <a:p>
            <a:pPr algn="l">
              <a:lnSpc>
                <a:spcPts val="5880"/>
              </a:lnSpc>
            </a:pPr>
          </a:p>
          <a:p>
            <a:pPr algn="l">
              <a:lnSpc>
                <a:spcPts val="5880"/>
              </a:lnSpc>
            </a:pPr>
          </a:p>
          <a:p>
            <a:pPr algn="l">
              <a:lnSpc>
                <a:spcPts val="5880"/>
              </a:lnSpc>
            </a:pPr>
            <a:r>
              <a:rPr lang="en-US" sz="4200" b="true">
                <a:solidFill>
                  <a:srgbClr val="000000"/>
                </a:solidFill>
                <a:latin typeface="Canva Sans Bold"/>
                <a:ea typeface="Canva Sans Bold"/>
                <a:cs typeface="Canva Sans Bold"/>
                <a:sym typeface="Canva Sans Bold"/>
              </a:rPr>
              <a:t> // Output: Hello John</a:t>
            </a:r>
          </a:p>
          <a:p>
            <a:pPr algn="l">
              <a:lnSpc>
                <a:spcPts val="5880"/>
              </a:lnSpc>
            </a:pPr>
            <a:r>
              <a:rPr lang="en-US" sz="4200" b="true">
                <a:solidFill>
                  <a:srgbClr val="000000"/>
                </a:solidFill>
                <a:latin typeface="Canva Sans Bold"/>
                <a:ea typeface="Canva Sans Bold"/>
                <a:cs typeface="Canva Sans Bold"/>
                <a:sym typeface="Canva Sans Bold"/>
              </a:rPr>
              <a:t> // Output: undefined</a:t>
            </a:r>
          </a:p>
          <a:p>
            <a:pPr algn="l">
              <a:lnSpc>
                <a:spcPts val="5880"/>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832618" y="933450"/>
            <a:ext cx="16622764" cy="3658870"/>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Function Scope: Variables declared inside a function are only accessible within that function (local scope). Variables declared outside functions have global scope</a:t>
            </a:r>
          </a:p>
        </p:txBody>
      </p:sp>
      <p:sp>
        <p:nvSpPr>
          <p:cNvPr name="TextBox 3" id="3"/>
          <p:cNvSpPr txBox="true"/>
          <p:nvPr/>
        </p:nvSpPr>
        <p:spPr>
          <a:xfrm rot="0">
            <a:off x="832618" y="5067300"/>
            <a:ext cx="16622764" cy="5170170"/>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function showMessage() {</a:t>
            </a:r>
          </a:p>
          <a:p>
            <a:pPr algn="l">
              <a:lnSpc>
                <a:spcPts val="5880"/>
              </a:lnSpc>
            </a:pPr>
            <a:r>
              <a:rPr lang="en-US" sz="4200" b="true">
                <a:solidFill>
                  <a:srgbClr val="000000"/>
                </a:solidFill>
                <a:latin typeface="Canva Sans Bold"/>
                <a:ea typeface="Canva Sans Bold"/>
                <a:cs typeface="Canva Sans Bold"/>
                <a:sym typeface="Canva Sans Bold"/>
              </a:rPr>
              <a:t>  let message = "Hello World"; // Local variable</a:t>
            </a:r>
          </a:p>
          <a:p>
            <a:pPr algn="l">
              <a:lnSpc>
                <a:spcPts val="5880"/>
              </a:lnSpc>
            </a:pPr>
            <a:r>
              <a:rPr lang="en-US" sz="4200" b="true">
                <a:solidFill>
                  <a:srgbClr val="000000"/>
                </a:solidFill>
                <a:latin typeface="Canva Sans Bold"/>
                <a:ea typeface="Canva Sans Bold"/>
                <a:cs typeface="Canva Sans Bold"/>
                <a:sym typeface="Canva Sans Bold"/>
              </a:rPr>
              <a:t>  console.log(message);</a:t>
            </a:r>
          </a:p>
          <a:p>
            <a:pPr algn="l">
              <a:lnSpc>
                <a:spcPts val="5880"/>
              </a:lnSpc>
            </a:pPr>
            <a:r>
              <a:rPr lang="en-US" sz="4200" b="true">
                <a:solidFill>
                  <a:srgbClr val="000000"/>
                </a:solidFill>
                <a:latin typeface="Canva Sans Bold"/>
                <a:ea typeface="Canva Sans Bold"/>
                <a:cs typeface="Canva Sans Bold"/>
                <a:sym typeface="Canva Sans Bold"/>
              </a:rPr>
              <a:t>}</a:t>
            </a:r>
          </a:p>
          <a:p>
            <a:pPr algn="l">
              <a:lnSpc>
                <a:spcPts val="5880"/>
              </a:lnSpc>
            </a:pPr>
            <a:r>
              <a:rPr lang="en-US" sz="4200" b="true">
                <a:solidFill>
                  <a:srgbClr val="000000"/>
                </a:solidFill>
                <a:latin typeface="Canva Sans Bold"/>
                <a:ea typeface="Canva Sans Bold"/>
                <a:cs typeface="Canva Sans Bold"/>
                <a:sym typeface="Canva Sans Bold"/>
              </a:rPr>
              <a:t>showMessage(); // Output: Hello World</a:t>
            </a:r>
          </a:p>
          <a:p>
            <a:pPr algn="l">
              <a:lnSpc>
                <a:spcPts val="5880"/>
              </a:lnSpc>
            </a:pPr>
            <a:r>
              <a:rPr lang="en-US" sz="4200" b="true">
                <a:solidFill>
                  <a:srgbClr val="000000"/>
                </a:solidFill>
                <a:latin typeface="Canva Sans Bold"/>
                <a:ea typeface="Canva Sans Bold"/>
                <a:cs typeface="Canva Sans Bold"/>
                <a:sym typeface="Canva Sans Bold"/>
              </a:rPr>
              <a:t>console.log(message); // Error: message is not defined</a:t>
            </a:r>
          </a:p>
          <a:p>
            <a:pPr algn="l">
              <a:lnSpc>
                <a:spcPts val="5880"/>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636536" y="952500"/>
            <a:ext cx="16622764" cy="5913120"/>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let name = "John"; // Global variable</a:t>
            </a:r>
          </a:p>
          <a:p>
            <a:pPr algn="l">
              <a:lnSpc>
                <a:spcPts val="5880"/>
              </a:lnSpc>
            </a:pPr>
          </a:p>
          <a:p>
            <a:pPr algn="l">
              <a:lnSpc>
                <a:spcPts val="5880"/>
              </a:lnSpc>
            </a:pPr>
            <a:r>
              <a:rPr lang="en-US" sz="4200" b="true">
                <a:solidFill>
                  <a:srgbClr val="000000"/>
                </a:solidFill>
                <a:latin typeface="Canva Sans Bold"/>
                <a:ea typeface="Canva Sans Bold"/>
                <a:cs typeface="Canva Sans Bold"/>
                <a:sym typeface="Canva Sans Bold"/>
              </a:rPr>
              <a:t>function greet() {</a:t>
            </a:r>
          </a:p>
          <a:p>
            <a:pPr algn="l">
              <a:lnSpc>
                <a:spcPts val="5880"/>
              </a:lnSpc>
            </a:pPr>
            <a:r>
              <a:rPr lang="en-US" sz="4200" b="true">
                <a:solidFill>
                  <a:srgbClr val="000000"/>
                </a:solidFill>
                <a:latin typeface="Canva Sans Bold"/>
                <a:ea typeface="Canva Sans Bold"/>
                <a:cs typeface="Canva Sans Bold"/>
                <a:sym typeface="Canva Sans Bold"/>
              </a:rPr>
              <a:t>  console.log("Hello " + name);</a:t>
            </a:r>
          </a:p>
          <a:p>
            <a:pPr algn="l">
              <a:lnSpc>
                <a:spcPts val="5880"/>
              </a:lnSpc>
            </a:pPr>
            <a:r>
              <a:rPr lang="en-US" sz="4200" b="true">
                <a:solidFill>
                  <a:srgbClr val="000000"/>
                </a:solidFill>
                <a:latin typeface="Canva Sans Bold"/>
                <a:ea typeface="Canva Sans Bold"/>
                <a:cs typeface="Canva Sans Bold"/>
                <a:sym typeface="Canva Sans Bold"/>
              </a:rPr>
              <a:t>}</a:t>
            </a:r>
          </a:p>
          <a:p>
            <a:pPr algn="l">
              <a:lnSpc>
                <a:spcPts val="5880"/>
              </a:lnSpc>
            </a:pPr>
            <a:r>
              <a:rPr lang="en-US" sz="4200" b="true">
                <a:solidFill>
                  <a:srgbClr val="000000"/>
                </a:solidFill>
                <a:latin typeface="Canva Sans Bold"/>
                <a:ea typeface="Canva Sans Bold"/>
                <a:cs typeface="Canva Sans Bold"/>
                <a:sym typeface="Canva Sans Bold"/>
              </a:rPr>
              <a:t>greet(); // Output: Hello John</a:t>
            </a:r>
          </a:p>
          <a:p>
            <a:pPr algn="l">
              <a:lnSpc>
                <a:spcPts val="5880"/>
              </a:lnSpc>
            </a:pPr>
            <a:r>
              <a:rPr lang="en-US" sz="4200" b="true">
                <a:solidFill>
                  <a:srgbClr val="000000"/>
                </a:solidFill>
                <a:latin typeface="Canva Sans Bold"/>
                <a:ea typeface="Canva Sans Bold"/>
                <a:cs typeface="Canva Sans Bold"/>
                <a:sym typeface="Canva Sans Bold"/>
              </a:rPr>
              <a:t>console.log(name); // Output: John</a:t>
            </a:r>
          </a:p>
          <a:p>
            <a:pPr algn="l">
              <a:lnSpc>
                <a:spcPts val="5880"/>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942975"/>
            <a:ext cx="18288000" cy="1571625"/>
          </a:xfrm>
          <a:prstGeom prst="rect">
            <a:avLst/>
          </a:prstGeom>
        </p:spPr>
        <p:txBody>
          <a:bodyPr anchor="t" rtlCol="false" tIns="0" lIns="0" bIns="0" rIns="0">
            <a:spAutoFit/>
          </a:bodyPr>
          <a:lstStyle/>
          <a:p>
            <a:pPr algn="l">
              <a:lnSpc>
                <a:spcPts val="6300"/>
              </a:lnSpc>
            </a:pPr>
            <a:r>
              <a:rPr lang="en-US" sz="4500" b="true">
                <a:solidFill>
                  <a:srgbClr val="000000"/>
                </a:solidFill>
                <a:latin typeface="Canva Sans Bold"/>
                <a:ea typeface="Canva Sans Bold"/>
                <a:cs typeface="Canva Sans Bold"/>
                <a:sym typeface="Canva Sans Bold"/>
              </a:rPr>
              <a:t>Q. Create a function called calculateRectangleArea that takes length and width as parameters.</a:t>
            </a:r>
          </a:p>
        </p:txBody>
      </p:sp>
      <p:sp>
        <p:nvSpPr>
          <p:cNvPr name="TextBox 3" id="3"/>
          <p:cNvSpPr txBox="true"/>
          <p:nvPr/>
        </p:nvSpPr>
        <p:spPr>
          <a:xfrm rot="0">
            <a:off x="1028700" y="2684465"/>
            <a:ext cx="17259300" cy="1571625"/>
          </a:xfrm>
          <a:prstGeom prst="rect">
            <a:avLst/>
          </a:prstGeom>
        </p:spPr>
        <p:txBody>
          <a:bodyPr anchor="t" rtlCol="false" tIns="0" lIns="0" bIns="0" rIns="0">
            <a:spAutoFit/>
          </a:bodyPr>
          <a:lstStyle/>
          <a:p>
            <a:pPr algn="l">
              <a:lnSpc>
                <a:spcPts val="6300"/>
              </a:lnSpc>
            </a:pPr>
            <a:r>
              <a:rPr lang="en-US" sz="4500" b="true">
                <a:solidFill>
                  <a:srgbClr val="000000"/>
                </a:solidFill>
                <a:latin typeface="Canva Sans Bold"/>
                <a:ea typeface="Canva Sans Bold"/>
                <a:cs typeface="Canva Sans Bold"/>
                <a:sym typeface="Canva Sans Bold"/>
              </a:rPr>
              <a:t>The function should calculate and return the area of the rectangle.</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942975"/>
            <a:ext cx="17259300" cy="3971925"/>
          </a:xfrm>
          <a:prstGeom prst="rect">
            <a:avLst/>
          </a:prstGeom>
        </p:spPr>
        <p:txBody>
          <a:bodyPr anchor="t" rtlCol="false" tIns="0" lIns="0" bIns="0" rIns="0">
            <a:spAutoFit/>
          </a:bodyPr>
          <a:lstStyle/>
          <a:p>
            <a:pPr algn="l">
              <a:lnSpc>
                <a:spcPts val="6300"/>
              </a:lnSpc>
            </a:pPr>
            <a:r>
              <a:rPr lang="en-US" sz="4500" b="true">
                <a:solidFill>
                  <a:srgbClr val="000000"/>
                </a:solidFill>
                <a:latin typeface="Canva Sans Bold"/>
                <a:ea typeface="Canva Sans Bold"/>
                <a:cs typeface="Canva Sans Bold"/>
                <a:sym typeface="Canva Sans Bold"/>
              </a:rPr>
              <a:t>1. Question:</a:t>
            </a:r>
          </a:p>
          <a:p>
            <a:pPr algn="l">
              <a:lnSpc>
                <a:spcPts val="6300"/>
              </a:lnSpc>
            </a:pPr>
            <a:r>
              <a:rPr lang="en-US" sz="4500" b="true">
                <a:solidFill>
                  <a:srgbClr val="000000"/>
                </a:solidFill>
                <a:latin typeface="Canva Sans Bold"/>
                <a:ea typeface="Canva Sans Bold"/>
                <a:cs typeface="Canva Sans Bold"/>
                <a:sym typeface="Canva Sans Bold"/>
              </a:rPr>
              <a:t>Create a function called calculateRectangleArea that takes length and width as parameters and returns the area of the rectangle.</a:t>
            </a:r>
          </a:p>
          <a:p>
            <a:pPr algn="l">
              <a:lnSpc>
                <a:spcPts val="6300"/>
              </a:lnSpc>
            </a:pPr>
          </a:p>
        </p:txBody>
      </p:sp>
      <p:sp>
        <p:nvSpPr>
          <p:cNvPr name="TextBox 3" id="3"/>
          <p:cNvSpPr txBox="true"/>
          <p:nvPr/>
        </p:nvSpPr>
        <p:spPr>
          <a:xfrm rot="0">
            <a:off x="1028700" y="4829175"/>
            <a:ext cx="15490865" cy="4772025"/>
          </a:xfrm>
          <a:prstGeom prst="rect">
            <a:avLst/>
          </a:prstGeom>
        </p:spPr>
        <p:txBody>
          <a:bodyPr anchor="t" rtlCol="false" tIns="0" lIns="0" bIns="0" rIns="0">
            <a:spAutoFit/>
          </a:bodyPr>
          <a:lstStyle/>
          <a:p>
            <a:pPr algn="l">
              <a:lnSpc>
                <a:spcPts val="6300"/>
              </a:lnSpc>
            </a:pPr>
            <a:r>
              <a:rPr lang="en-US" sz="4500" b="true">
                <a:solidFill>
                  <a:srgbClr val="000000"/>
                </a:solidFill>
                <a:latin typeface="Canva Sans Bold"/>
                <a:ea typeface="Canva Sans Bold"/>
                <a:cs typeface="Canva Sans Bold"/>
                <a:sym typeface="Canva Sans Bold"/>
              </a:rPr>
              <a:t>function calculateRectangleArea(length, width) {</a:t>
            </a:r>
          </a:p>
          <a:p>
            <a:pPr algn="l">
              <a:lnSpc>
                <a:spcPts val="6300"/>
              </a:lnSpc>
            </a:pPr>
            <a:r>
              <a:rPr lang="en-US" sz="4500" b="true">
                <a:solidFill>
                  <a:srgbClr val="000000"/>
                </a:solidFill>
                <a:latin typeface="Canva Sans Bold"/>
                <a:ea typeface="Canva Sans Bold"/>
                <a:cs typeface="Canva Sans Bold"/>
                <a:sym typeface="Canva Sans Bold"/>
              </a:rPr>
              <a:t>  return length * width;</a:t>
            </a:r>
          </a:p>
          <a:p>
            <a:pPr algn="l">
              <a:lnSpc>
                <a:spcPts val="6300"/>
              </a:lnSpc>
            </a:pPr>
            <a:r>
              <a:rPr lang="en-US" sz="4500" b="true">
                <a:solidFill>
                  <a:srgbClr val="000000"/>
                </a:solidFill>
                <a:latin typeface="Canva Sans Bold"/>
                <a:ea typeface="Canva Sans Bold"/>
                <a:cs typeface="Canva Sans Bold"/>
                <a:sym typeface="Canva Sans Bold"/>
              </a:rPr>
              <a:t>}</a:t>
            </a:r>
          </a:p>
          <a:p>
            <a:pPr algn="l">
              <a:lnSpc>
                <a:spcPts val="6300"/>
              </a:lnSpc>
            </a:pPr>
          </a:p>
          <a:p>
            <a:pPr algn="l">
              <a:lnSpc>
                <a:spcPts val="6300"/>
              </a:lnSpc>
            </a:pPr>
            <a:r>
              <a:rPr lang="en-US" sz="4500" b="true">
                <a:solidFill>
                  <a:srgbClr val="000000"/>
                </a:solidFill>
                <a:latin typeface="Canva Sans Bold"/>
                <a:ea typeface="Canva Sans Bold"/>
                <a:cs typeface="Canva Sans Bold"/>
                <a:sym typeface="Canva Sans Bold"/>
              </a:rPr>
              <a:t>console.log(calculateRectangleArea(5, 3)); // Output: 15</a:t>
            </a:r>
          </a:p>
          <a:p>
            <a:pPr algn="l">
              <a:lnSpc>
                <a:spcPts val="6300"/>
              </a:lnSpc>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942975"/>
            <a:ext cx="17259300" cy="3971925"/>
          </a:xfrm>
          <a:prstGeom prst="rect">
            <a:avLst/>
          </a:prstGeom>
        </p:spPr>
        <p:txBody>
          <a:bodyPr anchor="t" rtlCol="false" tIns="0" lIns="0" bIns="0" rIns="0">
            <a:spAutoFit/>
          </a:bodyPr>
          <a:lstStyle/>
          <a:p>
            <a:pPr algn="l">
              <a:lnSpc>
                <a:spcPts val="6300"/>
              </a:lnSpc>
            </a:pPr>
            <a:r>
              <a:rPr lang="en-US" sz="4500" b="true">
                <a:solidFill>
                  <a:srgbClr val="000000"/>
                </a:solidFill>
                <a:latin typeface="Canva Sans Bold"/>
                <a:ea typeface="Canva Sans Bold"/>
                <a:cs typeface="Canva Sans Bold"/>
                <a:sym typeface="Canva Sans Bold"/>
              </a:rPr>
              <a:t>2. Question:</a:t>
            </a:r>
          </a:p>
          <a:p>
            <a:pPr algn="l">
              <a:lnSpc>
                <a:spcPts val="6300"/>
              </a:lnSpc>
            </a:pPr>
            <a:r>
              <a:rPr lang="en-US" sz="4500" b="true">
                <a:solidFill>
                  <a:srgbClr val="000000"/>
                </a:solidFill>
                <a:latin typeface="Canva Sans Bold"/>
                <a:ea typeface="Canva Sans Bold"/>
                <a:cs typeface="Canva Sans Bold"/>
                <a:sym typeface="Canva Sans Bold"/>
              </a:rPr>
              <a:t>Create a function called isEven that takes a number as a parameter and returns true if the number is even, otherwise false.</a:t>
            </a:r>
          </a:p>
          <a:p>
            <a:pPr algn="l">
              <a:lnSpc>
                <a:spcPts val="6300"/>
              </a:lnSpc>
            </a:pP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942975"/>
            <a:ext cx="17259300" cy="3971925"/>
          </a:xfrm>
          <a:prstGeom prst="rect">
            <a:avLst/>
          </a:prstGeom>
        </p:spPr>
        <p:txBody>
          <a:bodyPr anchor="t" rtlCol="false" tIns="0" lIns="0" bIns="0" rIns="0">
            <a:spAutoFit/>
          </a:bodyPr>
          <a:lstStyle/>
          <a:p>
            <a:pPr algn="l">
              <a:lnSpc>
                <a:spcPts val="6300"/>
              </a:lnSpc>
            </a:pPr>
            <a:r>
              <a:rPr lang="en-US" sz="4500" b="true">
                <a:solidFill>
                  <a:srgbClr val="000000"/>
                </a:solidFill>
                <a:latin typeface="Canva Sans Bold"/>
                <a:ea typeface="Canva Sans Bold"/>
                <a:cs typeface="Canva Sans Bold"/>
                <a:sym typeface="Canva Sans Bold"/>
              </a:rPr>
              <a:t>2. Question:</a:t>
            </a:r>
          </a:p>
          <a:p>
            <a:pPr algn="l">
              <a:lnSpc>
                <a:spcPts val="6300"/>
              </a:lnSpc>
            </a:pPr>
            <a:r>
              <a:rPr lang="en-US" sz="4500" b="true">
                <a:solidFill>
                  <a:srgbClr val="000000"/>
                </a:solidFill>
                <a:latin typeface="Canva Sans Bold"/>
                <a:ea typeface="Canva Sans Bold"/>
                <a:cs typeface="Canva Sans Bold"/>
                <a:sym typeface="Canva Sans Bold"/>
              </a:rPr>
              <a:t>Create a function called isEven that takes a number as a parameter and returns true if the number is even, otherwise false.</a:t>
            </a:r>
          </a:p>
          <a:p>
            <a:pPr algn="l">
              <a:lnSpc>
                <a:spcPts val="6300"/>
              </a:lnSpc>
            </a:pPr>
          </a:p>
        </p:txBody>
      </p:sp>
      <p:sp>
        <p:nvSpPr>
          <p:cNvPr name="TextBox 3" id="3"/>
          <p:cNvSpPr txBox="true"/>
          <p:nvPr/>
        </p:nvSpPr>
        <p:spPr>
          <a:xfrm rot="0">
            <a:off x="1028700" y="4371301"/>
            <a:ext cx="11078079" cy="5572125"/>
          </a:xfrm>
          <a:prstGeom prst="rect">
            <a:avLst/>
          </a:prstGeom>
        </p:spPr>
        <p:txBody>
          <a:bodyPr anchor="t" rtlCol="false" tIns="0" lIns="0" bIns="0" rIns="0">
            <a:spAutoFit/>
          </a:bodyPr>
          <a:lstStyle/>
          <a:p>
            <a:pPr algn="l">
              <a:lnSpc>
                <a:spcPts val="6300"/>
              </a:lnSpc>
            </a:pPr>
            <a:r>
              <a:rPr lang="en-US" sz="4500" b="true">
                <a:solidFill>
                  <a:srgbClr val="000000"/>
                </a:solidFill>
                <a:latin typeface="Canva Sans Bold"/>
                <a:ea typeface="Canva Sans Bold"/>
                <a:cs typeface="Canva Sans Bold"/>
                <a:sym typeface="Canva Sans Bold"/>
              </a:rPr>
              <a:t>function isEven(number) {</a:t>
            </a:r>
          </a:p>
          <a:p>
            <a:pPr algn="l">
              <a:lnSpc>
                <a:spcPts val="6300"/>
              </a:lnSpc>
            </a:pPr>
            <a:r>
              <a:rPr lang="en-US" sz="4500" b="true">
                <a:solidFill>
                  <a:srgbClr val="000000"/>
                </a:solidFill>
                <a:latin typeface="Canva Sans Bold"/>
                <a:ea typeface="Canva Sans Bold"/>
                <a:cs typeface="Canva Sans Bold"/>
                <a:sym typeface="Canva Sans Bold"/>
              </a:rPr>
              <a:t>  return number % 2 === 0;</a:t>
            </a:r>
          </a:p>
          <a:p>
            <a:pPr algn="l">
              <a:lnSpc>
                <a:spcPts val="6300"/>
              </a:lnSpc>
            </a:pPr>
            <a:r>
              <a:rPr lang="en-US" sz="4500" b="true">
                <a:solidFill>
                  <a:srgbClr val="000000"/>
                </a:solidFill>
                <a:latin typeface="Canva Sans Bold"/>
                <a:ea typeface="Canva Sans Bold"/>
                <a:cs typeface="Canva Sans Bold"/>
                <a:sym typeface="Canva Sans Bold"/>
              </a:rPr>
              <a:t>}</a:t>
            </a:r>
          </a:p>
          <a:p>
            <a:pPr algn="l">
              <a:lnSpc>
                <a:spcPts val="6300"/>
              </a:lnSpc>
            </a:pPr>
          </a:p>
          <a:p>
            <a:pPr algn="l">
              <a:lnSpc>
                <a:spcPts val="6300"/>
              </a:lnSpc>
            </a:pPr>
            <a:r>
              <a:rPr lang="en-US" sz="4500" b="true">
                <a:solidFill>
                  <a:srgbClr val="000000"/>
                </a:solidFill>
                <a:latin typeface="Canva Sans Bold"/>
                <a:ea typeface="Canva Sans Bold"/>
                <a:cs typeface="Canva Sans Bold"/>
                <a:sym typeface="Canva Sans Bold"/>
              </a:rPr>
              <a:t>console.log(isEven(8)); // Output: true</a:t>
            </a:r>
          </a:p>
          <a:p>
            <a:pPr algn="l">
              <a:lnSpc>
                <a:spcPts val="6300"/>
              </a:lnSpc>
            </a:pPr>
            <a:r>
              <a:rPr lang="en-US" sz="4500" b="true">
                <a:solidFill>
                  <a:srgbClr val="000000"/>
                </a:solidFill>
                <a:latin typeface="Canva Sans Bold"/>
                <a:ea typeface="Canva Sans Bold"/>
                <a:cs typeface="Canva Sans Bold"/>
                <a:sym typeface="Canva Sans Bold"/>
              </a:rPr>
              <a:t>console.log(isEven(7)); // Output: false</a:t>
            </a:r>
          </a:p>
          <a:p>
            <a:pPr algn="l">
              <a:lnSpc>
                <a:spcPts val="6300"/>
              </a:lnSpc>
            </a:pP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942975"/>
            <a:ext cx="17259300" cy="3171825"/>
          </a:xfrm>
          <a:prstGeom prst="rect">
            <a:avLst/>
          </a:prstGeom>
        </p:spPr>
        <p:txBody>
          <a:bodyPr anchor="t" rtlCol="false" tIns="0" lIns="0" bIns="0" rIns="0">
            <a:spAutoFit/>
          </a:bodyPr>
          <a:lstStyle/>
          <a:p>
            <a:pPr algn="l">
              <a:lnSpc>
                <a:spcPts val="6300"/>
              </a:lnSpc>
            </a:pPr>
            <a:r>
              <a:rPr lang="en-US" sz="4500" b="true">
                <a:solidFill>
                  <a:srgbClr val="000000"/>
                </a:solidFill>
                <a:latin typeface="Canva Sans Bold"/>
                <a:ea typeface="Canva Sans Bold"/>
                <a:cs typeface="Canva Sans Bold"/>
                <a:sym typeface="Canva Sans Bold"/>
              </a:rPr>
              <a:t>3. Question:</a:t>
            </a:r>
          </a:p>
          <a:p>
            <a:pPr algn="l">
              <a:lnSpc>
                <a:spcPts val="6300"/>
              </a:lnSpc>
            </a:pPr>
            <a:r>
              <a:rPr lang="en-US" sz="4500" b="true">
                <a:solidFill>
                  <a:srgbClr val="000000"/>
                </a:solidFill>
                <a:latin typeface="Canva Sans Bold"/>
                <a:ea typeface="Canva Sans Bold"/>
                <a:cs typeface="Canva Sans Bold"/>
                <a:sym typeface="Canva Sans Bold"/>
              </a:rPr>
              <a:t>Create a function called greetUser that takes name as a parameter and returns "Hello [name]".</a:t>
            </a:r>
          </a:p>
          <a:p>
            <a:pPr algn="l">
              <a:lnSpc>
                <a:spcPts val="6300"/>
              </a:lnSpc>
            </a:pPr>
          </a:p>
        </p:txBody>
      </p:sp>
      <p:sp>
        <p:nvSpPr>
          <p:cNvPr name="TextBox 3" id="3"/>
          <p:cNvSpPr txBox="true"/>
          <p:nvPr/>
        </p:nvSpPr>
        <p:spPr>
          <a:xfrm rot="0">
            <a:off x="1028700" y="4371301"/>
            <a:ext cx="14471728" cy="4548504"/>
          </a:xfrm>
          <a:prstGeom prst="rect">
            <a:avLst/>
          </a:prstGeom>
        </p:spPr>
        <p:txBody>
          <a:bodyPr anchor="t" rtlCol="false" tIns="0" lIns="0" bIns="0" rIns="0">
            <a:spAutoFit/>
          </a:bodyPr>
          <a:lstStyle/>
          <a:p>
            <a:pPr algn="l">
              <a:lnSpc>
                <a:spcPts val="6020"/>
              </a:lnSpc>
            </a:pPr>
            <a:r>
              <a:rPr lang="en-US" sz="4300" b="true">
                <a:solidFill>
                  <a:srgbClr val="000000"/>
                </a:solidFill>
                <a:latin typeface="Canva Sans Bold"/>
                <a:ea typeface="Canva Sans Bold"/>
                <a:cs typeface="Canva Sans Bold"/>
                <a:sym typeface="Canva Sans Bold"/>
              </a:rPr>
              <a:t>function greetUser(name) {</a:t>
            </a:r>
          </a:p>
          <a:p>
            <a:pPr algn="l">
              <a:lnSpc>
                <a:spcPts val="6020"/>
              </a:lnSpc>
            </a:pPr>
            <a:r>
              <a:rPr lang="en-US" sz="4300" b="true">
                <a:solidFill>
                  <a:srgbClr val="000000"/>
                </a:solidFill>
                <a:latin typeface="Canva Sans Bold"/>
                <a:ea typeface="Canva Sans Bold"/>
                <a:cs typeface="Canva Sans Bold"/>
                <a:sym typeface="Canva Sans Bold"/>
              </a:rPr>
              <a:t>  return "Hello " + name;</a:t>
            </a:r>
          </a:p>
          <a:p>
            <a:pPr algn="l">
              <a:lnSpc>
                <a:spcPts val="6020"/>
              </a:lnSpc>
            </a:pPr>
            <a:r>
              <a:rPr lang="en-US" sz="4300" b="true">
                <a:solidFill>
                  <a:srgbClr val="000000"/>
                </a:solidFill>
                <a:latin typeface="Canva Sans Bold"/>
                <a:ea typeface="Canva Sans Bold"/>
                <a:cs typeface="Canva Sans Bold"/>
                <a:sym typeface="Canva Sans Bold"/>
              </a:rPr>
              <a:t>}</a:t>
            </a:r>
          </a:p>
          <a:p>
            <a:pPr algn="l">
              <a:lnSpc>
                <a:spcPts val="6020"/>
              </a:lnSpc>
            </a:pPr>
            <a:r>
              <a:rPr lang="en-US" sz="4300" b="true">
                <a:solidFill>
                  <a:srgbClr val="000000"/>
                </a:solidFill>
                <a:latin typeface="Canva Sans Bold"/>
                <a:ea typeface="Canva Sans Bold"/>
                <a:cs typeface="Canva Sans Bold"/>
                <a:sym typeface="Canva Sans Bold"/>
              </a:rPr>
              <a:t>console.log(greetUser("John")); // Output: Hello John</a:t>
            </a:r>
          </a:p>
          <a:p>
            <a:pPr algn="l">
              <a:lnSpc>
                <a:spcPts val="6020"/>
              </a:lnSpc>
            </a:pPr>
            <a:r>
              <a:rPr lang="en-US" sz="4300" b="true">
                <a:solidFill>
                  <a:srgbClr val="000000"/>
                </a:solidFill>
                <a:latin typeface="Canva Sans Bold"/>
                <a:ea typeface="Canva Sans Bold"/>
                <a:cs typeface="Canva Sans Bold"/>
                <a:sym typeface="Canva Sans Bold"/>
              </a:rPr>
              <a:t>console.log(greetUser("Alice")); // Output: Hello Alice</a:t>
            </a:r>
          </a:p>
          <a:p>
            <a:pPr algn="l">
              <a:lnSpc>
                <a:spcPts val="6020"/>
              </a:lnSpc>
            </a:pP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425749" y="933450"/>
            <a:ext cx="1613677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Part 2: String Methods (Definitions and Examples) </a:t>
            </a:r>
          </a:p>
        </p:txBody>
      </p:sp>
      <p:sp>
        <p:nvSpPr>
          <p:cNvPr name="TextBox 3" id="3"/>
          <p:cNvSpPr txBox="true"/>
          <p:nvPr/>
        </p:nvSpPr>
        <p:spPr>
          <a:xfrm rot="0">
            <a:off x="1028700" y="2614889"/>
            <a:ext cx="16862251" cy="1571625"/>
          </a:xfrm>
          <a:prstGeom prst="rect">
            <a:avLst/>
          </a:prstGeom>
        </p:spPr>
        <p:txBody>
          <a:bodyPr anchor="t" rtlCol="false" tIns="0" lIns="0" bIns="0" rIns="0">
            <a:spAutoFit/>
          </a:bodyPr>
          <a:lstStyle/>
          <a:p>
            <a:pPr algn="l" marL="971553" indent="-485777" lvl="1">
              <a:lnSpc>
                <a:spcPts val="6300"/>
              </a:lnSpc>
              <a:buFont typeface="Arial"/>
              <a:buChar char="•"/>
            </a:pPr>
            <a:r>
              <a:rPr lang="en-US" b="true" sz="4500">
                <a:solidFill>
                  <a:srgbClr val="000000"/>
                </a:solidFill>
                <a:latin typeface="Canva Sans Bold"/>
                <a:ea typeface="Canva Sans Bold"/>
                <a:cs typeface="Canva Sans Bold"/>
                <a:sym typeface="Canva Sans Bold"/>
              </a:rPr>
              <a:t>String methods are built-in functions that allow you to perform various operations on strings.</a:t>
            </a:r>
          </a:p>
        </p:txBody>
      </p:sp>
      <p:sp>
        <p:nvSpPr>
          <p:cNvPr name="TextBox 4" id="4"/>
          <p:cNvSpPr txBox="true"/>
          <p:nvPr/>
        </p:nvSpPr>
        <p:spPr>
          <a:xfrm rot="0">
            <a:off x="1063013" y="4491048"/>
            <a:ext cx="16862251" cy="2371725"/>
          </a:xfrm>
          <a:prstGeom prst="rect">
            <a:avLst/>
          </a:prstGeom>
        </p:spPr>
        <p:txBody>
          <a:bodyPr anchor="t" rtlCol="false" tIns="0" lIns="0" bIns="0" rIns="0">
            <a:spAutoFit/>
          </a:bodyPr>
          <a:lstStyle/>
          <a:p>
            <a:pPr algn="l" marL="971553" indent="-485777" lvl="1">
              <a:lnSpc>
                <a:spcPts val="6300"/>
              </a:lnSpc>
              <a:buFont typeface="Arial"/>
              <a:buChar char="•"/>
            </a:pPr>
            <a:r>
              <a:rPr lang="en-US" b="true" sz="4500">
                <a:solidFill>
                  <a:srgbClr val="000000"/>
                </a:solidFill>
                <a:latin typeface="Canva Sans Bold"/>
                <a:ea typeface="Canva Sans Bold"/>
                <a:cs typeface="Canva Sans Bold"/>
                <a:sym typeface="Canva Sans Bold"/>
              </a:rPr>
              <a:t>These methods do not modify the original string; they return a new string with the result of the operation (in most cases).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537527"/>
            <a:ext cx="9016961"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Part 1: JavaScript Functions</a:t>
            </a:r>
          </a:p>
        </p:txBody>
      </p:sp>
      <p:sp>
        <p:nvSpPr>
          <p:cNvPr name="TextBox 3" id="3"/>
          <p:cNvSpPr txBox="true"/>
          <p:nvPr/>
        </p:nvSpPr>
        <p:spPr>
          <a:xfrm rot="0">
            <a:off x="1028700" y="2389894"/>
            <a:ext cx="12159973" cy="3658870"/>
          </a:xfrm>
          <a:prstGeom prst="rect">
            <a:avLst/>
          </a:prstGeom>
        </p:spPr>
        <p:txBody>
          <a:bodyPr anchor="t" rtlCol="false" tIns="0" lIns="0" bIns="0" rIns="0">
            <a:spAutoFit/>
          </a:bodyPr>
          <a:lstStyle/>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Definition &amp; Purpose</a:t>
            </a:r>
          </a:p>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Function Declaration &amp; Invocation</a:t>
            </a:r>
          </a:p>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Parameters &amp; Arguments</a:t>
            </a:r>
          </a:p>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Return Values &amp; Scope</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702980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String Method: length</a:t>
            </a:r>
          </a:p>
        </p:txBody>
      </p:sp>
      <p:sp>
        <p:nvSpPr>
          <p:cNvPr name="TextBox 3" id="3"/>
          <p:cNvSpPr txBox="true"/>
          <p:nvPr/>
        </p:nvSpPr>
        <p:spPr>
          <a:xfrm rot="0">
            <a:off x="1028700" y="2270934"/>
            <a:ext cx="16879583" cy="1811020"/>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Definition: Returns the number of characters in the string.</a:t>
            </a:r>
          </a:p>
        </p:txBody>
      </p:sp>
      <p:sp>
        <p:nvSpPr>
          <p:cNvPr name="TextBox 4" id="4"/>
          <p:cNvSpPr txBox="true"/>
          <p:nvPr/>
        </p:nvSpPr>
        <p:spPr>
          <a:xfrm rot="0">
            <a:off x="1028700" y="4874303"/>
            <a:ext cx="16879583" cy="1811020"/>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let str = "Hello"; </a:t>
            </a:r>
          </a:p>
          <a:p>
            <a:pPr algn="l">
              <a:lnSpc>
                <a:spcPts val="7279"/>
              </a:lnSpc>
            </a:pPr>
            <a:r>
              <a:rPr lang="en-US" sz="5199" b="true">
                <a:solidFill>
                  <a:srgbClr val="000000"/>
                </a:solidFill>
                <a:latin typeface="Canva Sans Bold"/>
                <a:ea typeface="Canva Sans Bold"/>
                <a:cs typeface="Canva Sans Bold"/>
                <a:sym typeface="Canva Sans Bold"/>
              </a:rPr>
              <a:t>console.log(str.length);  Output: 5</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1644011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String Methods: toUpperCase() and toLowerCase()</a:t>
            </a:r>
          </a:p>
        </p:txBody>
      </p:sp>
      <p:sp>
        <p:nvSpPr>
          <p:cNvPr name="TextBox 3" id="3"/>
          <p:cNvSpPr txBox="true"/>
          <p:nvPr/>
        </p:nvSpPr>
        <p:spPr>
          <a:xfrm rot="0">
            <a:off x="1028700" y="2270934"/>
            <a:ext cx="16879583" cy="1811020"/>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toUpperCase(): Converts the string to uppercase. toLowerCase(): Converts the string to lowercase.</a:t>
            </a:r>
          </a:p>
        </p:txBody>
      </p:sp>
      <p:sp>
        <p:nvSpPr>
          <p:cNvPr name="TextBox 4" id="4"/>
          <p:cNvSpPr txBox="true"/>
          <p:nvPr/>
        </p:nvSpPr>
        <p:spPr>
          <a:xfrm rot="0">
            <a:off x="1028700" y="4893353"/>
            <a:ext cx="16879583" cy="219836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let str = "JavaScript"; </a:t>
            </a:r>
          </a:p>
          <a:p>
            <a:pPr algn="l">
              <a:lnSpc>
                <a:spcPts val="5880"/>
              </a:lnSpc>
            </a:pPr>
            <a:r>
              <a:rPr lang="en-US" sz="4200" b="true">
                <a:solidFill>
                  <a:srgbClr val="000000"/>
                </a:solidFill>
                <a:latin typeface="Canva Sans Bold"/>
                <a:ea typeface="Canva Sans Bold"/>
                <a:cs typeface="Canva Sans Bold"/>
                <a:sym typeface="Canva Sans Bold"/>
              </a:rPr>
              <a:t>console.log(str.toUpperCase()); // Output: JAVASCRIPT console.log(str.toLowerCase()); // Output: javascript</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1644011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String Methods: substring() and slice()</a:t>
            </a:r>
          </a:p>
        </p:txBody>
      </p:sp>
      <p:sp>
        <p:nvSpPr>
          <p:cNvPr name="TextBox 3" id="3"/>
          <p:cNvSpPr txBox="true"/>
          <p:nvPr/>
        </p:nvSpPr>
        <p:spPr>
          <a:xfrm rot="0">
            <a:off x="1028700" y="2442061"/>
            <a:ext cx="16879583" cy="1571625"/>
          </a:xfrm>
          <a:prstGeom prst="rect">
            <a:avLst/>
          </a:prstGeom>
        </p:spPr>
        <p:txBody>
          <a:bodyPr anchor="t" rtlCol="false" tIns="0" lIns="0" bIns="0" rIns="0">
            <a:spAutoFit/>
          </a:bodyPr>
          <a:lstStyle/>
          <a:p>
            <a:pPr algn="l">
              <a:lnSpc>
                <a:spcPts val="6300"/>
              </a:lnSpc>
            </a:pPr>
            <a:r>
              <a:rPr lang="en-US" sz="4500" b="true">
                <a:solidFill>
                  <a:srgbClr val="000000"/>
                </a:solidFill>
                <a:latin typeface="Canva Sans Bold"/>
                <a:ea typeface="Canva Sans Bold"/>
                <a:cs typeface="Canva Sans Bold"/>
                <a:sym typeface="Canva Sans Bold"/>
              </a:rPr>
              <a:t>substring(startIndex, endIndex): Extracts a portion of a string from startIndex (inclusive) to endIndex (exclusive).</a:t>
            </a:r>
          </a:p>
        </p:txBody>
      </p:sp>
      <p:sp>
        <p:nvSpPr>
          <p:cNvPr name="TextBox 4" id="4"/>
          <p:cNvSpPr txBox="true"/>
          <p:nvPr/>
        </p:nvSpPr>
        <p:spPr>
          <a:xfrm rot="0">
            <a:off x="1028700" y="6655925"/>
            <a:ext cx="16879583" cy="29413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let str = "The quick brown fox";</a:t>
            </a:r>
          </a:p>
          <a:p>
            <a:pPr algn="l">
              <a:lnSpc>
                <a:spcPts val="5880"/>
              </a:lnSpc>
            </a:pPr>
            <a:r>
              <a:rPr lang="en-US" sz="4200" b="true">
                <a:solidFill>
                  <a:srgbClr val="000000"/>
                </a:solidFill>
                <a:latin typeface="Canva Sans Bold"/>
                <a:ea typeface="Canva Sans Bold"/>
                <a:cs typeface="Canva Sans Bold"/>
                <a:sym typeface="Canva Sans Bold"/>
              </a:rPr>
              <a:t>console.log(str.substring(4, 9)); // Output: quick console.log(str.slice(4, 9)); // Output: quick console.log(str.slice(-3)); // Output: fox</a:t>
            </a:r>
          </a:p>
        </p:txBody>
      </p:sp>
      <p:sp>
        <p:nvSpPr>
          <p:cNvPr name="TextBox 5" id="5"/>
          <p:cNvSpPr txBox="true"/>
          <p:nvPr/>
        </p:nvSpPr>
        <p:spPr>
          <a:xfrm rot="0">
            <a:off x="1028700" y="4632811"/>
            <a:ext cx="16879583" cy="1571625"/>
          </a:xfrm>
          <a:prstGeom prst="rect">
            <a:avLst/>
          </a:prstGeom>
        </p:spPr>
        <p:txBody>
          <a:bodyPr anchor="t" rtlCol="false" tIns="0" lIns="0" bIns="0" rIns="0">
            <a:spAutoFit/>
          </a:bodyPr>
          <a:lstStyle/>
          <a:p>
            <a:pPr algn="l">
              <a:lnSpc>
                <a:spcPts val="6300"/>
              </a:lnSpc>
            </a:pPr>
            <a:r>
              <a:rPr lang="en-US" sz="4500" b="true">
                <a:solidFill>
                  <a:srgbClr val="000000"/>
                </a:solidFill>
                <a:latin typeface="Canva Sans Bold"/>
                <a:ea typeface="Canva Sans Bold"/>
                <a:cs typeface="Canva Sans Bold"/>
                <a:sym typeface="Canva Sans Bold"/>
              </a:rPr>
              <a:t>slice(startIndex, endIndex): Extracts a portion of a string. Similar to substring, but also accepts negative indices.</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1644011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String Methods: indexOf() and lastIndexOf()</a:t>
            </a:r>
          </a:p>
        </p:txBody>
      </p:sp>
      <p:sp>
        <p:nvSpPr>
          <p:cNvPr name="TextBox 3" id="3"/>
          <p:cNvSpPr txBox="true"/>
          <p:nvPr/>
        </p:nvSpPr>
        <p:spPr>
          <a:xfrm rot="0">
            <a:off x="1028700" y="2451586"/>
            <a:ext cx="16879583" cy="14554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indexOf(searchValue): Returns the index of the first occurrence of searchValue in the string. Returns -1 if not found.</a:t>
            </a:r>
          </a:p>
        </p:txBody>
      </p:sp>
      <p:sp>
        <p:nvSpPr>
          <p:cNvPr name="TextBox 4" id="4"/>
          <p:cNvSpPr txBox="true"/>
          <p:nvPr/>
        </p:nvSpPr>
        <p:spPr>
          <a:xfrm rot="0">
            <a:off x="1028700" y="6655925"/>
            <a:ext cx="16879583" cy="2720339"/>
          </a:xfrm>
          <a:prstGeom prst="rect">
            <a:avLst/>
          </a:prstGeom>
        </p:spPr>
        <p:txBody>
          <a:bodyPr anchor="t" rtlCol="false" tIns="0" lIns="0" bIns="0" rIns="0">
            <a:spAutoFit/>
          </a:bodyPr>
          <a:lstStyle/>
          <a:p>
            <a:pPr algn="l">
              <a:lnSpc>
                <a:spcPts val="5460"/>
              </a:lnSpc>
            </a:pPr>
            <a:r>
              <a:rPr lang="en-US" sz="3900" b="true">
                <a:solidFill>
                  <a:srgbClr val="000000"/>
                </a:solidFill>
                <a:latin typeface="Canva Sans Bold"/>
                <a:ea typeface="Canva Sans Bold"/>
                <a:cs typeface="Canva Sans Bold"/>
                <a:sym typeface="Canva Sans Bold"/>
              </a:rPr>
              <a:t>let str = "This is a test sentence is.";</a:t>
            </a:r>
          </a:p>
          <a:p>
            <a:pPr algn="l">
              <a:lnSpc>
                <a:spcPts val="5460"/>
              </a:lnSpc>
            </a:pPr>
            <a:r>
              <a:rPr lang="en-US" sz="3900" b="true">
                <a:solidFill>
                  <a:srgbClr val="000000"/>
                </a:solidFill>
                <a:latin typeface="Canva Sans Bold"/>
                <a:ea typeface="Canva Sans Bold"/>
                <a:cs typeface="Canva Sans Bold"/>
                <a:sym typeface="Canva Sans Bold"/>
              </a:rPr>
              <a:t>console.log(str.indexOf("is")); // Output: 2 console.log(str.lastIndexOf("is")); // Output: 23 console.log(str.indexOf("not found")); // Output: -1</a:t>
            </a:r>
          </a:p>
        </p:txBody>
      </p:sp>
      <p:sp>
        <p:nvSpPr>
          <p:cNvPr name="TextBox 5" id="5"/>
          <p:cNvSpPr txBox="true"/>
          <p:nvPr/>
        </p:nvSpPr>
        <p:spPr>
          <a:xfrm rot="0">
            <a:off x="1028700" y="4642336"/>
            <a:ext cx="16879583" cy="14554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lastIndexOf(searchValue): Returns the index of the last occurrence of searchValue in the string. Returns -1 if not found.</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585616"/>
            <a:ext cx="1644011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String Methods: replace() and replaceAll()</a:t>
            </a:r>
          </a:p>
        </p:txBody>
      </p:sp>
      <p:sp>
        <p:nvSpPr>
          <p:cNvPr name="TextBox 3" id="3"/>
          <p:cNvSpPr txBox="true"/>
          <p:nvPr/>
        </p:nvSpPr>
        <p:spPr>
          <a:xfrm rot="0">
            <a:off x="1028700" y="2103752"/>
            <a:ext cx="16879583" cy="14554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replace(searchValue, newValue): Replaces the first occurrence of searchValue with newValue.</a:t>
            </a:r>
          </a:p>
        </p:txBody>
      </p:sp>
      <p:sp>
        <p:nvSpPr>
          <p:cNvPr name="TextBox 4" id="4"/>
          <p:cNvSpPr txBox="true"/>
          <p:nvPr/>
        </p:nvSpPr>
        <p:spPr>
          <a:xfrm rot="0">
            <a:off x="1028700" y="5913610"/>
            <a:ext cx="16879583" cy="3692524"/>
          </a:xfrm>
          <a:prstGeom prst="rect">
            <a:avLst/>
          </a:prstGeom>
        </p:spPr>
        <p:txBody>
          <a:bodyPr anchor="t" rtlCol="false" tIns="0" lIns="0" bIns="0" rIns="0">
            <a:spAutoFit/>
          </a:bodyPr>
          <a:lstStyle/>
          <a:p>
            <a:pPr algn="l">
              <a:lnSpc>
                <a:spcPts val="4900"/>
              </a:lnSpc>
            </a:pPr>
            <a:r>
              <a:rPr lang="en-US" sz="3500" b="true">
                <a:solidFill>
                  <a:srgbClr val="000000"/>
                </a:solidFill>
                <a:latin typeface="Canva Sans Bold"/>
                <a:ea typeface="Canva Sans Bold"/>
                <a:cs typeface="Canva Sans Bold"/>
                <a:sym typeface="Canva Sans Bold"/>
              </a:rPr>
              <a:t>let str = "Hello world!"; </a:t>
            </a:r>
          </a:p>
          <a:p>
            <a:pPr algn="l">
              <a:lnSpc>
                <a:spcPts val="4900"/>
              </a:lnSpc>
            </a:pPr>
            <a:r>
              <a:rPr lang="en-US" sz="3500" b="true">
                <a:solidFill>
                  <a:srgbClr val="000000"/>
                </a:solidFill>
                <a:latin typeface="Canva Sans Bold"/>
                <a:ea typeface="Canva Sans Bold"/>
                <a:cs typeface="Canva Sans Bold"/>
                <a:sym typeface="Canva Sans Bold"/>
              </a:rPr>
              <a:t>console.log(str.replace("world", "JavaScript")); </a:t>
            </a:r>
          </a:p>
          <a:p>
            <a:pPr algn="l">
              <a:lnSpc>
                <a:spcPts val="4900"/>
              </a:lnSpc>
            </a:pPr>
            <a:r>
              <a:rPr lang="en-US" sz="3500" b="true">
                <a:solidFill>
                  <a:srgbClr val="000000"/>
                </a:solidFill>
                <a:latin typeface="Canva Sans Bold"/>
                <a:ea typeface="Canva Sans Bold"/>
                <a:cs typeface="Canva Sans Bold"/>
                <a:sym typeface="Canva Sans Bold"/>
              </a:rPr>
              <a:t>// Output: Hello JavaScript! </a:t>
            </a:r>
          </a:p>
          <a:p>
            <a:pPr algn="l">
              <a:lnSpc>
                <a:spcPts val="4900"/>
              </a:lnSpc>
            </a:pPr>
            <a:r>
              <a:rPr lang="en-US" sz="3500" b="true">
                <a:solidFill>
                  <a:srgbClr val="000000"/>
                </a:solidFill>
                <a:latin typeface="Canva Sans Bold"/>
                <a:ea typeface="Canva Sans Bold"/>
                <a:cs typeface="Canva Sans Bold"/>
                <a:sym typeface="Canva Sans Bold"/>
              </a:rPr>
              <a:t>let str2 = "This is is a test"; </a:t>
            </a:r>
          </a:p>
          <a:p>
            <a:pPr algn="l">
              <a:lnSpc>
                <a:spcPts val="4900"/>
              </a:lnSpc>
            </a:pPr>
            <a:r>
              <a:rPr lang="en-US" sz="3500" b="true">
                <a:solidFill>
                  <a:srgbClr val="000000"/>
                </a:solidFill>
                <a:latin typeface="Canva Sans Bold"/>
                <a:ea typeface="Canva Sans Bold"/>
                <a:cs typeface="Canva Sans Bold"/>
                <a:sym typeface="Canva Sans Bold"/>
              </a:rPr>
              <a:t>console.log(str2.replaceAll("is", "was")); </a:t>
            </a:r>
          </a:p>
          <a:p>
            <a:pPr algn="l">
              <a:lnSpc>
                <a:spcPts val="4900"/>
              </a:lnSpc>
            </a:pPr>
            <a:r>
              <a:rPr lang="en-US" sz="3500" b="true">
                <a:solidFill>
                  <a:srgbClr val="000000"/>
                </a:solidFill>
                <a:latin typeface="Canva Sans Bold"/>
                <a:ea typeface="Canva Sans Bold"/>
                <a:cs typeface="Canva Sans Bold"/>
                <a:sym typeface="Canva Sans Bold"/>
              </a:rPr>
              <a:t>// Output: Thwas was a test</a:t>
            </a:r>
          </a:p>
        </p:txBody>
      </p:sp>
      <p:sp>
        <p:nvSpPr>
          <p:cNvPr name="TextBox 5" id="5"/>
          <p:cNvSpPr txBox="true"/>
          <p:nvPr/>
        </p:nvSpPr>
        <p:spPr>
          <a:xfrm rot="0">
            <a:off x="1028700" y="4003919"/>
            <a:ext cx="16879583" cy="14554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replaceAll(searchValue, newValue): Replaces all occurrences of searchValue with newValue.</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585616"/>
            <a:ext cx="1644011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String Method: trim()</a:t>
            </a:r>
          </a:p>
        </p:txBody>
      </p:sp>
      <p:sp>
        <p:nvSpPr>
          <p:cNvPr name="TextBox 3" id="3"/>
          <p:cNvSpPr txBox="true"/>
          <p:nvPr/>
        </p:nvSpPr>
        <p:spPr>
          <a:xfrm rot="0">
            <a:off x="1028700" y="2103752"/>
            <a:ext cx="16879583" cy="71246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Removes whitespace from both ends of a string.</a:t>
            </a:r>
          </a:p>
        </p:txBody>
      </p:sp>
      <p:sp>
        <p:nvSpPr>
          <p:cNvPr name="TextBox 4" id="4"/>
          <p:cNvSpPr txBox="true"/>
          <p:nvPr/>
        </p:nvSpPr>
        <p:spPr>
          <a:xfrm rot="0">
            <a:off x="1028700" y="3444872"/>
            <a:ext cx="13782205" cy="14554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Example: let str = " Hello world!  "; </a:t>
            </a:r>
          </a:p>
          <a:p>
            <a:pPr algn="l">
              <a:lnSpc>
                <a:spcPts val="5880"/>
              </a:lnSpc>
            </a:pPr>
            <a:r>
              <a:rPr lang="en-US" sz="4200" b="true">
                <a:solidFill>
                  <a:srgbClr val="000000"/>
                </a:solidFill>
                <a:latin typeface="Canva Sans Bold"/>
                <a:ea typeface="Canva Sans Bold"/>
                <a:cs typeface="Canva Sans Bold"/>
                <a:sym typeface="Canva Sans Bold"/>
              </a:rPr>
              <a:t>console.log(str.trim()); // Output: Hello world! </a:t>
            </a:r>
          </a:p>
        </p:txBody>
      </p:sp>
      <p:sp>
        <p:nvSpPr>
          <p:cNvPr name="TextBox 5" id="5"/>
          <p:cNvSpPr txBox="true"/>
          <p:nvPr/>
        </p:nvSpPr>
        <p:spPr>
          <a:xfrm rot="0">
            <a:off x="1028700" y="5509891"/>
            <a:ext cx="1644011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String Method: charAt()</a:t>
            </a:r>
          </a:p>
        </p:txBody>
      </p:sp>
      <p:sp>
        <p:nvSpPr>
          <p:cNvPr name="TextBox 6" id="6"/>
          <p:cNvSpPr txBox="true"/>
          <p:nvPr/>
        </p:nvSpPr>
        <p:spPr>
          <a:xfrm rot="0">
            <a:off x="1028700" y="7028028"/>
            <a:ext cx="16879583" cy="71246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Returns the character at a specified index.</a:t>
            </a:r>
          </a:p>
        </p:txBody>
      </p:sp>
      <p:sp>
        <p:nvSpPr>
          <p:cNvPr name="TextBox 7" id="7"/>
          <p:cNvSpPr txBox="true"/>
          <p:nvPr/>
        </p:nvSpPr>
        <p:spPr>
          <a:xfrm rot="0">
            <a:off x="1028700" y="8369147"/>
            <a:ext cx="13782205" cy="14554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let str = "Hello"; console.log(str.charAt(0)); </a:t>
            </a:r>
          </a:p>
          <a:p>
            <a:pPr algn="l">
              <a:lnSpc>
                <a:spcPts val="5880"/>
              </a:lnSpc>
            </a:pPr>
            <a:r>
              <a:rPr lang="en-US" sz="4200" b="true">
                <a:solidFill>
                  <a:srgbClr val="000000"/>
                </a:solidFill>
                <a:latin typeface="Canva Sans Bold"/>
                <a:ea typeface="Canva Sans Bold"/>
                <a:cs typeface="Canva Sans Bold"/>
                <a:sym typeface="Canva Sans Bold"/>
              </a:rPr>
              <a:t> Output: H </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585616"/>
            <a:ext cx="1644011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String Method: split() </a:t>
            </a:r>
          </a:p>
        </p:txBody>
      </p:sp>
      <p:sp>
        <p:nvSpPr>
          <p:cNvPr name="TextBox 3" id="3"/>
          <p:cNvSpPr txBox="true"/>
          <p:nvPr/>
        </p:nvSpPr>
        <p:spPr>
          <a:xfrm rot="0">
            <a:off x="1028700" y="2103752"/>
            <a:ext cx="16879583" cy="14554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Definition: Divides a string into an ordered list of substrings, puts these substrings into an array, and returns the array.</a:t>
            </a:r>
          </a:p>
        </p:txBody>
      </p:sp>
      <p:sp>
        <p:nvSpPr>
          <p:cNvPr name="TextBox 4" id="4"/>
          <p:cNvSpPr txBox="true"/>
          <p:nvPr/>
        </p:nvSpPr>
        <p:spPr>
          <a:xfrm rot="0">
            <a:off x="1028700" y="4576088"/>
            <a:ext cx="13782205" cy="29413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let str = "apple,banana,orange"; </a:t>
            </a:r>
          </a:p>
          <a:p>
            <a:pPr algn="l">
              <a:lnSpc>
                <a:spcPts val="5880"/>
              </a:lnSpc>
            </a:pPr>
            <a:r>
              <a:rPr lang="en-US" sz="4200" b="true">
                <a:solidFill>
                  <a:srgbClr val="000000"/>
                </a:solidFill>
                <a:latin typeface="Canva Sans Bold"/>
                <a:ea typeface="Canva Sans Bold"/>
                <a:cs typeface="Canva Sans Bold"/>
                <a:sym typeface="Canva Sans Bold"/>
              </a:rPr>
              <a:t>let arr = str.split(",");</a:t>
            </a:r>
          </a:p>
          <a:p>
            <a:pPr algn="l">
              <a:lnSpc>
                <a:spcPts val="5880"/>
              </a:lnSpc>
            </a:pPr>
            <a:r>
              <a:rPr lang="en-US" sz="4200" b="true">
                <a:solidFill>
                  <a:srgbClr val="000000"/>
                </a:solidFill>
                <a:latin typeface="Canva Sans Bold"/>
                <a:ea typeface="Canva Sans Bold"/>
                <a:cs typeface="Canva Sans Bold"/>
                <a:sym typeface="Canva Sans Bold"/>
              </a:rPr>
              <a:t> console.log(arr); </a:t>
            </a:r>
          </a:p>
          <a:p>
            <a:pPr algn="l">
              <a:lnSpc>
                <a:spcPts val="5880"/>
              </a:lnSpc>
            </a:pPr>
            <a:r>
              <a:rPr lang="en-US" sz="4200" b="true">
                <a:solidFill>
                  <a:srgbClr val="000000"/>
                </a:solidFill>
                <a:latin typeface="Canva Sans Bold"/>
                <a:ea typeface="Canva Sans Bold"/>
                <a:cs typeface="Canva Sans Bold"/>
                <a:sym typeface="Canva Sans Bold"/>
              </a:rPr>
              <a:t>Output: ["apple", "banana", "orange"]</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754144" y="2884227"/>
            <a:ext cx="15379158" cy="4772025"/>
          </a:xfrm>
          <a:prstGeom prst="rect">
            <a:avLst/>
          </a:prstGeom>
        </p:spPr>
        <p:txBody>
          <a:bodyPr anchor="t" rtlCol="false" tIns="0" lIns="0" bIns="0" rIns="0">
            <a:spAutoFit/>
          </a:bodyPr>
          <a:lstStyle/>
          <a:p>
            <a:pPr algn="l">
              <a:lnSpc>
                <a:spcPts val="6300"/>
              </a:lnSpc>
            </a:pPr>
            <a:r>
              <a:rPr lang="en-US" sz="4500" b="true">
                <a:solidFill>
                  <a:srgbClr val="000000"/>
                </a:solidFill>
                <a:latin typeface="Canva Sans Bold"/>
                <a:ea typeface="Canva Sans Bold"/>
                <a:cs typeface="Canva Sans Bold"/>
                <a:sym typeface="Canva Sans Bold"/>
              </a:rPr>
              <a:t>Given the string: let sentence = " The quick brown fox jumps over the lazy fox. "; </a:t>
            </a:r>
          </a:p>
          <a:p>
            <a:pPr algn="l">
              <a:lnSpc>
                <a:spcPts val="6300"/>
              </a:lnSpc>
            </a:pPr>
            <a:r>
              <a:rPr lang="en-US" sz="4500" b="true">
                <a:solidFill>
                  <a:srgbClr val="000000"/>
                </a:solidFill>
                <a:latin typeface="Canva Sans Bold"/>
                <a:ea typeface="Canva Sans Bold"/>
                <a:cs typeface="Canva Sans Bold"/>
                <a:sym typeface="Canva Sans Bold"/>
              </a:rPr>
              <a:t>Remove leading/trailing spaces.</a:t>
            </a:r>
          </a:p>
          <a:p>
            <a:pPr algn="l">
              <a:lnSpc>
                <a:spcPts val="6300"/>
              </a:lnSpc>
            </a:pPr>
            <a:r>
              <a:rPr lang="en-US" sz="4500" b="true">
                <a:solidFill>
                  <a:srgbClr val="000000"/>
                </a:solidFill>
                <a:latin typeface="Canva Sans Bold"/>
                <a:ea typeface="Canva Sans Bold"/>
                <a:cs typeface="Canva Sans Bold"/>
                <a:sym typeface="Canva Sans Bold"/>
              </a:rPr>
              <a:t> Replace all occurrences of "fox" with "dog". </a:t>
            </a:r>
          </a:p>
          <a:p>
            <a:pPr algn="l">
              <a:lnSpc>
                <a:spcPts val="6300"/>
              </a:lnSpc>
            </a:pPr>
            <a:r>
              <a:rPr lang="en-US" sz="4500" b="true">
                <a:solidFill>
                  <a:srgbClr val="000000"/>
                </a:solidFill>
                <a:latin typeface="Canva Sans Bold"/>
                <a:ea typeface="Canva Sans Bold"/>
                <a:cs typeface="Canva Sans Bold"/>
                <a:sym typeface="Canva Sans Bold"/>
              </a:rPr>
              <a:t>Convert the sentence to uppercase. </a:t>
            </a:r>
          </a:p>
          <a:p>
            <a:pPr algn="l">
              <a:lnSpc>
                <a:spcPts val="6300"/>
              </a:lnSpc>
            </a:pPr>
            <a:r>
              <a:rPr lang="en-US" sz="4500" b="true">
                <a:solidFill>
                  <a:srgbClr val="000000"/>
                </a:solidFill>
                <a:latin typeface="Canva Sans Bold"/>
                <a:ea typeface="Canva Sans Bold"/>
                <a:cs typeface="Canva Sans Bold"/>
                <a:sym typeface="Canva Sans Bold"/>
              </a:rPr>
              <a:t>Get the character at index 5 after trimming the string.</a:t>
            </a:r>
          </a:p>
        </p:txBody>
      </p:sp>
      <p:sp>
        <p:nvSpPr>
          <p:cNvPr name="TextBox 3" id="3"/>
          <p:cNvSpPr txBox="true"/>
          <p:nvPr/>
        </p:nvSpPr>
        <p:spPr>
          <a:xfrm rot="0">
            <a:off x="754144" y="1204811"/>
            <a:ext cx="7449621"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String Method Practice</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673343" y="317639"/>
            <a:ext cx="15379158" cy="10181589"/>
          </a:xfrm>
          <a:prstGeom prst="rect">
            <a:avLst/>
          </a:prstGeom>
        </p:spPr>
        <p:txBody>
          <a:bodyPr anchor="t" rtlCol="false" tIns="0" lIns="0" bIns="0" rIns="0">
            <a:spAutoFit/>
          </a:bodyPr>
          <a:lstStyle/>
          <a:p>
            <a:pPr algn="l">
              <a:lnSpc>
                <a:spcPts val="4760"/>
              </a:lnSpc>
            </a:pPr>
            <a:r>
              <a:rPr lang="en-US" sz="3400" b="true">
                <a:solidFill>
                  <a:srgbClr val="000000"/>
                </a:solidFill>
                <a:latin typeface="Canva Sans Bold"/>
                <a:ea typeface="Canva Sans Bold"/>
                <a:cs typeface="Canva Sans Bold"/>
                <a:sym typeface="Canva Sans Bold"/>
              </a:rPr>
              <a:t>let sentence = " The quick brown fox jumps over the lazy fox. ";</a:t>
            </a:r>
          </a:p>
          <a:p>
            <a:pPr algn="l">
              <a:lnSpc>
                <a:spcPts val="4760"/>
              </a:lnSpc>
            </a:pPr>
            <a:r>
              <a:rPr lang="en-US" sz="3400" b="true">
                <a:solidFill>
                  <a:srgbClr val="000000"/>
                </a:solidFill>
                <a:latin typeface="Canva Sans Bold"/>
                <a:ea typeface="Canva Sans Bold"/>
                <a:cs typeface="Canva Sans Bold"/>
                <a:sym typeface="Canva Sans Bold"/>
              </a:rPr>
              <a:t>// 1. Remove leading/trailing spaces</a:t>
            </a:r>
          </a:p>
          <a:p>
            <a:pPr algn="l">
              <a:lnSpc>
                <a:spcPts val="4760"/>
              </a:lnSpc>
            </a:pPr>
            <a:r>
              <a:rPr lang="en-US" sz="3400" b="true">
                <a:solidFill>
                  <a:srgbClr val="000000"/>
                </a:solidFill>
                <a:latin typeface="Canva Sans Bold"/>
                <a:ea typeface="Canva Sans Bold"/>
                <a:cs typeface="Canva Sans Bold"/>
                <a:sym typeface="Canva Sans Bold"/>
              </a:rPr>
              <a:t>let trimmed = sentence.trim();</a:t>
            </a:r>
          </a:p>
          <a:p>
            <a:pPr algn="l">
              <a:lnSpc>
                <a:spcPts val="4760"/>
              </a:lnSpc>
            </a:pPr>
            <a:r>
              <a:rPr lang="en-US" sz="3400" b="true">
                <a:solidFill>
                  <a:srgbClr val="000000"/>
                </a:solidFill>
                <a:latin typeface="Canva Sans Bold"/>
                <a:ea typeface="Canva Sans Bold"/>
                <a:cs typeface="Canva Sans Bold"/>
                <a:sym typeface="Canva Sans Bold"/>
              </a:rPr>
              <a:t>// 2. Replace all occurrences of "fox" with "dog"</a:t>
            </a:r>
          </a:p>
          <a:p>
            <a:pPr algn="l">
              <a:lnSpc>
                <a:spcPts val="4760"/>
              </a:lnSpc>
            </a:pPr>
            <a:r>
              <a:rPr lang="en-US" sz="3400" b="true">
                <a:solidFill>
                  <a:srgbClr val="000000"/>
                </a:solidFill>
                <a:latin typeface="Canva Sans Bold"/>
                <a:ea typeface="Canva Sans Bold"/>
                <a:cs typeface="Canva Sans Bold"/>
                <a:sym typeface="Canva Sans Bold"/>
              </a:rPr>
              <a:t>let replaced = trimmed.replaceAll("fox", "dog");</a:t>
            </a:r>
          </a:p>
          <a:p>
            <a:pPr algn="l">
              <a:lnSpc>
                <a:spcPts val="4760"/>
              </a:lnSpc>
            </a:pPr>
            <a:r>
              <a:rPr lang="en-US" sz="3400" b="true">
                <a:solidFill>
                  <a:srgbClr val="000000"/>
                </a:solidFill>
                <a:latin typeface="Canva Sans Bold"/>
                <a:ea typeface="Canva Sans Bold"/>
                <a:cs typeface="Canva Sans Bold"/>
                <a:sym typeface="Canva Sans Bold"/>
              </a:rPr>
              <a:t>// 3. Convert the sentence to uppercase</a:t>
            </a:r>
          </a:p>
          <a:p>
            <a:pPr algn="l">
              <a:lnSpc>
                <a:spcPts val="4760"/>
              </a:lnSpc>
            </a:pPr>
            <a:r>
              <a:rPr lang="en-US" sz="3400" b="true">
                <a:solidFill>
                  <a:srgbClr val="000000"/>
                </a:solidFill>
                <a:latin typeface="Canva Sans Bold"/>
                <a:ea typeface="Canva Sans Bold"/>
                <a:cs typeface="Canva Sans Bold"/>
                <a:sym typeface="Canva Sans Bold"/>
              </a:rPr>
              <a:t>let upperCase = replaced.toUpperCase();</a:t>
            </a:r>
          </a:p>
          <a:p>
            <a:pPr algn="l">
              <a:lnSpc>
                <a:spcPts val="4760"/>
              </a:lnSpc>
            </a:pPr>
            <a:r>
              <a:rPr lang="en-US" sz="3400" b="true">
                <a:solidFill>
                  <a:srgbClr val="000000"/>
                </a:solidFill>
                <a:latin typeface="Canva Sans Bold"/>
                <a:ea typeface="Canva Sans Bold"/>
                <a:cs typeface="Canva Sans Bold"/>
                <a:sym typeface="Canva Sans Bold"/>
              </a:rPr>
              <a:t>// 4. Get the character at index 5 after trimming</a:t>
            </a:r>
          </a:p>
          <a:p>
            <a:pPr algn="l">
              <a:lnSpc>
                <a:spcPts val="4760"/>
              </a:lnSpc>
            </a:pPr>
            <a:r>
              <a:rPr lang="en-US" sz="3400" b="true">
                <a:solidFill>
                  <a:srgbClr val="000000"/>
                </a:solidFill>
                <a:latin typeface="Canva Sans Bold"/>
                <a:ea typeface="Canva Sans Bold"/>
                <a:cs typeface="Canva Sans Bold"/>
                <a:sym typeface="Canva Sans Bold"/>
              </a:rPr>
              <a:t>let charAtFive = trimmed.charAt(5);</a:t>
            </a:r>
          </a:p>
          <a:p>
            <a:pPr algn="l">
              <a:lnSpc>
                <a:spcPts val="4760"/>
              </a:lnSpc>
            </a:pPr>
            <a:r>
              <a:rPr lang="en-US" sz="3400" b="true">
                <a:solidFill>
                  <a:srgbClr val="000000"/>
                </a:solidFill>
                <a:latin typeface="Canva Sans Bold"/>
                <a:ea typeface="Canva Sans Bold"/>
                <a:cs typeface="Canva Sans Bold"/>
                <a:sym typeface="Canva Sans Bold"/>
              </a:rPr>
              <a:t>console.log(trimmed);      // Output: "The quick brown fox jumps over the lazy fox."</a:t>
            </a:r>
          </a:p>
          <a:p>
            <a:pPr algn="l">
              <a:lnSpc>
                <a:spcPts val="4760"/>
              </a:lnSpc>
            </a:pPr>
            <a:r>
              <a:rPr lang="en-US" sz="3400" b="true">
                <a:solidFill>
                  <a:srgbClr val="000000"/>
                </a:solidFill>
                <a:latin typeface="Canva Sans Bold"/>
                <a:ea typeface="Canva Sans Bold"/>
                <a:cs typeface="Canva Sans Bold"/>
                <a:sym typeface="Canva Sans Bold"/>
              </a:rPr>
              <a:t>console.log(replaced);     // Output: "The quick brown dog jumps over the lazy dog."</a:t>
            </a:r>
          </a:p>
          <a:p>
            <a:pPr algn="l">
              <a:lnSpc>
                <a:spcPts val="4760"/>
              </a:lnSpc>
            </a:pPr>
            <a:r>
              <a:rPr lang="en-US" sz="3400" b="true">
                <a:solidFill>
                  <a:srgbClr val="000000"/>
                </a:solidFill>
                <a:latin typeface="Canva Sans Bold"/>
                <a:ea typeface="Canva Sans Bold"/>
                <a:cs typeface="Canva Sans Bold"/>
                <a:sym typeface="Canva Sans Bold"/>
              </a:rPr>
              <a:t>console.log(upperCase);    // Output: "THE QUICK BROWN DOG JUMPS OVER THE LAZY DOG."</a:t>
            </a:r>
          </a:p>
          <a:p>
            <a:pPr algn="l">
              <a:lnSpc>
                <a:spcPts val="4760"/>
              </a:lnSpc>
            </a:pPr>
            <a:r>
              <a:rPr lang="en-US" sz="3400" b="true">
                <a:solidFill>
                  <a:srgbClr val="000000"/>
                </a:solidFill>
                <a:latin typeface="Canva Sans Bold"/>
                <a:ea typeface="Canva Sans Bold"/>
                <a:cs typeface="Canva Sans Bold"/>
                <a:sym typeface="Canva Sans Bold"/>
              </a:rPr>
              <a:t>console.log(charAtFive);   // Output: "Q"</a:t>
            </a:r>
          </a:p>
          <a:p>
            <a:pPr algn="l">
              <a:lnSpc>
                <a:spcPts val="4760"/>
              </a:lnSpc>
            </a:pP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420177" y="537527"/>
            <a:ext cx="15839123"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Part 3: Array Methods (Definitions and Examples)</a:t>
            </a:r>
          </a:p>
        </p:txBody>
      </p:sp>
      <p:sp>
        <p:nvSpPr>
          <p:cNvPr name="TextBox 3" id="3"/>
          <p:cNvSpPr txBox="true"/>
          <p:nvPr/>
        </p:nvSpPr>
        <p:spPr>
          <a:xfrm rot="0">
            <a:off x="1028700" y="2237817"/>
            <a:ext cx="15675429" cy="3171825"/>
          </a:xfrm>
          <a:prstGeom prst="rect">
            <a:avLst/>
          </a:prstGeom>
        </p:spPr>
        <p:txBody>
          <a:bodyPr anchor="t" rtlCol="false" tIns="0" lIns="0" bIns="0" rIns="0">
            <a:spAutoFit/>
          </a:bodyPr>
          <a:lstStyle/>
          <a:p>
            <a:pPr algn="l">
              <a:lnSpc>
                <a:spcPts val="6300"/>
              </a:lnSpc>
            </a:pPr>
            <a:r>
              <a:rPr lang="en-US" sz="4500" b="true">
                <a:solidFill>
                  <a:srgbClr val="000000"/>
                </a:solidFill>
                <a:latin typeface="Canva Sans Bold"/>
                <a:ea typeface="Canva Sans Bold"/>
                <a:cs typeface="Canva Sans Bold"/>
                <a:sym typeface="Canva Sans Bold"/>
              </a:rPr>
              <a:t>Array methods are built-in functions that allow you to perform various operations on arrays. </a:t>
            </a:r>
          </a:p>
          <a:p>
            <a:pPr algn="l">
              <a:lnSpc>
                <a:spcPts val="6300"/>
              </a:lnSpc>
            </a:pPr>
            <a:r>
              <a:rPr lang="en-US" sz="4500" b="true">
                <a:solidFill>
                  <a:srgbClr val="000000"/>
                </a:solidFill>
                <a:latin typeface="Canva Sans Bold"/>
                <a:ea typeface="Canva Sans Bold"/>
                <a:cs typeface="Canva Sans Bold"/>
                <a:sym typeface="Canva Sans Bold"/>
              </a:rPr>
              <a:t>Some methods modify the original array (in place), while others return a new array.</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537527"/>
            <a:ext cx="15053787"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Part 3: String Methods (Definition &amp; Examples) </a:t>
            </a:r>
          </a:p>
        </p:txBody>
      </p:sp>
      <p:sp>
        <p:nvSpPr>
          <p:cNvPr name="TextBox 3" id="3"/>
          <p:cNvSpPr txBox="true"/>
          <p:nvPr/>
        </p:nvSpPr>
        <p:spPr>
          <a:xfrm rot="0">
            <a:off x="1028700" y="2389894"/>
            <a:ext cx="10880527" cy="7354570"/>
          </a:xfrm>
          <a:prstGeom prst="rect">
            <a:avLst/>
          </a:prstGeom>
        </p:spPr>
        <p:txBody>
          <a:bodyPr anchor="t" rtlCol="false" tIns="0" lIns="0" bIns="0" rIns="0">
            <a:spAutoFit/>
          </a:bodyPr>
          <a:lstStyle/>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length</a:t>
            </a:r>
          </a:p>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toUpperCase(), toLowerCase()</a:t>
            </a:r>
          </a:p>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substring(), slice()</a:t>
            </a:r>
          </a:p>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indexOf(), lastIndexOf()</a:t>
            </a:r>
          </a:p>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replace(), replaceAll()</a:t>
            </a:r>
          </a:p>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trim()</a:t>
            </a:r>
          </a:p>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charAt()</a:t>
            </a:r>
          </a:p>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split()</a:t>
            </a: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585616"/>
            <a:ext cx="1644011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Array Methods: push() and pop()</a:t>
            </a:r>
          </a:p>
        </p:txBody>
      </p:sp>
      <p:sp>
        <p:nvSpPr>
          <p:cNvPr name="TextBox 3" id="3"/>
          <p:cNvSpPr txBox="true"/>
          <p:nvPr/>
        </p:nvSpPr>
        <p:spPr>
          <a:xfrm rot="0">
            <a:off x="1028700" y="2103752"/>
            <a:ext cx="16879583" cy="14554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push(element): Adds one or more elements to the end of the array. Modifies the original array. Returns the new length.</a:t>
            </a:r>
          </a:p>
        </p:txBody>
      </p:sp>
      <p:sp>
        <p:nvSpPr>
          <p:cNvPr name="TextBox 4" id="4"/>
          <p:cNvSpPr txBox="true"/>
          <p:nvPr/>
        </p:nvSpPr>
        <p:spPr>
          <a:xfrm rot="0">
            <a:off x="1028700" y="5751685"/>
            <a:ext cx="16879583" cy="4311649"/>
          </a:xfrm>
          <a:prstGeom prst="rect">
            <a:avLst/>
          </a:prstGeom>
        </p:spPr>
        <p:txBody>
          <a:bodyPr anchor="t" rtlCol="false" tIns="0" lIns="0" bIns="0" rIns="0">
            <a:spAutoFit/>
          </a:bodyPr>
          <a:lstStyle/>
          <a:p>
            <a:pPr algn="l">
              <a:lnSpc>
                <a:spcPts val="4900"/>
              </a:lnSpc>
            </a:pPr>
            <a:r>
              <a:rPr lang="en-US" sz="3500" b="true">
                <a:solidFill>
                  <a:srgbClr val="000000"/>
                </a:solidFill>
                <a:latin typeface="Canva Sans Bold"/>
                <a:ea typeface="Canva Sans Bold"/>
                <a:cs typeface="Canva Sans Bold"/>
                <a:sym typeface="Canva Sans Bold"/>
              </a:rPr>
              <a:t>let arr = [1, 2, 3];</a:t>
            </a:r>
          </a:p>
          <a:p>
            <a:pPr algn="l">
              <a:lnSpc>
                <a:spcPts val="4900"/>
              </a:lnSpc>
            </a:pPr>
            <a:r>
              <a:rPr lang="en-US" sz="3500" b="true">
                <a:solidFill>
                  <a:srgbClr val="000000"/>
                </a:solidFill>
                <a:latin typeface="Canva Sans Bold"/>
                <a:ea typeface="Canva Sans Bold"/>
                <a:cs typeface="Canva Sans Bold"/>
                <a:sym typeface="Canva Sans Bold"/>
              </a:rPr>
              <a:t> arr.push(4); </a:t>
            </a:r>
          </a:p>
          <a:p>
            <a:pPr algn="l">
              <a:lnSpc>
                <a:spcPts val="4900"/>
              </a:lnSpc>
            </a:pPr>
            <a:r>
              <a:rPr lang="en-US" sz="3500" b="true">
                <a:solidFill>
                  <a:srgbClr val="000000"/>
                </a:solidFill>
                <a:latin typeface="Canva Sans Bold"/>
                <a:ea typeface="Canva Sans Bold"/>
                <a:cs typeface="Canva Sans Bold"/>
                <a:sym typeface="Canva Sans Bold"/>
              </a:rPr>
              <a:t>// arr is now [1, 2, 3, 4]</a:t>
            </a:r>
          </a:p>
          <a:p>
            <a:pPr algn="l">
              <a:lnSpc>
                <a:spcPts val="4900"/>
              </a:lnSpc>
            </a:pPr>
            <a:r>
              <a:rPr lang="en-US" sz="3500" b="true">
                <a:solidFill>
                  <a:srgbClr val="000000"/>
                </a:solidFill>
                <a:latin typeface="Canva Sans Bold"/>
                <a:ea typeface="Canva Sans Bold"/>
                <a:cs typeface="Canva Sans Bold"/>
                <a:sym typeface="Canva Sans Bold"/>
              </a:rPr>
              <a:t> console.log(arr); </a:t>
            </a:r>
          </a:p>
          <a:p>
            <a:pPr algn="l">
              <a:lnSpc>
                <a:spcPts val="4900"/>
              </a:lnSpc>
            </a:pPr>
            <a:r>
              <a:rPr lang="en-US" sz="3500" b="true">
                <a:solidFill>
                  <a:srgbClr val="000000"/>
                </a:solidFill>
                <a:latin typeface="Canva Sans Bold"/>
                <a:ea typeface="Canva Sans Bold"/>
                <a:cs typeface="Canva Sans Bold"/>
                <a:sym typeface="Canva Sans Bold"/>
              </a:rPr>
              <a:t>let removed = arr.pop(); // removed is 4,</a:t>
            </a:r>
          </a:p>
          <a:p>
            <a:pPr algn="l">
              <a:lnSpc>
                <a:spcPts val="4900"/>
              </a:lnSpc>
            </a:pPr>
            <a:r>
              <a:rPr lang="en-US" sz="3500" b="true">
                <a:solidFill>
                  <a:srgbClr val="000000"/>
                </a:solidFill>
                <a:latin typeface="Canva Sans Bold"/>
                <a:ea typeface="Canva Sans Bold"/>
                <a:cs typeface="Canva Sans Bold"/>
                <a:sym typeface="Canva Sans Bold"/>
              </a:rPr>
              <a:t> arr is now [1, 2, 3] console.log(arr);</a:t>
            </a:r>
          </a:p>
          <a:p>
            <a:pPr algn="l">
              <a:lnSpc>
                <a:spcPts val="4900"/>
              </a:lnSpc>
            </a:pPr>
            <a:r>
              <a:rPr lang="en-US" sz="3500" b="true">
                <a:solidFill>
                  <a:srgbClr val="000000"/>
                </a:solidFill>
                <a:latin typeface="Canva Sans Bold"/>
                <a:ea typeface="Canva Sans Bold"/>
                <a:cs typeface="Canva Sans Bold"/>
                <a:sym typeface="Canva Sans Bold"/>
              </a:rPr>
              <a:t> console.log(removed);</a:t>
            </a:r>
          </a:p>
        </p:txBody>
      </p:sp>
      <p:sp>
        <p:nvSpPr>
          <p:cNvPr name="TextBox 5" id="5"/>
          <p:cNvSpPr txBox="true"/>
          <p:nvPr/>
        </p:nvSpPr>
        <p:spPr>
          <a:xfrm rot="0">
            <a:off x="1028700" y="4003919"/>
            <a:ext cx="16879583" cy="14554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pop(): Removes the last element from the array. Modifies the original array. Returns the removed element.</a:t>
            </a: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585616"/>
            <a:ext cx="1644011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Array Methods: shift() and unshift()</a:t>
            </a:r>
          </a:p>
        </p:txBody>
      </p:sp>
      <p:sp>
        <p:nvSpPr>
          <p:cNvPr name="TextBox 3" id="3"/>
          <p:cNvSpPr txBox="true"/>
          <p:nvPr/>
        </p:nvSpPr>
        <p:spPr>
          <a:xfrm rot="0">
            <a:off x="1028700" y="2103752"/>
            <a:ext cx="16879583" cy="14554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unshift(element): Adds one or more elements to the beginning of the array. Modifies the original array. Returns the new length.</a:t>
            </a:r>
          </a:p>
        </p:txBody>
      </p:sp>
      <p:sp>
        <p:nvSpPr>
          <p:cNvPr name="TextBox 4" id="4"/>
          <p:cNvSpPr txBox="true"/>
          <p:nvPr/>
        </p:nvSpPr>
        <p:spPr>
          <a:xfrm rot="0">
            <a:off x="1028700" y="5751685"/>
            <a:ext cx="16879583" cy="3692524"/>
          </a:xfrm>
          <a:prstGeom prst="rect">
            <a:avLst/>
          </a:prstGeom>
        </p:spPr>
        <p:txBody>
          <a:bodyPr anchor="t" rtlCol="false" tIns="0" lIns="0" bIns="0" rIns="0">
            <a:spAutoFit/>
          </a:bodyPr>
          <a:lstStyle/>
          <a:p>
            <a:pPr algn="l">
              <a:lnSpc>
                <a:spcPts val="4900"/>
              </a:lnSpc>
            </a:pPr>
            <a:r>
              <a:rPr lang="en-US" sz="3500" b="true">
                <a:solidFill>
                  <a:srgbClr val="000000"/>
                </a:solidFill>
                <a:latin typeface="Canva Sans Bold"/>
                <a:ea typeface="Canva Sans Bold"/>
                <a:cs typeface="Canva Sans Bold"/>
                <a:sym typeface="Canva Sans Bold"/>
              </a:rPr>
              <a:t>let arr = [2, 3, 4]; </a:t>
            </a:r>
          </a:p>
          <a:p>
            <a:pPr algn="l">
              <a:lnSpc>
                <a:spcPts val="4900"/>
              </a:lnSpc>
            </a:pPr>
            <a:r>
              <a:rPr lang="en-US" sz="3500" b="true">
                <a:solidFill>
                  <a:srgbClr val="000000"/>
                </a:solidFill>
                <a:latin typeface="Canva Sans Bold"/>
                <a:ea typeface="Canva Sans Bold"/>
                <a:cs typeface="Canva Sans Bold"/>
                <a:sym typeface="Canva Sans Bold"/>
              </a:rPr>
              <a:t>arr.unshift(1);</a:t>
            </a:r>
          </a:p>
          <a:p>
            <a:pPr algn="l">
              <a:lnSpc>
                <a:spcPts val="4900"/>
              </a:lnSpc>
            </a:pPr>
            <a:r>
              <a:rPr lang="en-US" sz="3500" b="true">
                <a:solidFill>
                  <a:srgbClr val="000000"/>
                </a:solidFill>
                <a:latin typeface="Canva Sans Bold"/>
                <a:ea typeface="Canva Sans Bold"/>
                <a:cs typeface="Canva Sans Bold"/>
                <a:sym typeface="Canva Sans Bold"/>
              </a:rPr>
              <a:t> // arr is now [1, 2, 3, 4] console.log(arr);</a:t>
            </a:r>
          </a:p>
          <a:p>
            <a:pPr algn="l">
              <a:lnSpc>
                <a:spcPts val="4900"/>
              </a:lnSpc>
            </a:pPr>
            <a:r>
              <a:rPr lang="en-US" sz="3500" b="true">
                <a:solidFill>
                  <a:srgbClr val="000000"/>
                </a:solidFill>
                <a:latin typeface="Canva Sans Bold"/>
                <a:ea typeface="Canva Sans Bold"/>
                <a:cs typeface="Canva Sans Bold"/>
                <a:sym typeface="Canva Sans Bold"/>
              </a:rPr>
              <a:t> let removed = arr.shift(); // removed is 1,</a:t>
            </a:r>
          </a:p>
          <a:p>
            <a:pPr algn="l">
              <a:lnSpc>
                <a:spcPts val="4900"/>
              </a:lnSpc>
            </a:pPr>
            <a:r>
              <a:rPr lang="en-US" sz="3500" b="true">
                <a:solidFill>
                  <a:srgbClr val="000000"/>
                </a:solidFill>
                <a:latin typeface="Canva Sans Bold"/>
                <a:ea typeface="Canva Sans Bold"/>
                <a:cs typeface="Canva Sans Bold"/>
                <a:sym typeface="Canva Sans Bold"/>
              </a:rPr>
              <a:t> arr is now [2, 3, 4] console.log(arr);</a:t>
            </a:r>
          </a:p>
          <a:p>
            <a:pPr algn="l">
              <a:lnSpc>
                <a:spcPts val="4900"/>
              </a:lnSpc>
            </a:pPr>
            <a:r>
              <a:rPr lang="en-US" sz="3500" b="true">
                <a:solidFill>
                  <a:srgbClr val="000000"/>
                </a:solidFill>
                <a:latin typeface="Canva Sans Bold"/>
                <a:ea typeface="Canva Sans Bold"/>
                <a:cs typeface="Canva Sans Bold"/>
                <a:sym typeface="Canva Sans Bold"/>
              </a:rPr>
              <a:t> console.log(removed);</a:t>
            </a:r>
          </a:p>
        </p:txBody>
      </p:sp>
      <p:sp>
        <p:nvSpPr>
          <p:cNvPr name="TextBox 5" id="5"/>
          <p:cNvSpPr txBox="true"/>
          <p:nvPr/>
        </p:nvSpPr>
        <p:spPr>
          <a:xfrm rot="0">
            <a:off x="1028700" y="4003919"/>
            <a:ext cx="16879583" cy="14554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shift(): Removes the first element from the array. Modifies the original array. Returns the removed element.</a:t>
            </a: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585616"/>
            <a:ext cx="1644011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Array Method: splice()</a:t>
            </a:r>
          </a:p>
        </p:txBody>
      </p:sp>
      <p:sp>
        <p:nvSpPr>
          <p:cNvPr name="TextBox 3" id="3"/>
          <p:cNvSpPr txBox="true"/>
          <p:nvPr/>
        </p:nvSpPr>
        <p:spPr>
          <a:xfrm rot="0">
            <a:off x="1028700" y="2103752"/>
            <a:ext cx="16879583" cy="219836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Definition: Changes the contents of an array by removing or replacing existing elements and/or adding new elements in place.</a:t>
            </a:r>
          </a:p>
        </p:txBody>
      </p:sp>
      <p:sp>
        <p:nvSpPr>
          <p:cNvPr name="TextBox 4" id="4"/>
          <p:cNvSpPr txBox="true"/>
          <p:nvPr/>
        </p:nvSpPr>
        <p:spPr>
          <a:xfrm rot="0">
            <a:off x="1028700" y="5751685"/>
            <a:ext cx="16879583" cy="2454274"/>
          </a:xfrm>
          <a:prstGeom prst="rect">
            <a:avLst/>
          </a:prstGeom>
        </p:spPr>
        <p:txBody>
          <a:bodyPr anchor="t" rtlCol="false" tIns="0" lIns="0" bIns="0" rIns="0">
            <a:spAutoFit/>
          </a:bodyPr>
          <a:lstStyle/>
          <a:p>
            <a:pPr algn="l">
              <a:lnSpc>
                <a:spcPts val="4900"/>
              </a:lnSpc>
            </a:pPr>
            <a:r>
              <a:rPr lang="en-US" sz="3500" b="true">
                <a:solidFill>
                  <a:srgbClr val="000000"/>
                </a:solidFill>
                <a:latin typeface="Canva Sans Bold"/>
                <a:ea typeface="Canva Sans Bold"/>
                <a:cs typeface="Canva Sans Bold"/>
                <a:sym typeface="Canva Sans Bold"/>
              </a:rPr>
              <a:t>let arr = ["apple", "banana", "orange"];</a:t>
            </a:r>
          </a:p>
          <a:p>
            <a:pPr algn="l">
              <a:lnSpc>
                <a:spcPts val="4900"/>
              </a:lnSpc>
            </a:pPr>
            <a:r>
              <a:rPr lang="en-US" sz="3500" b="true">
                <a:solidFill>
                  <a:srgbClr val="000000"/>
                </a:solidFill>
                <a:latin typeface="Canva Sans Bold"/>
                <a:ea typeface="Canva Sans Bold"/>
                <a:cs typeface="Canva Sans Bold"/>
                <a:sym typeface="Canva Sans Bold"/>
              </a:rPr>
              <a:t> arr.splice(1, 1, "grape"); </a:t>
            </a:r>
          </a:p>
          <a:p>
            <a:pPr algn="l">
              <a:lnSpc>
                <a:spcPts val="4900"/>
              </a:lnSpc>
            </a:pPr>
            <a:r>
              <a:rPr lang="en-US" sz="3500" b="true">
                <a:solidFill>
                  <a:srgbClr val="000000"/>
                </a:solidFill>
                <a:latin typeface="Canva Sans Bold"/>
                <a:ea typeface="Canva Sans Bold"/>
                <a:cs typeface="Canva Sans Bold"/>
                <a:sym typeface="Canva Sans Bold"/>
              </a:rPr>
              <a:t>// Removes "banana", adds "grape".</a:t>
            </a:r>
          </a:p>
          <a:p>
            <a:pPr algn="l">
              <a:lnSpc>
                <a:spcPts val="4900"/>
              </a:lnSpc>
            </a:pPr>
            <a:r>
              <a:rPr lang="en-US" sz="3500" b="true">
                <a:solidFill>
                  <a:srgbClr val="000000"/>
                </a:solidFill>
                <a:latin typeface="Canva Sans Bold"/>
                <a:ea typeface="Canva Sans Bold"/>
                <a:cs typeface="Canva Sans Bold"/>
                <a:sym typeface="Canva Sans Bold"/>
              </a:rPr>
              <a:t> arr is now ["apple", "grape", "orange"] console.log(arr)</a:t>
            </a:r>
          </a:p>
        </p:txBody>
      </p:sp>
    </p:spTree>
  </p:cSld>
  <p:clrMapOvr>
    <a:masterClrMapping/>
  </p:clrMapOvr>
</p:sld>
</file>

<file path=ppt/slides/slide33.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585616"/>
            <a:ext cx="1644011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Array Method: slice()</a:t>
            </a:r>
          </a:p>
        </p:txBody>
      </p:sp>
      <p:sp>
        <p:nvSpPr>
          <p:cNvPr name="TextBox 3" id="3"/>
          <p:cNvSpPr txBox="true"/>
          <p:nvPr/>
        </p:nvSpPr>
        <p:spPr>
          <a:xfrm rot="0">
            <a:off x="1028700" y="2103752"/>
            <a:ext cx="16879583" cy="14554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Definition: Returns a new array containing a portion of the original array. The end index is exclusive</a:t>
            </a:r>
          </a:p>
        </p:txBody>
      </p:sp>
      <p:sp>
        <p:nvSpPr>
          <p:cNvPr name="TextBox 4" id="4"/>
          <p:cNvSpPr txBox="true"/>
          <p:nvPr/>
        </p:nvSpPr>
        <p:spPr>
          <a:xfrm rot="0">
            <a:off x="1028700" y="4187822"/>
            <a:ext cx="13054994" cy="2646679"/>
          </a:xfrm>
          <a:prstGeom prst="rect">
            <a:avLst/>
          </a:prstGeom>
        </p:spPr>
        <p:txBody>
          <a:bodyPr anchor="t" rtlCol="false" tIns="0" lIns="0" bIns="0" rIns="0">
            <a:spAutoFit/>
          </a:bodyPr>
          <a:lstStyle/>
          <a:p>
            <a:pPr algn="l">
              <a:lnSpc>
                <a:spcPts val="5320"/>
              </a:lnSpc>
            </a:pPr>
            <a:r>
              <a:rPr lang="en-US" sz="3800" b="true">
                <a:solidFill>
                  <a:srgbClr val="000000"/>
                </a:solidFill>
                <a:latin typeface="Canva Sans Bold"/>
                <a:ea typeface="Canva Sans Bold"/>
                <a:cs typeface="Canva Sans Bold"/>
                <a:sym typeface="Canva Sans Bold"/>
              </a:rPr>
              <a:t>let arr = [1, 2, 3, 4, 5]; </a:t>
            </a:r>
          </a:p>
          <a:p>
            <a:pPr algn="l">
              <a:lnSpc>
                <a:spcPts val="5320"/>
              </a:lnSpc>
            </a:pPr>
            <a:r>
              <a:rPr lang="en-US" sz="3800" b="true">
                <a:solidFill>
                  <a:srgbClr val="000000"/>
                </a:solidFill>
                <a:latin typeface="Canva Sans Bold"/>
                <a:ea typeface="Canva Sans Bold"/>
                <a:cs typeface="Canva Sans Bold"/>
                <a:sym typeface="Canva Sans Bold"/>
              </a:rPr>
              <a:t>let newArr = arr.slice(1, 4); </a:t>
            </a:r>
          </a:p>
          <a:p>
            <a:pPr algn="l">
              <a:lnSpc>
                <a:spcPts val="5320"/>
              </a:lnSpc>
            </a:pPr>
            <a:r>
              <a:rPr lang="en-US" sz="3800" b="true">
                <a:solidFill>
                  <a:srgbClr val="000000"/>
                </a:solidFill>
                <a:latin typeface="Canva Sans Bold"/>
                <a:ea typeface="Canva Sans Bold"/>
                <a:cs typeface="Canva Sans Bold"/>
                <a:sym typeface="Canva Sans Bold"/>
              </a:rPr>
              <a:t>// newArr is [2, 3, 4]</a:t>
            </a:r>
          </a:p>
          <a:p>
            <a:pPr algn="l">
              <a:lnSpc>
                <a:spcPts val="5320"/>
              </a:lnSpc>
            </a:pPr>
            <a:r>
              <a:rPr lang="en-US" sz="3800" b="true">
                <a:solidFill>
                  <a:srgbClr val="000000"/>
                </a:solidFill>
                <a:latin typeface="Canva Sans Bold"/>
                <a:ea typeface="Canva Sans Bold"/>
                <a:cs typeface="Canva Sans Bold"/>
                <a:sym typeface="Canva Sans Bold"/>
              </a:rPr>
              <a:t> console.log(newArr);</a:t>
            </a:r>
          </a:p>
        </p:txBody>
      </p:sp>
    </p:spTree>
  </p:cSld>
  <p:clrMapOvr>
    <a:masterClrMapping/>
  </p:clrMapOvr>
</p:sld>
</file>

<file path=ppt/slides/slide34.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585616"/>
            <a:ext cx="1644011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Array Method: concat()</a:t>
            </a:r>
          </a:p>
        </p:txBody>
      </p:sp>
      <p:sp>
        <p:nvSpPr>
          <p:cNvPr name="TextBox 3" id="3"/>
          <p:cNvSpPr txBox="true"/>
          <p:nvPr/>
        </p:nvSpPr>
        <p:spPr>
          <a:xfrm rot="0">
            <a:off x="1028700" y="2103752"/>
            <a:ext cx="16879583" cy="14554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Definition: Returns a new array that is the result of joining two or more arrays.</a:t>
            </a:r>
          </a:p>
        </p:txBody>
      </p:sp>
      <p:sp>
        <p:nvSpPr>
          <p:cNvPr name="TextBox 4" id="4"/>
          <p:cNvSpPr txBox="true"/>
          <p:nvPr/>
        </p:nvSpPr>
        <p:spPr>
          <a:xfrm rot="0">
            <a:off x="1028700" y="4187822"/>
            <a:ext cx="13054994" cy="3313429"/>
          </a:xfrm>
          <a:prstGeom prst="rect">
            <a:avLst/>
          </a:prstGeom>
        </p:spPr>
        <p:txBody>
          <a:bodyPr anchor="t" rtlCol="false" tIns="0" lIns="0" bIns="0" rIns="0">
            <a:spAutoFit/>
          </a:bodyPr>
          <a:lstStyle/>
          <a:p>
            <a:pPr algn="l">
              <a:lnSpc>
                <a:spcPts val="5320"/>
              </a:lnSpc>
            </a:pPr>
            <a:r>
              <a:rPr lang="en-US" sz="3800" b="true">
                <a:solidFill>
                  <a:srgbClr val="000000"/>
                </a:solidFill>
                <a:latin typeface="Canva Sans Bold"/>
                <a:ea typeface="Canva Sans Bold"/>
                <a:cs typeface="Canva Sans Bold"/>
                <a:sym typeface="Canva Sans Bold"/>
              </a:rPr>
              <a:t>let arr1 = [1, 2]; </a:t>
            </a:r>
          </a:p>
          <a:p>
            <a:pPr algn="l">
              <a:lnSpc>
                <a:spcPts val="5320"/>
              </a:lnSpc>
            </a:pPr>
            <a:r>
              <a:rPr lang="en-US" sz="3800" b="true">
                <a:solidFill>
                  <a:srgbClr val="000000"/>
                </a:solidFill>
                <a:latin typeface="Canva Sans Bold"/>
                <a:ea typeface="Canva Sans Bold"/>
                <a:cs typeface="Canva Sans Bold"/>
                <a:sym typeface="Canva Sans Bold"/>
              </a:rPr>
              <a:t>let arr2 = [3, 4]; </a:t>
            </a:r>
          </a:p>
          <a:p>
            <a:pPr algn="l">
              <a:lnSpc>
                <a:spcPts val="5320"/>
              </a:lnSpc>
            </a:pPr>
            <a:r>
              <a:rPr lang="en-US" sz="3800" b="true">
                <a:solidFill>
                  <a:srgbClr val="000000"/>
                </a:solidFill>
                <a:latin typeface="Canva Sans Bold"/>
                <a:ea typeface="Canva Sans Bold"/>
                <a:cs typeface="Canva Sans Bold"/>
                <a:sym typeface="Canva Sans Bold"/>
              </a:rPr>
              <a:t>let newArr = arr1.concat(arr2);</a:t>
            </a:r>
          </a:p>
          <a:p>
            <a:pPr algn="l">
              <a:lnSpc>
                <a:spcPts val="5320"/>
              </a:lnSpc>
            </a:pPr>
            <a:r>
              <a:rPr lang="en-US" sz="3800" b="true">
                <a:solidFill>
                  <a:srgbClr val="000000"/>
                </a:solidFill>
                <a:latin typeface="Canva Sans Bold"/>
                <a:ea typeface="Canva Sans Bold"/>
                <a:cs typeface="Canva Sans Bold"/>
                <a:sym typeface="Canva Sans Bold"/>
              </a:rPr>
              <a:t> newArr is [1, 2, 3, 4] </a:t>
            </a:r>
          </a:p>
          <a:p>
            <a:pPr algn="l">
              <a:lnSpc>
                <a:spcPts val="5320"/>
              </a:lnSpc>
            </a:pPr>
            <a:r>
              <a:rPr lang="en-US" sz="3800" b="true">
                <a:solidFill>
                  <a:srgbClr val="000000"/>
                </a:solidFill>
                <a:latin typeface="Canva Sans Bold"/>
                <a:ea typeface="Canva Sans Bold"/>
                <a:cs typeface="Canva Sans Bold"/>
                <a:sym typeface="Canva Sans Bold"/>
              </a:rPr>
              <a:t>console.log(newArr);</a:t>
            </a:r>
          </a:p>
        </p:txBody>
      </p:sp>
    </p:spTree>
  </p:cSld>
  <p:clrMapOvr>
    <a:masterClrMapping/>
  </p:clrMapOvr>
</p:sld>
</file>

<file path=ppt/slides/slide35.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585616"/>
            <a:ext cx="1644011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Array Method: join()</a:t>
            </a:r>
          </a:p>
        </p:txBody>
      </p:sp>
      <p:sp>
        <p:nvSpPr>
          <p:cNvPr name="TextBox 3" id="3"/>
          <p:cNvSpPr txBox="true"/>
          <p:nvPr/>
        </p:nvSpPr>
        <p:spPr>
          <a:xfrm rot="0">
            <a:off x="1028700" y="2103752"/>
            <a:ext cx="16879583" cy="14554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Definition: Returns a string by concatenating all of the elements in an array, separated by a specified separator.</a:t>
            </a:r>
          </a:p>
        </p:txBody>
      </p:sp>
      <p:sp>
        <p:nvSpPr>
          <p:cNvPr name="TextBox 4" id="4"/>
          <p:cNvSpPr txBox="true"/>
          <p:nvPr/>
        </p:nvSpPr>
        <p:spPr>
          <a:xfrm rot="0">
            <a:off x="1028700" y="4484093"/>
            <a:ext cx="13054994" cy="2646679"/>
          </a:xfrm>
          <a:prstGeom prst="rect">
            <a:avLst/>
          </a:prstGeom>
        </p:spPr>
        <p:txBody>
          <a:bodyPr anchor="t" rtlCol="false" tIns="0" lIns="0" bIns="0" rIns="0">
            <a:spAutoFit/>
          </a:bodyPr>
          <a:lstStyle/>
          <a:p>
            <a:pPr algn="l">
              <a:lnSpc>
                <a:spcPts val="5320"/>
              </a:lnSpc>
            </a:pPr>
            <a:r>
              <a:rPr lang="en-US" sz="3800" b="true">
                <a:solidFill>
                  <a:srgbClr val="000000"/>
                </a:solidFill>
                <a:latin typeface="Canva Sans Bold"/>
                <a:ea typeface="Canva Sans Bold"/>
                <a:cs typeface="Canva Sans Bold"/>
                <a:sym typeface="Canva Sans Bold"/>
              </a:rPr>
              <a:t>let arr = ["apple", "banana", "orange"]; </a:t>
            </a:r>
          </a:p>
          <a:p>
            <a:pPr algn="l">
              <a:lnSpc>
                <a:spcPts val="5320"/>
              </a:lnSpc>
            </a:pPr>
            <a:r>
              <a:rPr lang="en-US" sz="3800" b="true">
                <a:solidFill>
                  <a:srgbClr val="000000"/>
                </a:solidFill>
                <a:latin typeface="Canva Sans Bold"/>
                <a:ea typeface="Canva Sans Bold"/>
                <a:cs typeface="Canva Sans Bold"/>
                <a:sym typeface="Canva Sans Bold"/>
              </a:rPr>
              <a:t>let str = arr.join(", "); </a:t>
            </a:r>
          </a:p>
          <a:p>
            <a:pPr algn="l">
              <a:lnSpc>
                <a:spcPts val="5320"/>
              </a:lnSpc>
            </a:pPr>
            <a:r>
              <a:rPr lang="en-US" sz="3800" b="true">
                <a:solidFill>
                  <a:srgbClr val="000000"/>
                </a:solidFill>
                <a:latin typeface="Canva Sans Bold"/>
                <a:ea typeface="Canva Sans Bold"/>
                <a:cs typeface="Canva Sans Bold"/>
                <a:sym typeface="Canva Sans Bold"/>
              </a:rPr>
              <a:t>// str is "apple, banana, orange" </a:t>
            </a:r>
          </a:p>
          <a:p>
            <a:pPr algn="l">
              <a:lnSpc>
                <a:spcPts val="5320"/>
              </a:lnSpc>
            </a:pPr>
            <a:r>
              <a:rPr lang="en-US" sz="3800" b="true">
                <a:solidFill>
                  <a:srgbClr val="000000"/>
                </a:solidFill>
                <a:latin typeface="Canva Sans Bold"/>
                <a:ea typeface="Canva Sans Bold"/>
                <a:cs typeface="Canva Sans Bold"/>
                <a:sym typeface="Canva Sans Bold"/>
              </a:rPr>
              <a:t>console.log(str); </a:t>
            </a:r>
          </a:p>
        </p:txBody>
      </p:sp>
    </p:spTree>
  </p:cSld>
  <p:clrMapOvr>
    <a:masterClrMapping/>
  </p:clrMapOvr>
</p:sld>
</file>

<file path=ppt/slides/slide36.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585616"/>
            <a:ext cx="1644011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Array Methods: indexOf() and lastIndexOf()</a:t>
            </a:r>
          </a:p>
        </p:txBody>
      </p:sp>
      <p:sp>
        <p:nvSpPr>
          <p:cNvPr name="TextBox 3" id="3"/>
          <p:cNvSpPr txBox="true"/>
          <p:nvPr/>
        </p:nvSpPr>
        <p:spPr>
          <a:xfrm rot="0">
            <a:off x="1028700" y="2103752"/>
            <a:ext cx="16879583" cy="14554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indexOf(searchElement): Returns the first index at which a given element can be found in the array, or -1 if it is not present.</a:t>
            </a:r>
          </a:p>
        </p:txBody>
      </p:sp>
      <p:sp>
        <p:nvSpPr>
          <p:cNvPr name="TextBox 4" id="4"/>
          <p:cNvSpPr txBox="true"/>
          <p:nvPr/>
        </p:nvSpPr>
        <p:spPr>
          <a:xfrm rot="0">
            <a:off x="1028700" y="6611621"/>
            <a:ext cx="14724885" cy="2646679"/>
          </a:xfrm>
          <a:prstGeom prst="rect">
            <a:avLst/>
          </a:prstGeom>
        </p:spPr>
        <p:txBody>
          <a:bodyPr anchor="t" rtlCol="false" tIns="0" lIns="0" bIns="0" rIns="0">
            <a:spAutoFit/>
          </a:bodyPr>
          <a:lstStyle/>
          <a:p>
            <a:pPr algn="l">
              <a:lnSpc>
                <a:spcPts val="5320"/>
              </a:lnSpc>
            </a:pPr>
            <a:r>
              <a:rPr lang="en-US" sz="3800" b="true">
                <a:solidFill>
                  <a:srgbClr val="000000"/>
                </a:solidFill>
                <a:latin typeface="Canva Sans Bold"/>
                <a:ea typeface="Canva Sans Bold"/>
                <a:cs typeface="Canva Sans Bold"/>
                <a:sym typeface="Canva Sans Bold"/>
              </a:rPr>
              <a:t>let arr = [1, 2, 3, 2, 1]; </a:t>
            </a:r>
          </a:p>
          <a:p>
            <a:pPr algn="l">
              <a:lnSpc>
                <a:spcPts val="5320"/>
              </a:lnSpc>
            </a:pPr>
            <a:r>
              <a:rPr lang="en-US" sz="3800" b="true">
                <a:solidFill>
                  <a:srgbClr val="000000"/>
                </a:solidFill>
                <a:latin typeface="Canva Sans Bold"/>
                <a:ea typeface="Canva Sans Bold"/>
                <a:cs typeface="Canva Sans Bold"/>
                <a:sym typeface="Canva Sans Bold"/>
              </a:rPr>
              <a:t>console.log(arr.indexOf(2)); // Output: 1 console.log(arr.lastIndexOf(2)); // Output: 3 console.log(arr.indexOf(5)); // Output: -1</a:t>
            </a:r>
          </a:p>
        </p:txBody>
      </p:sp>
      <p:sp>
        <p:nvSpPr>
          <p:cNvPr name="TextBox 5" id="5"/>
          <p:cNvSpPr txBox="true"/>
          <p:nvPr/>
        </p:nvSpPr>
        <p:spPr>
          <a:xfrm rot="0">
            <a:off x="1028700" y="4187822"/>
            <a:ext cx="16879583" cy="14554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lastIndexOf(searchElement): Returns the last index at which a given element can be found in the array, or -1 if it is not present.</a:t>
            </a:r>
          </a:p>
        </p:txBody>
      </p:sp>
    </p:spTree>
  </p:cSld>
  <p:clrMapOvr>
    <a:masterClrMapping/>
  </p:clrMapOvr>
</p:sld>
</file>

<file path=ppt/slides/slide37.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585616"/>
            <a:ext cx="1644011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Array Method: forEach() </a:t>
            </a:r>
          </a:p>
        </p:txBody>
      </p:sp>
      <p:sp>
        <p:nvSpPr>
          <p:cNvPr name="TextBox 3" id="3"/>
          <p:cNvSpPr txBox="true"/>
          <p:nvPr/>
        </p:nvSpPr>
        <p:spPr>
          <a:xfrm rot="0">
            <a:off x="1028700" y="2103752"/>
            <a:ext cx="16879583" cy="14554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Definition: Executes a provided function once for each array element</a:t>
            </a:r>
          </a:p>
        </p:txBody>
      </p:sp>
      <p:sp>
        <p:nvSpPr>
          <p:cNvPr name="TextBox 4" id="4"/>
          <p:cNvSpPr txBox="true"/>
          <p:nvPr/>
        </p:nvSpPr>
        <p:spPr>
          <a:xfrm rot="0">
            <a:off x="1028700" y="4699326"/>
            <a:ext cx="14724885" cy="3313429"/>
          </a:xfrm>
          <a:prstGeom prst="rect">
            <a:avLst/>
          </a:prstGeom>
        </p:spPr>
        <p:txBody>
          <a:bodyPr anchor="t" rtlCol="false" tIns="0" lIns="0" bIns="0" rIns="0">
            <a:spAutoFit/>
          </a:bodyPr>
          <a:lstStyle/>
          <a:p>
            <a:pPr algn="l">
              <a:lnSpc>
                <a:spcPts val="5320"/>
              </a:lnSpc>
            </a:pPr>
            <a:r>
              <a:rPr lang="en-US" sz="3800" b="true">
                <a:solidFill>
                  <a:srgbClr val="000000"/>
                </a:solidFill>
                <a:latin typeface="Canva Sans Bold"/>
                <a:ea typeface="Canva Sans Bold"/>
                <a:cs typeface="Canva Sans Bold"/>
                <a:sym typeface="Canva Sans Bold"/>
              </a:rPr>
              <a:t>let arr = ["a", "b", "c"]; </a:t>
            </a:r>
          </a:p>
          <a:p>
            <a:pPr algn="l">
              <a:lnSpc>
                <a:spcPts val="5320"/>
              </a:lnSpc>
            </a:pPr>
            <a:r>
              <a:rPr lang="en-US" sz="3800" b="true">
                <a:solidFill>
                  <a:srgbClr val="000000"/>
                </a:solidFill>
                <a:latin typeface="Canva Sans Bold"/>
                <a:ea typeface="Canva Sans Bold"/>
                <a:cs typeface="Canva Sans Bold"/>
                <a:sym typeface="Canva Sans Bold"/>
              </a:rPr>
              <a:t>arr.forEach(function(element)</a:t>
            </a:r>
          </a:p>
          <a:p>
            <a:pPr algn="l">
              <a:lnSpc>
                <a:spcPts val="5320"/>
              </a:lnSpc>
            </a:pPr>
            <a:r>
              <a:rPr lang="en-US" sz="3800" b="true">
                <a:solidFill>
                  <a:srgbClr val="000000"/>
                </a:solidFill>
                <a:latin typeface="Canva Sans Bold"/>
                <a:ea typeface="Canva Sans Bold"/>
                <a:cs typeface="Canva Sans Bold"/>
                <a:sym typeface="Canva Sans Bold"/>
              </a:rPr>
              <a:t> { console.log(element); }); </a:t>
            </a:r>
          </a:p>
          <a:p>
            <a:pPr algn="l">
              <a:lnSpc>
                <a:spcPts val="5320"/>
              </a:lnSpc>
            </a:pPr>
            <a:r>
              <a:rPr lang="en-US" sz="3800" b="true">
                <a:solidFill>
                  <a:srgbClr val="000000"/>
                </a:solidFill>
                <a:latin typeface="Canva Sans Bold"/>
                <a:ea typeface="Canva Sans Bold"/>
                <a:cs typeface="Canva Sans Bold"/>
                <a:sym typeface="Canva Sans Bold"/>
              </a:rPr>
              <a:t>// Output:</a:t>
            </a:r>
          </a:p>
          <a:p>
            <a:pPr algn="l">
              <a:lnSpc>
                <a:spcPts val="5320"/>
              </a:lnSpc>
            </a:pPr>
            <a:r>
              <a:rPr lang="en-US" sz="3800" b="true">
                <a:solidFill>
                  <a:srgbClr val="000000"/>
                </a:solidFill>
                <a:latin typeface="Canva Sans Bold"/>
                <a:ea typeface="Canva Sans Bold"/>
                <a:cs typeface="Canva Sans Bold"/>
                <a:sym typeface="Canva Sans Bold"/>
              </a:rPr>
              <a:t> a // b // c</a:t>
            </a:r>
          </a:p>
        </p:txBody>
      </p:sp>
    </p:spTree>
  </p:cSld>
  <p:clrMapOvr>
    <a:masterClrMapping/>
  </p:clrMapOvr>
</p:sld>
</file>

<file path=ppt/slides/slide38.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585616"/>
            <a:ext cx="1644011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Array Method: map()</a:t>
            </a:r>
          </a:p>
        </p:txBody>
      </p:sp>
      <p:sp>
        <p:nvSpPr>
          <p:cNvPr name="TextBox 3" id="3"/>
          <p:cNvSpPr txBox="true"/>
          <p:nvPr/>
        </p:nvSpPr>
        <p:spPr>
          <a:xfrm rot="0">
            <a:off x="1028700" y="2103752"/>
            <a:ext cx="16879583" cy="14554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Definition: Creates a new array with the results of calling a provided function on every element in the calling array.</a:t>
            </a:r>
          </a:p>
        </p:txBody>
      </p:sp>
      <p:sp>
        <p:nvSpPr>
          <p:cNvPr name="TextBox 4" id="4"/>
          <p:cNvSpPr txBox="true"/>
          <p:nvPr/>
        </p:nvSpPr>
        <p:spPr>
          <a:xfrm rot="0">
            <a:off x="1028700" y="4699326"/>
            <a:ext cx="11008031" cy="3313429"/>
          </a:xfrm>
          <a:prstGeom prst="rect">
            <a:avLst/>
          </a:prstGeom>
        </p:spPr>
        <p:txBody>
          <a:bodyPr anchor="t" rtlCol="false" tIns="0" lIns="0" bIns="0" rIns="0">
            <a:spAutoFit/>
          </a:bodyPr>
          <a:lstStyle/>
          <a:p>
            <a:pPr algn="l">
              <a:lnSpc>
                <a:spcPts val="5320"/>
              </a:lnSpc>
            </a:pPr>
            <a:r>
              <a:rPr lang="en-US" sz="3800" b="true">
                <a:solidFill>
                  <a:srgbClr val="000000"/>
                </a:solidFill>
                <a:latin typeface="Canva Sans Bold"/>
                <a:ea typeface="Canva Sans Bold"/>
                <a:cs typeface="Canva Sans Bold"/>
                <a:sym typeface="Canva Sans Bold"/>
              </a:rPr>
              <a:t>let arr = [1, 2, 3];</a:t>
            </a:r>
          </a:p>
          <a:p>
            <a:pPr algn="l">
              <a:lnSpc>
                <a:spcPts val="5320"/>
              </a:lnSpc>
            </a:pPr>
            <a:r>
              <a:rPr lang="en-US" sz="3800" b="true">
                <a:solidFill>
                  <a:srgbClr val="000000"/>
                </a:solidFill>
                <a:latin typeface="Canva Sans Bold"/>
                <a:ea typeface="Canva Sans Bold"/>
                <a:cs typeface="Canva Sans Bold"/>
                <a:sym typeface="Canva Sans Bold"/>
              </a:rPr>
              <a:t> let newArr = arr.map(function(element) { return element * 2;</a:t>
            </a:r>
          </a:p>
          <a:p>
            <a:pPr algn="l">
              <a:lnSpc>
                <a:spcPts val="5320"/>
              </a:lnSpc>
            </a:pPr>
            <a:r>
              <a:rPr lang="en-US" sz="3800" b="true">
                <a:solidFill>
                  <a:srgbClr val="000000"/>
                </a:solidFill>
                <a:latin typeface="Canva Sans Bold"/>
                <a:ea typeface="Canva Sans Bold"/>
                <a:cs typeface="Canva Sans Bold"/>
                <a:sym typeface="Canva Sans Bold"/>
              </a:rPr>
              <a:t> });</a:t>
            </a:r>
          </a:p>
          <a:p>
            <a:pPr algn="l">
              <a:lnSpc>
                <a:spcPts val="5320"/>
              </a:lnSpc>
            </a:pPr>
            <a:r>
              <a:rPr lang="en-US" sz="3800" b="true">
                <a:solidFill>
                  <a:srgbClr val="000000"/>
                </a:solidFill>
                <a:latin typeface="Canva Sans Bold"/>
                <a:ea typeface="Canva Sans Bold"/>
                <a:cs typeface="Canva Sans Bold"/>
                <a:sym typeface="Canva Sans Bold"/>
              </a:rPr>
              <a:t> // newArr is [2, 4, 6] console.log(newArr);</a:t>
            </a:r>
          </a:p>
        </p:txBody>
      </p:sp>
    </p:spTree>
  </p:cSld>
  <p:clrMapOvr>
    <a:masterClrMapping/>
  </p:clrMapOvr>
</p:sld>
</file>

<file path=ppt/slides/slide39.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585616"/>
            <a:ext cx="1644011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Array Method: filter() </a:t>
            </a:r>
          </a:p>
        </p:txBody>
      </p:sp>
      <p:sp>
        <p:nvSpPr>
          <p:cNvPr name="TextBox 3" id="3"/>
          <p:cNvSpPr txBox="true"/>
          <p:nvPr/>
        </p:nvSpPr>
        <p:spPr>
          <a:xfrm rot="0">
            <a:off x="1028700" y="2103752"/>
            <a:ext cx="16879583" cy="14554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Definition: Creates a new array with all elements that pass the test implemented by the provided function.</a:t>
            </a:r>
          </a:p>
        </p:txBody>
      </p:sp>
      <p:sp>
        <p:nvSpPr>
          <p:cNvPr name="TextBox 4" id="4"/>
          <p:cNvSpPr txBox="true"/>
          <p:nvPr/>
        </p:nvSpPr>
        <p:spPr>
          <a:xfrm rot="0">
            <a:off x="1028700" y="4699326"/>
            <a:ext cx="11008031" cy="3980179"/>
          </a:xfrm>
          <a:prstGeom prst="rect">
            <a:avLst/>
          </a:prstGeom>
        </p:spPr>
        <p:txBody>
          <a:bodyPr anchor="t" rtlCol="false" tIns="0" lIns="0" bIns="0" rIns="0">
            <a:spAutoFit/>
          </a:bodyPr>
          <a:lstStyle/>
          <a:p>
            <a:pPr algn="l">
              <a:lnSpc>
                <a:spcPts val="5320"/>
              </a:lnSpc>
            </a:pPr>
            <a:r>
              <a:rPr lang="en-US" sz="3800" b="true">
                <a:solidFill>
                  <a:srgbClr val="000000"/>
                </a:solidFill>
                <a:latin typeface="Canva Sans Bold"/>
                <a:ea typeface="Canva Sans Bold"/>
                <a:cs typeface="Canva Sans Bold"/>
                <a:sym typeface="Canva Sans Bold"/>
              </a:rPr>
              <a:t>let arr = [1, 2, 3, 4, 5];</a:t>
            </a:r>
          </a:p>
          <a:p>
            <a:pPr algn="l">
              <a:lnSpc>
                <a:spcPts val="5320"/>
              </a:lnSpc>
            </a:pPr>
            <a:r>
              <a:rPr lang="en-US" sz="3800" b="true">
                <a:solidFill>
                  <a:srgbClr val="000000"/>
                </a:solidFill>
                <a:latin typeface="Canva Sans Bold"/>
                <a:ea typeface="Canva Sans Bold"/>
                <a:cs typeface="Canva Sans Bold"/>
                <a:sym typeface="Canva Sans Bold"/>
              </a:rPr>
              <a:t> let newArr = arr.filter(function(element) { return element % 2 === 0;</a:t>
            </a:r>
          </a:p>
          <a:p>
            <a:pPr algn="l">
              <a:lnSpc>
                <a:spcPts val="5320"/>
              </a:lnSpc>
            </a:pPr>
            <a:r>
              <a:rPr lang="en-US" sz="3800" b="true">
                <a:solidFill>
                  <a:srgbClr val="000000"/>
                </a:solidFill>
                <a:latin typeface="Canva Sans Bold"/>
                <a:ea typeface="Canva Sans Bold"/>
                <a:cs typeface="Canva Sans Bold"/>
                <a:sym typeface="Canva Sans Bold"/>
              </a:rPr>
              <a:t> }); </a:t>
            </a:r>
          </a:p>
          <a:p>
            <a:pPr algn="l">
              <a:lnSpc>
                <a:spcPts val="5320"/>
              </a:lnSpc>
            </a:pPr>
            <a:r>
              <a:rPr lang="en-US" sz="3800" b="true">
                <a:solidFill>
                  <a:srgbClr val="000000"/>
                </a:solidFill>
                <a:latin typeface="Canva Sans Bold"/>
                <a:ea typeface="Canva Sans Bold"/>
                <a:cs typeface="Canva Sans Bold"/>
                <a:sym typeface="Canva Sans Bold"/>
              </a:rPr>
              <a:t>// newArr is [2, 4] </a:t>
            </a:r>
          </a:p>
          <a:p>
            <a:pPr algn="l">
              <a:lnSpc>
                <a:spcPts val="5320"/>
              </a:lnSpc>
            </a:pPr>
            <a:r>
              <a:rPr lang="en-US" sz="3800" b="true">
                <a:solidFill>
                  <a:srgbClr val="000000"/>
                </a:solidFill>
                <a:latin typeface="Canva Sans Bold"/>
                <a:ea typeface="Canva Sans Bold"/>
                <a:cs typeface="Canva Sans Bold"/>
                <a:sym typeface="Canva Sans Bold"/>
              </a:rPr>
              <a:t>console.log(newArr);</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537527"/>
            <a:ext cx="14733746"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Part 3: Array Methods (Definition &amp; Examples)</a:t>
            </a:r>
          </a:p>
        </p:txBody>
      </p:sp>
      <p:sp>
        <p:nvSpPr>
          <p:cNvPr name="TextBox 3" id="3"/>
          <p:cNvSpPr txBox="true"/>
          <p:nvPr/>
        </p:nvSpPr>
        <p:spPr>
          <a:xfrm rot="0">
            <a:off x="1028700" y="2389894"/>
            <a:ext cx="8674418" cy="7354570"/>
          </a:xfrm>
          <a:prstGeom prst="rect">
            <a:avLst/>
          </a:prstGeom>
        </p:spPr>
        <p:txBody>
          <a:bodyPr anchor="t" rtlCol="false" tIns="0" lIns="0" bIns="0" rIns="0">
            <a:spAutoFit/>
          </a:bodyPr>
          <a:lstStyle/>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push(), pop()</a:t>
            </a:r>
          </a:p>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shift(), unshift()</a:t>
            </a:r>
          </a:p>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splice()</a:t>
            </a:r>
          </a:p>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slice()</a:t>
            </a:r>
          </a:p>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concat()</a:t>
            </a:r>
          </a:p>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join()</a:t>
            </a:r>
          </a:p>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indexOf(), lastIndexOf()</a:t>
            </a:r>
          </a:p>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forEach()</a:t>
            </a:r>
          </a:p>
        </p:txBody>
      </p:sp>
      <p:sp>
        <p:nvSpPr>
          <p:cNvPr name="TextBox 4" id="4"/>
          <p:cNvSpPr txBox="true"/>
          <p:nvPr/>
        </p:nvSpPr>
        <p:spPr>
          <a:xfrm rot="0">
            <a:off x="11201383" y="2389894"/>
            <a:ext cx="3847981" cy="4582795"/>
          </a:xfrm>
          <a:prstGeom prst="rect">
            <a:avLst/>
          </a:prstGeom>
        </p:spPr>
        <p:txBody>
          <a:bodyPr anchor="t" rtlCol="false" tIns="0" lIns="0" bIns="0" rIns="0">
            <a:spAutoFit/>
          </a:bodyPr>
          <a:lstStyle/>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map()</a:t>
            </a:r>
          </a:p>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filter()</a:t>
            </a:r>
          </a:p>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reduce()</a:t>
            </a:r>
          </a:p>
          <a:p>
            <a:pPr algn="l" marL="1122679" indent="-561340" lvl="1">
              <a:lnSpc>
                <a:spcPts val="7279"/>
              </a:lnSpc>
              <a:buFont typeface="Arial"/>
              <a:buChar char="•"/>
            </a:pPr>
            <a:r>
              <a:rPr lang="en-US" b="true" sz="5199">
                <a:solidFill>
                  <a:srgbClr val="000000"/>
                </a:solidFill>
                <a:latin typeface="Canva Sans Bold"/>
                <a:ea typeface="Canva Sans Bold"/>
                <a:cs typeface="Canva Sans Bold"/>
                <a:sym typeface="Canva Sans Bold"/>
              </a:rPr>
              <a:t>sort()</a:t>
            </a:r>
          </a:p>
          <a:p>
            <a:pPr algn="l">
              <a:lnSpc>
                <a:spcPts val="7279"/>
              </a:lnSpc>
            </a:pPr>
          </a:p>
        </p:txBody>
      </p:sp>
    </p:spTree>
  </p:cSld>
  <p:clrMapOvr>
    <a:masterClrMapping/>
  </p:clrMapOvr>
</p:sld>
</file>

<file path=ppt/slides/slide40.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585616"/>
            <a:ext cx="1644011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Array Method: reduce()</a:t>
            </a:r>
          </a:p>
        </p:txBody>
      </p:sp>
      <p:sp>
        <p:nvSpPr>
          <p:cNvPr name="TextBox 3" id="3"/>
          <p:cNvSpPr txBox="true"/>
          <p:nvPr/>
        </p:nvSpPr>
        <p:spPr>
          <a:xfrm rot="0">
            <a:off x="1028700" y="2022951"/>
            <a:ext cx="16556379" cy="14554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Definition: Executes a reducer function (provided as a callback) on each element of the array, resulting in a single output value.</a:t>
            </a:r>
          </a:p>
        </p:txBody>
      </p:sp>
      <p:sp>
        <p:nvSpPr>
          <p:cNvPr name="TextBox 4" id="4"/>
          <p:cNvSpPr txBox="true"/>
          <p:nvPr/>
        </p:nvSpPr>
        <p:spPr>
          <a:xfrm rot="0">
            <a:off x="1028700" y="4699326"/>
            <a:ext cx="13943807" cy="3313429"/>
          </a:xfrm>
          <a:prstGeom prst="rect">
            <a:avLst/>
          </a:prstGeom>
        </p:spPr>
        <p:txBody>
          <a:bodyPr anchor="t" rtlCol="false" tIns="0" lIns="0" bIns="0" rIns="0">
            <a:spAutoFit/>
          </a:bodyPr>
          <a:lstStyle/>
          <a:p>
            <a:pPr algn="l">
              <a:lnSpc>
                <a:spcPts val="5320"/>
              </a:lnSpc>
            </a:pPr>
            <a:r>
              <a:rPr lang="en-US" sz="3800" b="true">
                <a:solidFill>
                  <a:srgbClr val="000000"/>
                </a:solidFill>
                <a:latin typeface="Canva Sans Bold"/>
                <a:ea typeface="Canva Sans Bold"/>
                <a:cs typeface="Canva Sans Bold"/>
                <a:sym typeface="Canva Sans Bold"/>
              </a:rPr>
              <a:t>let arr = [1, 2, 3, 4]; </a:t>
            </a:r>
          </a:p>
          <a:p>
            <a:pPr algn="l">
              <a:lnSpc>
                <a:spcPts val="5320"/>
              </a:lnSpc>
            </a:pPr>
            <a:r>
              <a:rPr lang="en-US" sz="3800" b="true">
                <a:solidFill>
                  <a:srgbClr val="000000"/>
                </a:solidFill>
                <a:latin typeface="Canva Sans Bold"/>
                <a:ea typeface="Canva Sans Bold"/>
                <a:cs typeface="Canva Sans Bold"/>
                <a:sym typeface="Canva Sans Bold"/>
              </a:rPr>
              <a:t>let sum = arr.reduce(function(accumulator, currentValue) { return accumulator + currentValue; </a:t>
            </a:r>
          </a:p>
          <a:p>
            <a:pPr algn="l">
              <a:lnSpc>
                <a:spcPts val="5320"/>
              </a:lnSpc>
            </a:pPr>
            <a:r>
              <a:rPr lang="en-US" sz="3800" b="true">
                <a:solidFill>
                  <a:srgbClr val="000000"/>
                </a:solidFill>
                <a:latin typeface="Canva Sans Bold"/>
                <a:ea typeface="Canva Sans Bold"/>
                <a:cs typeface="Canva Sans Bold"/>
                <a:sym typeface="Canva Sans Bold"/>
              </a:rPr>
              <a:t>}, 0);</a:t>
            </a:r>
          </a:p>
          <a:p>
            <a:pPr algn="l">
              <a:lnSpc>
                <a:spcPts val="5320"/>
              </a:lnSpc>
            </a:pPr>
            <a:r>
              <a:rPr lang="en-US" sz="3800" b="true">
                <a:solidFill>
                  <a:srgbClr val="000000"/>
                </a:solidFill>
                <a:latin typeface="Canva Sans Bold"/>
                <a:ea typeface="Canva Sans Bold"/>
                <a:cs typeface="Canva Sans Bold"/>
                <a:sym typeface="Canva Sans Bold"/>
              </a:rPr>
              <a:t> // sum is 10 console.log(sum);</a:t>
            </a:r>
          </a:p>
        </p:txBody>
      </p:sp>
    </p:spTree>
  </p:cSld>
  <p:clrMapOvr>
    <a:masterClrMapping/>
  </p:clrMapOvr>
</p:sld>
</file>

<file path=ppt/slides/slide41.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585616"/>
            <a:ext cx="16440115"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Array Method: sort()</a:t>
            </a:r>
          </a:p>
        </p:txBody>
      </p:sp>
      <p:sp>
        <p:nvSpPr>
          <p:cNvPr name="TextBox 3" id="3"/>
          <p:cNvSpPr txBox="true"/>
          <p:nvPr/>
        </p:nvSpPr>
        <p:spPr>
          <a:xfrm rot="0">
            <a:off x="1028700" y="2022951"/>
            <a:ext cx="16556379" cy="2941319"/>
          </a:xfrm>
          <a:prstGeom prst="rect">
            <a:avLst/>
          </a:prstGeom>
        </p:spPr>
        <p:txBody>
          <a:bodyPr anchor="t" rtlCol="false" tIns="0" lIns="0" bIns="0" rIns="0">
            <a:spAutoFit/>
          </a:bodyPr>
          <a:lstStyle/>
          <a:p>
            <a:pPr algn="l">
              <a:lnSpc>
                <a:spcPts val="5880"/>
              </a:lnSpc>
            </a:pPr>
            <a:r>
              <a:rPr lang="en-US" sz="4200" b="true">
                <a:solidFill>
                  <a:srgbClr val="000000"/>
                </a:solidFill>
                <a:latin typeface="Canva Sans Bold"/>
                <a:ea typeface="Canva Sans Bold"/>
                <a:cs typeface="Canva Sans Bold"/>
                <a:sym typeface="Canva Sans Bold"/>
              </a:rPr>
              <a:t>Definition: Sorts the elements of an array in place and returns the sorted array. The default sort order is ascending, built upon converting the elements into strings, then comparing their sequences of UTF-16 code units values.</a:t>
            </a:r>
          </a:p>
        </p:txBody>
      </p:sp>
      <p:sp>
        <p:nvSpPr>
          <p:cNvPr name="TextBox 4" id="4"/>
          <p:cNvSpPr txBox="true"/>
          <p:nvPr/>
        </p:nvSpPr>
        <p:spPr>
          <a:xfrm rot="0">
            <a:off x="1028700" y="5516721"/>
            <a:ext cx="13943807" cy="2646679"/>
          </a:xfrm>
          <a:prstGeom prst="rect">
            <a:avLst/>
          </a:prstGeom>
        </p:spPr>
        <p:txBody>
          <a:bodyPr anchor="t" rtlCol="false" tIns="0" lIns="0" bIns="0" rIns="0">
            <a:spAutoFit/>
          </a:bodyPr>
          <a:lstStyle/>
          <a:p>
            <a:pPr algn="l">
              <a:lnSpc>
                <a:spcPts val="5320"/>
              </a:lnSpc>
            </a:pPr>
            <a:r>
              <a:rPr lang="en-US" sz="3800" b="true">
                <a:solidFill>
                  <a:srgbClr val="000000"/>
                </a:solidFill>
                <a:latin typeface="Canva Sans Bold"/>
                <a:ea typeface="Canva Sans Bold"/>
                <a:cs typeface="Canva Sans Bold"/>
                <a:sym typeface="Canva Sans Bold"/>
              </a:rPr>
              <a:t>let arr = ["banana", "apple", "orange"];</a:t>
            </a:r>
          </a:p>
          <a:p>
            <a:pPr algn="l">
              <a:lnSpc>
                <a:spcPts val="5320"/>
              </a:lnSpc>
            </a:pPr>
            <a:r>
              <a:rPr lang="en-US" sz="3800" b="true">
                <a:solidFill>
                  <a:srgbClr val="000000"/>
                </a:solidFill>
                <a:latin typeface="Canva Sans Bold"/>
                <a:ea typeface="Canva Sans Bold"/>
                <a:cs typeface="Canva Sans Bold"/>
                <a:sym typeface="Canva Sans Bold"/>
              </a:rPr>
              <a:t> arr.sort();</a:t>
            </a:r>
          </a:p>
          <a:p>
            <a:pPr algn="l">
              <a:lnSpc>
                <a:spcPts val="5320"/>
              </a:lnSpc>
            </a:pPr>
            <a:r>
              <a:rPr lang="en-US" sz="3800" b="true">
                <a:solidFill>
                  <a:srgbClr val="000000"/>
                </a:solidFill>
                <a:latin typeface="Canva Sans Bold"/>
                <a:ea typeface="Canva Sans Bold"/>
                <a:cs typeface="Canva Sans Bold"/>
                <a:sym typeface="Canva Sans Bold"/>
              </a:rPr>
              <a:t> // arr is now ["apple", "banana", "orange"]</a:t>
            </a:r>
          </a:p>
          <a:p>
            <a:pPr algn="l">
              <a:lnSpc>
                <a:spcPts val="5320"/>
              </a:lnSpc>
            </a:pPr>
            <a:r>
              <a:rPr lang="en-US" sz="3800" b="true">
                <a:solidFill>
                  <a:srgbClr val="000000"/>
                </a:solidFill>
                <a:latin typeface="Canva Sans Bold"/>
                <a:ea typeface="Canva Sans Bold"/>
                <a:cs typeface="Canva Sans Bold"/>
                <a:sym typeface="Canva Sans Bold"/>
              </a:rPr>
              <a:t> console.log(arr);</a:t>
            </a:r>
          </a:p>
        </p:txBody>
      </p:sp>
    </p:spTree>
  </p:cSld>
  <p:clrMapOvr>
    <a:masterClrMapping/>
  </p:clrMapOvr>
</p:sld>
</file>

<file path=ppt/slides/slide42.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1395861"/>
            <a:ext cx="13943807" cy="3313429"/>
          </a:xfrm>
          <a:prstGeom prst="rect">
            <a:avLst/>
          </a:prstGeom>
        </p:spPr>
        <p:txBody>
          <a:bodyPr anchor="t" rtlCol="false" tIns="0" lIns="0" bIns="0" rIns="0">
            <a:spAutoFit/>
          </a:bodyPr>
          <a:lstStyle/>
          <a:p>
            <a:pPr algn="l">
              <a:lnSpc>
                <a:spcPts val="5320"/>
              </a:lnSpc>
            </a:pPr>
            <a:r>
              <a:rPr lang="en-US" sz="3800" b="true">
                <a:solidFill>
                  <a:srgbClr val="000000"/>
                </a:solidFill>
                <a:latin typeface="Canva Sans Bold"/>
                <a:ea typeface="Canva Sans Bold"/>
                <a:cs typeface="Canva Sans Bold"/>
                <a:sym typeface="Canva Sans Bold"/>
              </a:rPr>
              <a:t>let numbers = [1, 10, 2, 25]; </a:t>
            </a:r>
          </a:p>
          <a:p>
            <a:pPr algn="l">
              <a:lnSpc>
                <a:spcPts val="5320"/>
              </a:lnSpc>
            </a:pPr>
            <a:r>
              <a:rPr lang="en-US" sz="3800" b="true">
                <a:solidFill>
                  <a:srgbClr val="000000"/>
                </a:solidFill>
                <a:latin typeface="Canva Sans Bold"/>
                <a:ea typeface="Canva Sans Bold"/>
                <a:cs typeface="Canva Sans Bold"/>
                <a:sym typeface="Canva Sans Bold"/>
              </a:rPr>
              <a:t>numbers.sort(function(a, b) {</a:t>
            </a:r>
          </a:p>
          <a:p>
            <a:pPr algn="l">
              <a:lnSpc>
                <a:spcPts val="5320"/>
              </a:lnSpc>
            </a:pPr>
            <a:r>
              <a:rPr lang="en-US" sz="3800" b="true">
                <a:solidFill>
                  <a:srgbClr val="000000"/>
                </a:solidFill>
                <a:latin typeface="Canva Sans Bold"/>
                <a:ea typeface="Canva Sans Bold"/>
                <a:cs typeface="Canva Sans Bold"/>
                <a:sym typeface="Canva Sans Bold"/>
              </a:rPr>
              <a:t> return a - b;</a:t>
            </a:r>
          </a:p>
          <a:p>
            <a:pPr algn="l">
              <a:lnSpc>
                <a:spcPts val="5320"/>
              </a:lnSpc>
            </a:pPr>
            <a:r>
              <a:rPr lang="en-US" sz="3800" b="true">
                <a:solidFill>
                  <a:srgbClr val="000000"/>
                </a:solidFill>
                <a:latin typeface="Canva Sans Bold"/>
                <a:ea typeface="Canva Sans Bold"/>
                <a:cs typeface="Canva Sans Bold"/>
                <a:sym typeface="Canva Sans Bold"/>
              </a:rPr>
              <a:t> }); </a:t>
            </a:r>
          </a:p>
          <a:p>
            <a:pPr algn="l">
              <a:lnSpc>
                <a:spcPts val="5320"/>
              </a:lnSpc>
            </a:pPr>
            <a:r>
              <a:rPr lang="en-US" sz="3800" b="true">
                <a:solidFill>
                  <a:srgbClr val="000000"/>
                </a:solidFill>
                <a:latin typeface="Canva Sans Bold"/>
                <a:ea typeface="Canva Sans Bold"/>
                <a:cs typeface="Canva Sans Bold"/>
                <a:sym typeface="Canva Sans Bold"/>
              </a:rPr>
              <a:t>//Sort numbers </a:t>
            </a:r>
          </a:p>
        </p:txBody>
      </p:sp>
    </p:spTree>
  </p:cSld>
  <p:clrMapOvr>
    <a:masterClrMapping/>
  </p:clrMapOvr>
</p:sld>
</file>

<file path=ppt/slides/slide43.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607767" y="336100"/>
            <a:ext cx="7642622" cy="3971925"/>
          </a:xfrm>
          <a:prstGeom prst="rect">
            <a:avLst/>
          </a:prstGeom>
        </p:spPr>
        <p:txBody>
          <a:bodyPr anchor="t" rtlCol="false" tIns="0" lIns="0" bIns="0" rIns="0">
            <a:spAutoFit/>
          </a:bodyPr>
          <a:lstStyle/>
          <a:p>
            <a:pPr algn="l">
              <a:lnSpc>
                <a:spcPts val="6300"/>
              </a:lnSpc>
              <a:spcBef>
                <a:spcPct val="0"/>
              </a:spcBef>
            </a:pPr>
            <a:r>
              <a:rPr lang="en-US" b="true" sz="4500">
                <a:solidFill>
                  <a:srgbClr val="000000"/>
                </a:solidFill>
                <a:latin typeface="Canva Sans Bold"/>
                <a:ea typeface="Canva Sans Bold"/>
                <a:cs typeface="Canva Sans Bold"/>
                <a:sym typeface="Canva Sans Bold"/>
              </a:rPr>
              <a:t>let data = [</a:t>
            </a:r>
          </a:p>
          <a:p>
            <a:pPr algn="l">
              <a:lnSpc>
                <a:spcPts val="6300"/>
              </a:lnSpc>
              <a:spcBef>
                <a:spcPct val="0"/>
              </a:spcBef>
            </a:pPr>
            <a:r>
              <a:rPr lang="en-US" b="true" sz="4500">
                <a:solidFill>
                  <a:srgbClr val="000000"/>
                </a:solidFill>
                <a:latin typeface="Canva Sans Bold"/>
                <a:ea typeface="Canva Sans Bold"/>
                <a:cs typeface="Canva Sans Bold"/>
                <a:sym typeface="Canva Sans Bold"/>
              </a:rPr>
              <a:t>  { name: "Alice", age: 25 },</a:t>
            </a:r>
          </a:p>
          <a:p>
            <a:pPr algn="l">
              <a:lnSpc>
                <a:spcPts val="6300"/>
              </a:lnSpc>
              <a:spcBef>
                <a:spcPct val="0"/>
              </a:spcBef>
            </a:pPr>
            <a:r>
              <a:rPr lang="en-US" b="true" sz="4500">
                <a:solidFill>
                  <a:srgbClr val="000000"/>
                </a:solidFill>
                <a:latin typeface="Canva Sans Bold"/>
                <a:ea typeface="Canva Sans Bold"/>
                <a:cs typeface="Canva Sans Bold"/>
                <a:sym typeface="Canva Sans Bold"/>
              </a:rPr>
              <a:t>  { name: "Bob", age: 30 },</a:t>
            </a:r>
          </a:p>
          <a:p>
            <a:pPr algn="l">
              <a:lnSpc>
                <a:spcPts val="6300"/>
              </a:lnSpc>
              <a:spcBef>
                <a:spcPct val="0"/>
              </a:spcBef>
            </a:pPr>
            <a:r>
              <a:rPr lang="en-US" b="true" sz="4500">
                <a:solidFill>
                  <a:srgbClr val="000000"/>
                </a:solidFill>
                <a:latin typeface="Canva Sans Bold"/>
                <a:ea typeface="Canva Sans Bold"/>
                <a:cs typeface="Canva Sans Bold"/>
                <a:sym typeface="Canva Sans Bold"/>
              </a:rPr>
              <a:t>  { name: "Charlie", age: 20 }</a:t>
            </a:r>
          </a:p>
          <a:p>
            <a:pPr algn="l">
              <a:lnSpc>
                <a:spcPts val="6300"/>
              </a:lnSpc>
              <a:spcBef>
                <a:spcPct val="0"/>
              </a:spcBef>
            </a:pPr>
            <a:r>
              <a:rPr lang="en-US" b="true" sz="4500">
                <a:solidFill>
                  <a:srgbClr val="000000"/>
                </a:solidFill>
                <a:latin typeface="Canva Sans Bold"/>
                <a:ea typeface="Canva Sans Bold"/>
                <a:cs typeface="Canva Sans Bold"/>
                <a:sym typeface="Canva Sans Bold"/>
              </a:rPr>
              <a:t>];</a:t>
            </a:r>
          </a:p>
        </p:txBody>
      </p:sp>
      <p:sp>
        <p:nvSpPr>
          <p:cNvPr name="TextBox 3" id="3"/>
          <p:cNvSpPr txBox="true"/>
          <p:nvPr/>
        </p:nvSpPr>
        <p:spPr>
          <a:xfrm rot="0">
            <a:off x="607767" y="4867797"/>
            <a:ext cx="10903268"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Q. </a:t>
            </a:r>
            <a:r>
              <a:rPr lang="en-US" b="true" sz="5199">
                <a:solidFill>
                  <a:srgbClr val="000000"/>
                </a:solidFill>
                <a:latin typeface="Canva Sans Bold"/>
                <a:ea typeface="Canva Sans Bold"/>
                <a:cs typeface="Canva Sans Bold"/>
                <a:sym typeface="Canva Sans Bold"/>
              </a:rPr>
              <a:t>Using map() to Get Names Only</a:t>
            </a:r>
          </a:p>
        </p:txBody>
      </p:sp>
      <p:sp>
        <p:nvSpPr>
          <p:cNvPr name="TextBox 4" id="4"/>
          <p:cNvSpPr txBox="true"/>
          <p:nvPr/>
        </p:nvSpPr>
        <p:spPr>
          <a:xfrm rot="0">
            <a:off x="607767" y="5977004"/>
            <a:ext cx="14138831"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Q. Using filter() to Get People Older Than 25</a:t>
            </a:r>
          </a:p>
        </p:txBody>
      </p:sp>
      <p:sp>
        <p:nvSpPr>
          <p:cNvPr name="TextBox 5" id="5"/>
          <p:cNvSpPr txBox="true"/>
          <p:nvPr/>
        </p:nvSpPr>
        <p:spPr>
          <a:xfrm rot="0">
            <a:off x="522042" y="7004091"/>
            <a:ext cx="14138831"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Q. Using reduce() to Calculate Average Age</a:t>
            </a:r>
          </a:p>
        </p:txBody>
      </p:sp>
    </p:spTree>
  </p:cSld>
  <p:clrMapOvr>
    <a:masterClrMapping/>
  </p:clrMapOvr>
</p:sld>
</file>

<file path=ppt/slides/slide44.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302293" y="382083"/>
            <a:ext cx="15237933" cy="2601594"/>
          </a:xfrm>
          <a:prstGeom prst="rect">
            <a:avLst/>
          </a:prstGeom>
        </p:spPr>
        <p:txBody>
          <a:bodyPr anchor="t" rtlCol="false" tIns="0" lIns="0" bIns="0" rIns="0">
            <a:spAutoFit/>
          </a:bodyPr>
          <a:lstStyle/>
          <a:p>
            <a:pPr algn="l">
              <a:lnSpc>
                <a:spcPts val="5180"/>
              </a:lnSpc>
            </a:pPr>
            <a:r>
              <a:rPr lang="en-US" sz="3700" b="true">
                <a:solidFill>
                  <a:srgbClr val="000000"/>
                </a:solidFill>
                <a:latin typeface="Canva Sans Bold"/>
                <a:ea typeface="Canva Sans Bold"/>
                <a:cs typeface="Canva Sans Bold"/>
                <a:sym typeface="Canva Sans Bold"/>
              </a:rPr>
              <a:t>let names = data.map(person =&gt; person.name);</a:t>
            </a:r>
          </a:p>
          <a:p>
            <a:pPr algn="l">
              <a:lnSpc>
                <a:spcPts val="5180"/>
              </a:lnSpc>
            </a:pPr>
            <a:r>
              <a:rPr lang="en-US" sz="3700" b="true">
                <a:solidFill>
                  <a:srgbClr val="000000"/>
                </a:solidFill>
                <a:latin typeface="Canva Sans Bold"/>
                <a:ea typeface="Canva Sans Bold"/>
                <a:cs typeface="Canva Sans Bold"/>
                <a:sym typeface="Canva Sans Bold"/>
              </a:rPr>
              <a:t>console.log(names); </a:t>
            </a:r>
          </a:p>
          <a:p>
            <a:pPr algn="l">
              <a:lnSpc>
                <a:spcPts val="5180"/>
              </a:lnSpc>
            </a:pPr>
            <a:r>
              <a:rPr lang="en-US" sz="3700" b="true">
                <a:solidFill>
                  <a:srgbClr val="000000"/>
                </a:solidFill>
                <a:latin typeface="Canva Sans Bold"/>
                <a:ea typeface="Canva Sans Bold"/>
                <a:cs typeface="Canva Sans Bold"/>
                <a:sym typeface="Canva Sans Bold"/>
              </a:rPr>
              <a:t>// Output: ["Alice", "Bob", "Charlie"]</a:t>
            </a:r>
          </a:p>
          <a:p>
            <a:pPr algn="l">
              <a:lnSpc>
                <a:spcPts val="5180"/>
              </a:lnSpc>
              <a:spcBef>
                <a:spcPct val="0"/>
              </a:spcBef>
            </a:pPr>
          </a:p>
        </p:txBody>
      </p:sp>
      <p:sp>
        <p:nvSpPr>
          <p:cNvPr name="TextBox 3" id="3"/>
          <p:cNvSpPr txBox="true"/>
          <p:nvPr/>
        </p:nvSpPr>
        <p:spPr>
          <a:xfrm rot="0">
            <a:off x="302293" y="3120121"/>
            <a:ext cx="15237933" cy="2601594"/>
          </a:xfrm>
          <a:prstGeom prst="rect">
            <a:avLst/>
          </a:prstGeom>
        </p:spPr>
        <p:txBody>
          <a:bodyPr anchor="t" rtlCol="false" tIns="0" lIns="0" bIns="0" rIns="0">
            <a:spAutoFit/>
          </a:bodyPr>
          <a:lstStyle/>
          <a:p>
            <a:pPr algn="l">
              <a:lnSpc>
                <a:spcPts val="5180"/>
              </a:lnSpc>
            </a:pPr>
            <a:r>
              <a:rPr lang="en-US" sz="3700" b="true">
                <a:solidFill>
                  <a:srgbClr val="000000"/>
                </a:solidFill>
                <a:latin typeface="Canva Sans Bold"/>
                <a:ea typeface="Canva Sans Bold"/>
                <a:cs typeface="Canva Sans Bold"/>
                <a:sym typeface="Canva Sans Bold"/>
              </a:rPr>
              <a:t>let olderThan25 = data.filter(person =&gt; person.age &gt; 25);</a:t>
            </a:r>
          </a:p>
          <a:p>
            <a:pPr algn="l">
              <a:lnSpc>
                <a:spcPts val="5180"/>
              </a:lnSpc>
            </a:pPr>
            <a:r>
              <a:rPr lang="en-US" sz="3700" b="true">
                <a:solidFill>
                  <a:srgbClr val="000000"/>
                </a:solidFill>
                <a:latin typeface="Canva Sans Bold"/>
                <a:ea typeface="Canva Sans Bold"/>
                <a:cs typeface="Canva Sans Bold"/>
                <a:sym typeface="Canva Sans Bold"/>
              </a:rPr>
              <a:t>console.log(olderThan25); </a:t>
            </a:r>
          </a:p>
          <a:p>
            <a:pPr algn="l">
              <a:lnSpc>
                <a:spcPts val="5180"/>
              </a:lnSpc>
            </a:pPr>
            <a:r>
              <a:rPr lang="en-US" sz="3700" b="true">
                <a:solidFill>
                  <a:srgbClr val="000000"/>
                </a:solidFill>
                <a:latin typeface="Canva Sans Bold"/>
                <a:ea typeface="Canva Sans Bold"/>
                <a:cs typeface="Canva Sans Bold"/>
                <a:sym typeface="Canva Sans Bold"/>
              </a:rPr>
              <a:t>// Output: [{ name: "Bob", age: 30 }]</a:t>
            </a:r>
          </a:p>
          <a:p>
            <a:pPr algn="l">
              <a:lnSpc>
                <a:spcPts val="5180"/>
              </a:lnSpc>
              <a:spcBef>
                <a:spcPct val="0"/>
              </a:spcBef>
            </a:pPr>
          </a:p>
        </p:txBody>
      </p:sp>
      <p:sp>
        <p:nvSpPr>
          <p:cNvPr name="TextBox 4" id="4"/>
          <p:cNvSpPr txBox="true"/>
          <p:nvPr/>
        </p:nvSpPr>
        <p:spPr>
          <a:xfrm rot="0">
            <a:off x="302293" y="6334125"/>
            <a:ext cx="15237933" cy="2601594"/>
          </a:xfrm>
          <a:prstGeom prst="rect">
            <a:avLst/>
          </a:prstGeom>
        </p:spPr>
        <p:txBody>
          <a:bodyPr anchor="t" rtlCol="false" tIns="0" lIns="0" bIns="0" rIns="0">
            <a:spAutoFit/>
          </a:bodyPr>
          <a:lstStyle/>
          <a:p>
            <a:pPr algn="l">
              <a:lnSpc>
                <a:spcPts val="5180"/>
              </a:lnSpc>
            </a:pPr>
            <a:r>
              <a:rPr lang="en-US" sz="3700" b="true">
                <a:solidFill>
                  <a:srgbClr val="000000"/>
                </a:solidFill>
                <a:latin typeface="Canva Sans Bold"/>
                <a:ea typeface="Canva Sans Bold"/>
                <a:cs typeface="Canva Sans Bold"/>
                <a:sym typeface="Canva Sans Bold"/>
              </a:rPr>
              <a:t>let totalAge = data.reduce((sum, person) =&gt; sum + person.age, 0);</a:t>
            </a:r>
          </a:p>
          <a:p>
            <a:pPr algn="l">
              <a:lnSpc>
                <a:spcPts val="5180"/>
              </a:lnSpc>
            </a:pPr>
            <a:r>
              <a:rPr lang="en-US" sz="3700" b="true">
                <a:solidFill>
                  <a:srgbClr val="000000"/>
                </a:solidFill>
                <a:latin typeface="Canva Sans Bold"/>
                <a:ea typeface="Canva Sans Bold"/>
                <a:cs typeface="Canva Sans Bold"/>
                <a:sym typeface="Canva Sans Bold"/>
              </a:rPr>
              <a:t>let averageAge = totalAge / data.length;</a:t>
            </a:r>
          </a:p>
          <a:p>
            <a:pPr algn="l">
              <a:lnSpc>
                <a:spcPts val="5180"/>
              </a:lnSpc>
            </a:pPr>
            <a:r>
              <a:rPr lang="en-US" sz="3700" b="true">
                <a:solidFill>
                  <a:srgbClr val="000000"/>
                </a:solidFill>
                <a:latin typeface="Canva Sans Bold"/>
                <a:ea typeface="Canva Sans Bold"/>
                <a:cs typeface="Canva Sans Bold"/>
                <a:sym typeface="Canva Sans Bold"/>
              </a:rPr>
              <a:t>console.log(averageAge);</a:t>
            </a:r>
          </a:p>
          <a:p>
            <a:pPr algn="l">
              <a:lnSpc>
                <a:spcPts val="5180"/>
              </a:lnSpc>
              <a:spcBef>
                <a:spcPct val="0"/>
              </a:spcBef>
            </a:pPr>
            <a:r>
              <a:rPr lang="en-US" b="true" sz="3700">
                <a:solidFill>
                  <a:srgbClr val="000000"/>
                </a:solidFill>
                <a:latin typeface="Canva Sans Bold"/>
                <a:ea typeface="Canva Sans Bold"/>
                <a:cs typeface="Canva Sans Bold"/>
                <a:sym typeface="Canva Sans Bold"/>
              </a:rPr>
              <a:t>// Output: 25</a:t>
            </a:r>
          </a:p>
        </p:txBody>
      </p:sp>
    </p:spTree>
  </p:cSld>
  <p:clrMapOvr>
    <a:masterClrMapping/>
  </p:clrMapOvr>
</p:sld>
</file>

<file path=ppt/slides/slide45.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651628" y="685186"/>
            <a:ext cx="17445795" cy="6647179"/>
          </a:xfrm>
          <a:prstGeom prst="rect">
            <a:avLst/>
          </a:prstGeom>
        </p:spPr>
        <p:txBody>
          <a:bodyPr anchor="t" rtlCol="false" tIns="0" lIns="0" bIns="0" rIns="0">
            <a:spAutoFit/>
          </a:bodyPr>
          <a:lstStyle/>
          <a:p>
            <a:pPr algn="l">
              <a:lnSpc>
                <a:spcPts val="5320"/>
              </a:lnSpc>
            </a:pPr>
            <a:r>
              <a:rPr lang="en-US" sz="3800" b="true">
                <a:solidFill>
                  <a:srgbClr val="000000"/>
                </a:solidFill>
                <a:latin typeface="Canva Sans Bold"/>
                <a:ea typeface="Canva Sans Bold"/>
                <a:cs typeface="Canva Sans Bold"/>
                <a:sym typeface="Canva Sans Bold"/>
              </a:rPr>
              <a:t>Functions (7 Questions)</a:t>
            </a:r>
          </a:p>
          <a:p>
            <a:pPr algn="l" marL="820427" indent="-410214" lvl="1">
              <a:lnSpc>
                <a:spcPts val="5320"/>
              </a:lnSpc>
              <a:buAutoNum type="arabicPeriod" startAt="1"/>
            </a:pPr>
            <a:r>
              <a:rPr lang="en-US" b="true" sz="3800">
                <a:solidFill>
                  <a:srgbClr val="000000"/>
                </a:solidFill>
                <a:latin typeface="Canva Sans Bold"/>
                <a:ea typeface="Canva Sans Bold"/>
                <a:cs typeface="Canva Sans Bold"/>
                <a:sym typeface="Canva Sans Bold"/>
              </a:rPr>
              <a:t>Create a function to find the square of a number.</a:t>
            </a:r>
          </a:p>
          <a:p>
            <a:pPr algn="l" marL="820427" indent="-410214" lvl="1">
              <a:lnSpc>
                <a:spcPts val="5320"/>
              </a:lnSpc>
              <a:buAutoNum type="arabicPeriod" startAt="1"/>
            </a:pPr>
            <a:r>
              <a:rPr lang="en-US" b="true" sz="3800">
                <a:solidFill>
                  <a:srgbClr val="000000"/>
                </a:solidFill>
                <a:latin typeface="Canva Sans Bold"/>
                <a:ea typeface="Canva Sans Bold"/>
                <a:cs typeface="Canva Sans Bold"/>
                <a:sym typeface="Canva Sans Bold"/>
              </a:rPr>
              <a:t>Write a function that checks if a number is positive or negative.</a:t>
            </a:r>
          </a:p>
          <a:p>
            <a:pPr algn="l" marL="820427" indent="-410214" lvl="1">
              <a:lnSpc>
                <a:spcPts val="5320"/>
              </a:lnSpc>
              <a:buAutoNum type="arabicPeriod" startAt="1"/>
            </a:pPr>
            <a:r>
              <a:rPr lang="en-US" b="true" sz="3800">
                <a:solidFill>
                  <a:srgbClr val="000000"/>
                </a:solidFill>
                <a:latin typeface="Canva Sans Bold"/>
                <a:ea typeface="Canva Sans Bold"/>
                <a:cs typeface="Canva Sans Bold"/>
                <a:sym typeface="Canva Sans Bold"/>
              </a:rPr>
              <a:t>Create a function that takes two numbers and returns the largest number.</a:t>
            </a:r>
          </a:p>
          <a:p>
            <a:pPr algn="l" marL="820427" indent="-410214" lvl="1">
              <a:lnSpc>
                <a:spcPts val="5320"/>
              </a:lnSpc>
              <a:buAutoNum type="arabicPeriod" startAt="1"/>
            </a:pPr>
            <a:r>
              <a:rPr lang="en-US" b="true" sz="3800">
                <a:solidFill>
                  <a:srgbClr val="000000"/>
                </a:solidFill>
                <a:latin typeface="Canva Sans Bold"/>
                <a:ea typeface="Canva Sans Bold"/>
                <a:cs typeface="Canva Sans Bold"/>
                <a:sym typeface="Canva Sans Bold"/>
              </a:rPr>
              <a:t>Write a function to calculate the factorial of a number.</a:t>
            </a:r>
          </a:p>
          <a:p>
            <a:pPr algn="l" marL="820427" indent="-410214" lvl="1">
              <a:lnSpc>
                <a:spcPts val="5320"/>
              </a:lnSpc>
              <a:buAutoNum type="arabicPeriod" startAt="1"/>
            </a:pPr>
            <a:r>
              <a:rPr lang="en-US" b="true" sz="3800">
                <a:solidFill>
                  <a:srgbClr val="000000"/>
                </a:solidFill>
                <a:latin typeface="Canva Sans Bold"/>
                <a:ea typeface="Canva Sans Bold"/>
                <a:cs typeface="Canva Sans Bold"/>
                <a:sym typeface="Canva Sans Bold"/>
              </a:rPr>
              <a:t>Create a function that reverses a string.</a:t>
            </a:r>
          </a:p>
          <a:p>
            <a:pPr algn="l" marL="820427" indent="-410214" lvl="1">
              <a:lnSpc>
                <a:spcPts val="5320"/>
              </a:lnSpc>
              <a:buAutoNum type="arabicPeriod" startAt="1"/>
            </a:pPr>
            <a:r>
              <a:rPr lang="en-US" b="true" sz="3800">
                <a:solidFill>
                  <a:srgbClr val="000000"/>
                </a:solidFill>
                <a:latin typeface="Canva Sans Bold"/>
                <a:ea typeface="Canva Sans Bold"/>
                <a:cs typeface="Canva Sans Bold"/>
                <a:sym typeface="Canva Sans Bold"/>
              </a:rPr>
              <a:t>Write a function to check if a number is even or odd.</a:t>
            </a:r>
          </a:p>
          <a:p>
            <a:pPr algn="l" marL="820427" indent="-410214" lvl="1">
              <a:lnSpc>
                <a:spcPts val="5320"/>
              </a:lnSpc>
              <a:buAutoNum type="arabicPeriod" startAt="1"/>
            </a:pPr>
            <a:r>
              <a:rPr lang="en-US" b="true" sz="3800">
                <a:solidFill>
                  <a:srgbClr val="000000"/>
                </a:solidFill>
                <a:latin typeface="Canva Sans Bold"/>
                <a:ea typeface="Canva Sans Bold"/>
                <a:cs typeface="Canva Sans Bold"/>
                <a:sym typeface="Canva Sans Bold"/>
              </a:rPr>
              <a:t>Create a function to add all elements of an array.</a:t>
            </a:r>
          </a:p>
          <a:p>
            <a:pPr algn="l">
              <a:lnSpc>
                <a:spcPts val="5320"/>
              </a:lnSpc>
            </a:pPr>
          </a:p>
        </p:txBody>
      </p:sp>
    </p:spTree>
  </p:cSld>
  <p:clrMapOvr>
    <a:masterClrMapping/>
  </p:clrMapOvr>
</p:sld>
</file>

<file path=ppt/slides/slide46.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651628" y="685186"/>
            <a:ext cx="17445795" cy="5980429"/>
          </a:xfrm>
          <a:prstGeom prst="rect">
            <a:avLst/>
          </a:prstGeom>
        </p:spPr>
        <p:txBody>
          <a:bodyPr anchor="t" rtlCol="false" tIns="0" lIns="0" bIns="0" rIns="0">
            <a:spAutoFit/>
          </a:bodyPr>
          <a:lstStyle/>
          <a:p>
            <a:pPr algn="l">
              <a:lnSpc>
                <a:spcPts val="5320"/>
              </a:lnSpc>
            </a:pPr>
            <a:r>
              <a:rPr lang="en-US" sz="3800" b="true">
                <a:solidFill>
                  <a:srgbClr val="000000"/>
                </a:solidFill>
                <a:latin typeface="Canva Sans Bold"/>
                <a:ea typeface="Canva Sans Bold"/>
                <a:cs typeface="Canva Sans Bold"/>
                <a:sym typeface="Canva Sans Bold"/>
              </a:rPr>
              <a:t>String Methods (7 Questions)</a:t>
            </a:r>
          </a:p>
          <a:p>
            <a:pPr algn="l" marL="820427" indent="-410214" lvl="1">
              <a:lnSpc>
                <a:spcPts val="5320"/>
              </a:lnSpc>
              <a:buAutoNum type="arabicPeriod" startAt="1"/>
            </a:pPr>
            <a:r>
              <a:rPr lang="en-US" b="true" sz="3800">
                <a:solidFill>
                  <a:srgbClr val="000000"/>
                </a:solidFill>
                <a:latin typeface="Canva Sans Bold"/>
                <a:ea typeface="Canva Sans Bold"/>
                <a:cs typeface="Canva Sans Bold"/>
                <a:sym typeface="Canva Sans Bold"/>
              </a:rPr>
              <a:t>Us</a:t>
            </a:r>
            <a:r>
              <a:rPr lang="en-US" b="true" sz="3800">
                <a:solidFill>
                  <a:srgbClr val="000000"/>
                </a:solidFill>
                <a:latin typeface="Canva Sans Bold"/>
                <a:ea typeface="Canva Sans Bold"/>
                <a:cs typeface="Canva Sans Bold"/>
                <a:sym typeface="Canva Sans Bold"/>
              </a:rPr>
              <a:t>e toUpperCase() to convert a string to uppercase.</a:t>
            </a:r>
          </a:p>
          <a:p>
            <a:pPr algn="l" marL="820427" indent="-410214" lvl="1">
              <a:lnSpc>
                <a:spcPts val="5320"/>
              </a:lnSpc>
              <a:buAutoNum type="arabicPeriod" startAt="1"/>
            </a:pPr>
            <a:r>
              <a:rPr lang="en-US" b="true" sz="3800">
                <a:solidFill>
                  <a:srgbClr val="000000"/>
                </a:solidFill>
                <a:latin typeface="Canva Sans Bold"/>
                <a:ea typeface="Canva Sans Bold"/>
                <a:cs typeface="Canva Sans Bold"/>
                <a:sym typeface="Canva Sans Bold"/>
              </a:rPr>
              <a:t>Us</a:t>
            </a:r>
            <a:r>
              <a:rPr lang="en-US" b="true" sz="3800">
                <a:solidFill>
                  <a:srgbClr val="000000"/>
                </a:solidFill>
                <a:latin typeface="Canva Sans Bold"/>
                <a:ea typeface="Canva Sans Bold"/>
                <a:cs typeface="Canva Sans Bold"/>
                <a:sym typeface="Canva Sans Bold"/>
              </a:rPr>
              <a:t>e toLowerCase() to convert a string to lowercase.</a:t>
            </a:r>
          </a:p>
          <a:p>
            <a:pPr algn="l" marL="820427" indent="-410214" lvl="1">
              <a:lnSpc>
                <a:spcPts val="5320"/>
              </a:lnSpc>
              <a:buAutoNum type="arabicPeriod" startAt="1"/>
            </a:pPr>
            <a:r>
              <a:rPr lang="en-US" b="true" sz="3800">
                <a:solidFill>
                  <a:srgbClr val="000000"/>
                </a:solidFill>
                <a:latin typeface="Canva Sans Bold"/>
                <a:ea typeface="Canva Sans Bold"/>
                <a:cs typeface="Canva Sans Bold"/>
                <a:sym typeface="Canva Sans Bold"/>
              </a:rPr>
              <a:t>Ext</a:t>
            </a:r>
            <a:r>
              <a:rPr lang="en-US" b="true" sz="3800">
                <a:solidFill>
                  <a:srgbClr val="000000"/>
                </a:solidFill>
                <a:latin typeface="Canva Sans Bold"/>
                <a:ea typeface="Canva Sans Bold"/>
                <a:cs typeface="Canva Sans Bold"/>
                <a:sym typeface="Canva Sans Bold"/>
              </a:rPr>
              <a:t>ract "Hello" from "Hello World" using slice().</a:t>
            </a:r>
          </a:p>
          <a:p>
            <a:pPr algn="l" marL="820427" indent="-410214" lvl="1">
              <a:lnSpc>
                <a:spcPts val="5320"/>
              </a:lnSpc>
              <a:buAutoNum type="arabicPeriod" startAt="1"/>
            </a:pPr>
            <a:r>
              <a:rPr lang="en-US" b="true" sz="3800">
                <a:solidFill>
                  <a:srgbClr val="000000"/>
                </a:solidFill>
                <a:latin typeface="Canva Sans Bold"/>
                <a:ea typeface="Canva Sans Bold"/>
                <a:cs typeface="Canva Sans Bold"/>
                <a:sym typeface="Canva Sans Bold"/>
              </a:rPr>
              <a:t>R</a:t>
            </a:r>
            <a:r>
              <a:rPr lang="en-US" b="true" sz="3800">
                <a:solidFill>
                  <a:srgbClr val="000000"/>
                </a:solidFill>
                <a:latin typeface="Canva Sans Bold"/>
                <a:ea typeface="Canva Sans Bold"/>
                <a:cs typeface="Canva Sans Bold"/>
                <a:sym typeface="Canva Sans Bold"/>
              </a:rPr>
              <a:t>eplace "apple" with "mango" in "apple is sweet" using replace().</a:t>
            </a:r>
          </a:p>
          <a:p>
            <a:pPr algn="l" marL="820427" indent="-410214" lvl="1">
              <a:lnSpc>
                <a:spcPts val="5320"/>
              </a:lnSpc>
              <a:buAutoNum type="arabicPeriod" startAt="1"/>
            </a:pPr>
            <a:r>
              <a:rPr lang="en-US" b="true" sz="3800">
                <a:solidFill>
                  <a:srgbClr val="000000"/>
                </a:solidFill>
                <a:latin typeface="Canva Sans Bold"/>
                <a:ea typeface="Canva Sans Bold"/>
                <a:cs typeface="Canva Sans Bold"/>
                <a:sym typeface="Canva Sans Bold"/>
              </a:rPr>
              <a:t>Use trim() to remove spaces from " Welcome "</a:t>
            </a:r>
          </a:p>
          <a:p>
            <a:pPr algn="l" marL="820427" indent="-410214" lvl="1">
              <a:lnSpc>
                <a:spcPts val="5320"/>
              </a:lnSpc>
              <a:buAutoNum type="arabicPeriod" startAt="1"/>
            </a:pPr>
            <a:r>
              <a:rPr lang="en-US" b="true" sz="3800">
                <a:solidFill>
                  <a:srgbClr val="000000"/>
                </a:solidFill>
                <a:latin typeface="Canva Sans Bold"/>
                <a:ea typeface="Canva Sans Bold"/>
                <a:cs typeface="Canva Sans Bold"/>
                <a:sym typeface="Canva Sans Bold"/>
              </a:rPr>
              <a:t>Find the index of "World" in "Hello World" using indexOf().</a:t>
            </a:r>
          </a:p>
          <a:p>
            <a:pPr algn="l" marL="820427" indent="-410214" lvl="1">
              <a:lnSpc>
                <a:spcPts val="5320"/>
              </a:lnSpc>
              <a:buAutoNum type="arabicPeriod" startAt="1"/>
            </a:pPr>
            <a:r>
              <a:rPr lang="en-US" b="true" sz="3800">
                <a:solidFill>
                  <a:srgbClr val="000000"/>
                </a:solidFill>
                <a:latin typeface="Canva Sans Bold"/>
                <a:ea typeface="Canva Sans Bold"/>
                <a:cs typeface="Canva Sans Bold"/>
                <a:sym typeface="Canva Sans Bold"/>
              </a:rPr>
              <a:t>Split "red,green,blue" into an array using split().</a:t>
            </a:r>
          </a:p>
          <a:p>
            <a:pPr algn="l">
              <a:lnSpc>
                <a:spcPts val="5320"/>
              </a:lnSpc>
            </a:pPr>
          </a:p>
        </p:txBody>
      </p:sp>
    </p:spTree>
  </p:cSld>
  <p:clrMapOvr>
    <a:masterClrMapping/>
  </p:clrMapOvr>
</p:sld>
</file>

<file path=ppt/slides/slide47.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651628" y="685186"/>
            <a:ext cx="17445795" cy="5313679"/>
          </a:xfrm>
          <a:prstGeom prst="rect">
            <a:avLst/>
          </a:prstGeom>
        </p:spPr>
        <p:txBody>
          <a:bodyPr anchor="t" rtlCol="false" tIns="0" lIns="0" bIns="0" rIns="0">
            <a:spAutoFit/>
          </a:bodyPr>
          <a:lstStyle/>
          <a:p>
            <a:pPr algn="l">
              <a:lnSpc>
                <a:spcPts val="5320"/>
              </a:lnSpc>
            </a:pPr>
            <a:r>
              <a:rPr lang="en-US" sz="3800" b="true">
                <a:solidFill>
                  <a:srgbClr val="000000"/>
                </a:solidFill>
                <a:latin typeface="Canva Sans Bold"/>
                <a:ea typeface="Canva Sans Bold"/>
                <a:cs typeface="Canva Sans Bold"/>
                <a:sym typeface="Canva Sans Bold"/>
              </a:rPr>
              <a:t>Array Methods (6 Questions)</a:t>
            </a:r>
          </a:p>
          <a:p>
            <a:pPr algn="l" marL="820427" indent="-410214" lvl="1">
              <a:lnSpc>
                <a:spcPts val="5320"/>
              </a:lnSpc>
              <a:buAutoNum type="arabicPeriod" startAt="1"/>
            </a:pPr>
            <a:r>
              <a:rPr lang="en-US" b="true" sz="3800">
                <a:solidFill>
                  <a:srgbClr val="000000"/>
                </a:solidFill>
                <a:latin typeface="Canva Sans Bold"/>
                <a:ea typeface="Canva Sans Bold"/>
                <a:cs typeface="Canva Sans Bold"/>
                <a:sym typeface="Canva Sans Bold"/>
              </a:rPr>
              <a:t>Add</a:t>
            </a:r>
            <a:r>
              <a:rPr lang="en-US" b="true" sz="3800">
                <a:solidFill>
                  <a:srgbClr val="000000"/>
                </a:solidFill>
                <a:latin typeface="Canva Sans Bold"/>
                <a:ea typeface="Canva Sans Bold"/>
                <a:cs typeface="Canva Sans Bold"/>
                <a:sym typeface="Canva Sans Bold"/>
              </a:rPr>
              <a:t> "orange" at the end of an array using push().</a:t>
            </a:r>
          </a:p>
          <a:p>
            <a:pPr algn="l" marL="820427" indent="-410214" lvl="1">
              <a:lnSpc>
                <a:spcPts val="5320"/>
              </a:lnSpc>
              <a:buAutoNum type="arabicPeriod" startAt="1"/>
            </a:pPr>
            <a:r>
              <a:rPr lang="en-US" b="true" sz="3800">
                <a:solidFill>
                  <a:srgbClr val="000000"/>
                </a:solidFill>
                <a:latin typeface="Canva Sans Bold"/>
                <a:ea typeface="Canva Sans Bold"/>
                <a:cs typeface="Canva Sans Bold"/>
                <a:sym typeface="Canva Sans Bold"/>
              </a:rPr>
              <a:t>R</a:t>
            </a:r>
            <a:r>
              <a:rPr lang="en-US" b="true" sz="3800">
                <a:solidFill>
                  <a:srgbClr val="000000"/>
                </a:solidFill>
                <a:latin typeface="Canva Sans Bold"/>
                <a:ea typeface="Canva Sans Bold"/>
                <a:cs typeface="Canva Sans Bold"/>
                <a:sym typeface="Canva Sans Bold"/>
              </a:rPr>
              <a:t>emove the last element of an array using pop().</a:t>
            </a:r>
          </a:p>
          <a:p>
            <a:pPr algn="l" marL="820427" indent="-410214" lvl="1">
              <a:lnSpc>
                <a:spcPts val="5320"/>
              </a:lnSpc>
              <a:buAutoNum type="arabicPeriod" startAt="1"/>
            </a:pPr>
            <a:r>
              <a:rPr lang="en-US" b="true" sz="3800">
                <a:solidFill>
                  <a:srgbClr val="000000"/>
                </a:solidFill>
                <a:latin typeface="Canva Sans Bold"/>
                <a:ea typeface="Canva Sans Bold"/>
                <a:cs typeface="Canva Sans Bold"/>
                <a:sym typeface="Canva Sans Bold"/>
              </a:rPr>
              <a:t>Us</a:t>
            </a:r>
            <a:r>
              <a:rPr lang="en-US" b="true" sz="3800">
                <a:solidFill>
                  <a:srgbClr val="000000"/>
                </a:solidFill>
                <a:latin typeface="Canva Sans Bold"/>
                <a:ea typeface="Canva Sans Bold"/>
                <a:cs typeface="Canva Sans Bold"/>
                <a:sym typeface="Canva Sans Bold"/>
              </a:rPr>
              <a:t>e splice() to remove "banana" from ["apple", "banana", "orange"].</a:t>
            </a:r>
          </a:p>
          <a:p>
            <a:pPr algn="l" marL="820427" indent="-410214" lvl="1">
              <a:lnSpc>
                <a:spcPts val="5320"/>
              </a:lnSpc>
              <a:buAutoNum type="arabicPeriod" startAt="1"/>
            </a:pPr>
            <a:r>
              <a:rPr lang="en-US" b="true" sz="3800">
                <a:solidFill>
                  <a:srgbClr val="000000"/>
                </a:solidFill>
                <a:latin typeface="Canva Sans Bold"/>
                <a:ea typeface="Canva Sans Bold"/>
                <a:cs typeface="Canva Sans Bold"/>
                <a:sym typeface="Canva Sans Bold"/>
              </a:rPr>
              <a:t>Use map() to double each number in [1, 2, 3, 4].</a:t>
            </a:r>
          </a:p>
          <a:p>
            <a:pPr algn="l" marL="820427" indent="-410214" lvl="1">
              <a:lnSpc>
                <a:spcPts val="5320"/>
              </a:lnSpc>
              <a:buAutoNum type="arabicPeriod" startAt="1"/>
            </a:pPr>
            <a:r>
              <a:rPr lang="en-US" b="true" sz="3800">
                <a:solidFill>
                  <a:srgbClr val="000000"/>
                </a:solidFill>
                <a:latin typeface="Canva Sans Bold"/>
                <a:ea typeface="Canva Sans Bold"/>
                <a:cs typeface="Canva Sans Bold"/>
                <a:sym typeface="Canva Sans Bold"/>
              </a:rPr>
              <a:t>Use filter() to get even numbers from [1, 2, 3, 4, 5, 6].</a:t>
            </a:r>
          </a:p>
          <a:p>
            <a:pPr algn="l" marL="820427" indent="-410214" lvl="1">
              <a:lnSpc>
                <a:spcPts val="5320"/>
              </a:lnSpc>
              <a:buAutoNum type="arabicPeriod" startAt="1"/>
            </a:pPr>
            <a:r>
              <a:rPr lang="en-US" b="true" sz="3800">
                <a:solidFill>
                  <a:srgbClr val="000000"/>
                </a:solidFill>
                <a:latin typeface="Canva Sans Bold"/>
                <a:ea typeface="Canva Sans Bold"/>
                <a:cs typeface="Canva Sans Bold"/>
                <a:sym typeface="Canva Sans Bold"/>
              </a:rPr>
              <a:t>Use</a:t>
            </a:r>
            <a:r>
              <a:rPr lang="en-US" b="true" sz="3800">
                <a:solidFill>
                  <a:srgbClr val="000000"/>
                </a:solidFill>
                <a:latin typeface="Canva Sans Bold"/>
                <a:ea typeface="Canva Sans Bold"/>
                <a:cs typeface="Canva Sans Bold"/>
                <a:sym typeface="Canva Sans Bold"/>
              </a:rPr>
              <a:t> reduce() to find the sum of [10, 20, 30].</a:t>
            </a:r>
          </a:p>
          <a:p>
            <a:pPr algn="l">
              <a:lnSpc>
                <a:spcPts val="5320"/>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215470" y="540385"/>
            <a:ext cx="18072530" cy="9120504"/>
          </a:xfrm>
          <a:prstGeom prst="rect">
            <a:avLst/>
          </a:prstGeom>
        </p:spPr>
        <p:txBody>
          <a:bodyPr anchor="t" rtlCol="false" tIns="0" lIns="0" bIns="0" rIns="0">
            <a:spAutoFit/>
          </a:bodyPr>
          <a:lstStyle/>
          <a:p>
            <a:pPr algn="l" marL="928374" indent="-464187" lvl="1">
              <a:lnSpc>
                <a:spcPts val="6020"/>
              </a:lnSpc>
              <a:buFont typeface="Arial"/>
              <a:buChar char="•"/>
            </a:pPr>
            <a:r>
              <a:rPr lang="en-US" b="true" sz="4300">
                <a:solidFill>
                  <a:srgbClr val="000000"/>
                </a:solidFill>
                <a:latin typeface="Canva Sans Bold"/>
                <a:ea typeface="Canva Sans Bold"/>
                <a:cs typeface="Canva Sans Bold"/>
                <a:sym typeface="Canva Sans Bold"/>
              </a:rPr>
              <a:t>Definition &amp; Purpose: A function is a reusable block of code designed to perform a specific task.</a:t>
            </a:r>
          </a:p>
          <a:p>
            <a:pPr algn="l" marL="928374" indent="-464187" lvl="1">
              <a:lnSpc>
                <a:spcPts val="6020"/>
              </a:lnSpc>
              <a:buFont typeface="Arial"/>
              <a:buChar char="•"/>
            </a:pPr>
            <a:r>
              <a:rPr lang="en-US" b="true" sz="4300">
                <a:solidFill>
                  <a:srgbClr val="000000"/>
                </a:solidFill>
                <a:latin typeface="Canva Sans Bold"/>
                <a:ea typeface="Canva Sans Bold"/>
                <a:cs typeface="Canva Sans Bold"/>
                <a:sym typeface="Canva Sans Bold"/>
              </a:rPr>
              <a:t>Function Declaration &amp; Invocation: Declaring a function using the function keyword and calling it by its name followed by parentheses.</a:t>
            </a:r>
          </a:p>
          <a:p>
            <a:pPr algn="l" marL="928374" indent="-464187" lvl="1">
              <a:lnSpc>
                <a:spcPts val="6020"/>
              </a:lnSpc>
              <a:buFont typeface="Arial"/>
              <a:buChar char="•"/>
            </a:pPr>
            <a:r>
              <a:rPr lang="en-US" b="true" sz="4300">
                <a:solidFill>
                  <a:srgbClr val="000000"/>
                </a:solidFill>
                <a:latin typeface="Canva Sans Bold"/>
                <a:ea typeface="Canva Sans Bold"/>
                <a:cs typeface="Canva Sans Bold"/>
                <a:sym typeface="Canva Sans Bold"/>
              </a:rPr>
              <a:t>Parameters &amp; Arguments: Parameters are placeholders in the function definition, while arguments are actual values passed during invocation.</a:t>
            </a:r>
          </a:p>
          <a:p>
            <a:pPr algn="l" marL="928374" indent="-464187" lvl="1">
              <a:lnSpc>
                <a:spcPts val="6020"/>
              </a:lnSpc>
              <a:buFont typeface="Arial"/>
              <a:buChar char="•"/>
            </a:pPr>
            <a:r>
              <a:rPr lang="en-US" b="true" sz="4300">
                <a:solidFill>
                  <a:srgbClr val="000000"/>
                </a:solidFill>
                <a:latin typeface="Canva Sans Bold"/>
                <a:ea typeface="Canva Sans Bold"/>
                <a:cs typeface="Canva Sans Bold"/>
                <a:sym typeface="Canva Sans Bold"/>
              </a:rPr>
              <a:t>Return Values &amp; Scope: The return statement sends back a value from the function, and scope determines the accessibility of variables inside or outside the function.</a:t>
            </a:r>
          </a:p>
          <a:p>
            <a:pPr algn="l">
              <a:lnSpc>
                <a:spcPts val="6020"/>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9016961"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Part 1: JavaScript Functions</a:t>
            </a:r>
          </a:p>
        </p:txBody>
      </p:sp>
      <p:sp>
        <p:nvSpPr>
          <p:cNvPr name="TextBox 3" id="3"/>
          <p:cNvSpPr txBox="true"/>
          <p:nvPr/>
        </p:nvSpPr>
        <p:spPr>
          <a:xfrm rot="0">
            <a:off x="1028700" y="2236039"/>
            <a:ext cx="1097482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Q. What is a Function? (Definition)</a:t>
            </a:r>
          </a:p>
        </p:txBody>
      </p:sp>
      <p:sp>
        <p:nvSpPr>
          <p:cNvPr name="TextBox 4" id="4"/>
          <p:cNvSpPr txBox="true"/>
          <p:nvPr/>
        </p:nvSpPr>
        <p:spPr>
          <a:xfrm rot="0">
            <a:off x="1028700" y="3782365"/>
            <a:ext cx="16710326" cy="1811020"/>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A function is a reusable block of code that performs a specific task.</a:t>
            </a:r>
          </a:p>
        </p:txBody>
      </p:sp>
      <p:sp>
        <p:nvSpPr>
          <p:cNvPr name="TextBox 5" id="5"/>
          <p:cNvSpPr txBox="true"/>
          <p:nvPr/>
        </p:nvSpPr>
        <p:spPr>
          <a:xfrm rot="0">
            <a:off x="1028700" y="7844942"/>
            <a:ext cx="16710326" cy="1811020"/>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Functions help to organize code, improve readability, and avoid repetition</a:t>
            </a:r>
          </a:p>
        </p:txBody>
      </p:sp>
      <p:sp>
        <p:nvSpPr>
          <p:cNvPr name="TextBox 6" id="6"/>
          <p:cNvSpPr txBox="true"/>
          <p:nvPr/>
        </p:nvSpPr>
        <p:spPr>
          <a:xfrm rot="0">
            <a:off x="1028700" y="5813654"/>
            <a:ext cx="16710326" cy="1811020"/>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It encapsulates a series of statements that are executed together.</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1028700" y="2159946"/>
            <a:ext cx="984408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Defining and Calling Functions</a:t>
            </a:r>
          </a:p>
        </p:txBody>
      </p:sp>
      <p:sp>
        <p:nvSpPr>
          <p:cNvPr name="TextBox 3" id="3"/>
          <p:cNvSpPr txBox="true"/>
          <p:nvPr/>
        </p:nvSpPr>
        <p:spPr>
          <a:xfrm rot="0">
            <a:off x="3964476" y="537527"/>
            <a:ext cx="1181481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Function Declaration and Invocation</a:t>
            </a:r>
          </a:p>
        </p:txBody>
      </p:sp>
      <p:sp>
        <p:nvSpPr>
          <p:cNvPr name="TextBox 4" id="4"/>
          <p:cNvSpPr txBox="true"/>
          <p:nvPr/>
        </p:nvSpPr>
        <p:spPr>
          <a:xfrm rot="0">
            <a:off x="1028700" y="3496945"/>
            <a:ext cx="15525242" cy="3207385"/>
          </a:xfrm>
          <a:prstGeom prst="rect">
            <a:avLst/>
          </a:prstGeom>
        </p:spPr>
        <p:txBody>
          <a:bodyPr anchor="t" rtlCol="false" tIns="0" lIns="0" bIns="0" rIns="0">
            <a:spAutoFit/>
          </a:bodyPr>
          <a:lstStyle/>
          <a:p>
            <a:pPr algn="l">
              <a:lnSpc>
                <a:spcPts val="6440"/>
              </a:lnSpc>
            </a:pPr>
            <a:r>
              <a:rPr lang="en-US" sz="4600" b="true">
                <a:solidFill>
                  <a:srgbClr val="000000"/>
                </a:solidFill>
                <a:latin typeface="Canva Sans Bold"/>
                <a:ea typeface="Canva Sans Bold"/>
                <a:cs typeface="Canva Sans Bold"/>
                <a:sym typeface="Canva Sans Bold"/>
              </a:rPr>
              <a:t>function myFunction(parameter1, parameter2) { // Code to be executed</a:t>
            </a:r>
          </a:p>
          <a:p>
            <a:pPr algn="l">
              <a:lnSpc>
                <a:spcPts val="6440"/>
              </a:lnSpc>
            </a:pPr>
            <a:r>
              <a:rPr lang="en-US" sz="4600" b="true">
                <a:solidFill>
                  <a:srgbClr val="000000"/>
                </a:solidFill>
                <a:latin typeface="Canva Sans Bold"/>
                <a:ea typeface="Canva Sans Bold"/>
                <a:cs typeface="Canva Sans Bold"/>
                <a:sym typeface="Canva Sans Bold"/>
              </a:rPr>
              <a:t> return result; </a:t>
            </a:r>
          </a:p>
          <a:p>
            <a:pPr algn="l">
              <a:lnSpc>
                <a:spcPts val="6440"/>
              </a:lnSpc>
            </a:pPr>
            <a:r>
              <a:rPr lang="en-US" sz="4600" b="true">
                <a:solidFill>
                  <a:srgbClr val="000000"/>
                </a:solidFill>
                <a:latin typeface="Canva Sans Bold"/>
                <a:ea typeface="Canva Sans Bold"/>
                <a:cs typeface="Canva Sans Bold"/>
                <a:sym typeface="Canva Sans Bold"/>
              </a:rPr>
              <a:t>}</a:t>
            </a:r>
          </a:p>
        </p:txBody>
      </p:sp>
      <p:sp>
        <p:nvSpPr>
          <p:cNvPr name="TextBox 5" id="5"/>
          <p:cNvSpPr txBox="true"/>
          <p:nvPr/>
        </p:nvSpPr>
        <p:spPr>
          <a:xfrm rot="0">
            <a:off x="1028700" y="7371080"/>
            <a:ext cx="661999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(Invocation/Calling):</a:t>
            </a:r>
          </a:p>
        </p:txBody>
      </p:sp>
      <p:sp>
        <p:nvSpPr>
          <p:cNvPr name="TextBox 6" id="6"/>
          <p:cNvSpPr txBox="true"/>
          <p:nvPr/>
        </p:nvSpPr>
        <p:spPr>
          <a:xfrm rot="0">
            <a:off x="1028700" y="8545830"/>
            <a:ext cx="15525242" cy="1348739"/>
          </a:xfrm>
          <a:prstGeom prst="rect">
            <a:avLst/>
          </a:prstGeom>
        </p:spPr>
        <p:txBody>
          <a:bodyPr anchor="t" rtlCol="false" tIns="0" lIns="0" bIns="0" rIns="0">
            <a:spAutoFit/>
          </a:bodyPr>
          <a:lstStyle/>
          <a:p>
            <a:pPr algn="l">
              <a:lnSpc>
                <a:spcPts val="5460"/>
              </a:lnSpc>
            </a:pPr>
            <a:r>
              <a:rPr lang="en-US" sz="3900" b="true">
                <a:solidFill>
                  <a:srgbClr val="000000"/>
                </a:solidFill>
                <a:latin typeface="Canva Sans Bold"/>
                <a:ea typeface="Canva Sans Bold"/>
                <a:cs typeface="Canva Sans Bold"/>
                <a:sym typeface="Canva Sans Bold"/>
              </a:rPr>
              <a:t>let returnValue = myFunction(argument1, argument2); console.log(returnValue);</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480232" y="933450"/>
            <a:ext cx="199953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Terms</a:t>
            </a:r>
          </a:p>
        </p:txBody>
      </p:sp>
      <p:sp>
        <p:nvSpPr>
          <p:cNvPr name="TextBox 3" id="3"/>
          <p:cNvSpPr txBox="true"/>
          <p:nvPr/>
        </p:nvSpPr>
        <p:spPr>
          <a:xfrm rot="0">
            <a:off x="296271" y="2561022"/>
            <a:ext cx="17991729" cy="1588135"/>
          </a:xfrm>
          <a:prstGeom prst="rect">
            <a:avLst/>
          </a:prstGeom>
        </p:spPr>
        <p:txBody>
          <a:bodyPr anchor="t" rtlCol="false" tIns="0" lIns="0" bIns="0" rIns="0">
            <a:spAutoFit/>
          </a:bodyPr>
          <a:lstStyle/>
          <a:p>
            <a:pPr algn="l" marL="993143" indent="-496571" lvl="1">
              <a:lnSpc>
                <a:spcPts val="6440"/>
              </a:lnSpc>
              <a:buFont typeface="Arial"/>
              <a:buChar char="•"/>
            </a:pPr>
            <a:r>
              <a:rPr lang="en-US" b="true" sz="4600">
                <a:solidFill>
                  <a:srgbClr val="000000"/>
                </a:solidFill>
                <a:latin typeface="Canva Sans Bold"/>
                <a:ea typeface="Canva Sans Bold"/>
                <a:cs typeface="Canva Sans Bold"/>
                <a:sym typeface="Canva Sans Bold"/>
              </a:rPr>
              <a:t>myFunction: The function's name (choose descriptive names).</a:t>
            </a:r>
          </a:p>
        </p:txBody>
      </p:sp>
      <p:sp>
        <p:nvSpPr>
          <p:cNvPr name="TextBox 4" id="4"/>
          <p:cNvSpPr txBox="true"/>
          <p:nvPr/>
        </p:nvSpPr>
        <p:spPr>
          <a:xfrm rot="0">
            <a:off x="296271" y="3786211"/>
            <a:ext cx="17021056" cy="778510"/>
          </a:xfrm>
          <a:prstGeom prst="rect">
            <a:avLst/>
          </a:prstGeom>
        </p:spPr>
        <p:txBody>
          <a:bodyPr anchor="t" rtlCol="false" tIns="0" lIns="0" bIns="0" rIns="0">
            <a:spAutoFit/>
          </a:bodyPr>
          <a:lstStyle/>
          <a:p>
            <a:pPr algn="l" marL="993143" indent="-496571" lvl="1">
              <a:lnSpc>
                <a:spcPts val="6440"/>
              </a:lnSpc>
              <a:buFont typeface="Arial"/>
              <a:buChar char="•"/>
            </a:pPr>
            <a:r>
              <a:rPr lang="en-US" b="true" sz="4600">
                <a:solidFill>
                  <a:srgbClr val="000000"/>
                </a:solidFill>
                <a:latin typeface="Canva Sans Bold"/>
                <a:ea typeface="Canva Sans Bold"/>
                <a:cs typeface="Canva Sans Bold"/>
                <a:sym typeface="Canva Sans Bold"/>
              </a:rPr>
              <a:t>(parameter1, parameter2): Parameters (optional inputs).</a:t>
            </a:r>
          </a:p>
        </p:txBody>
      </p:sp>
      <p:sp>
        <p:nvSpPr>
          <p:cNvPr name="TextBox 5" id="5"/>
          <p:cNvSpPr txBox="true"/>
          <p:nvPr/>
        </p:nvSpPr>
        <p:spPr>
          <a:xfrm rot="0">
            <a:off x="296271" y="5012395"/>
            <a:ext cx="12996506" cy="778510"/>
          </a:xfrm>
          <a:prstGeom prst="rect">
            <a:avLst/>
          </a:prstGeom>
        </p:spPr>
        <p:txBody>
          <a:bodyPr anchor="t" rtlCol="false" tIns="0" lIns="0" bIns="0" rIns="0">
            <a:spAutoFit/>
          </a:bodyPr>
          <a:lstStyle/>
          <a:p>
            <a:pPr algn="l" marL="993143" indent="-496571" lvl="1">
              <a:lnSpc>
                <a:spcPts val="6440"/>
              </a:lnSpc>
              <a:buFont typeface="Arial"/>
              <a:buChar char="•"/>
            </a:pPr>
            <a:r>
              <a:rPr lang="en-US" b="true" sz="4600">
                <a:solidFill>
                  <a:srgbClr val="000000"/>
                </a:solidFill>
                <a:latin typeface="Canva Sans Bold"/>
                <a:ea typeface="Canva Sans Bold"/>
                <a:cs typeface="Canva Sans Bold"/>
                <a:sym typeface="Canva Sans Bold"/>
              </a:rPr>
              <a:t>{ ... }: The function body (code to execute).</a:t>
            </a:r>
          </a:p>
        </p:txBody>
      </p:sp>
      <p:sp>
        <p:nvSpPr>
          <p:cNvPr name="TextBox 6" id="6"/>
          <p:cNvSpPr txBox="true"/>
          <p:nvPr/>
        </p:nvSpPr>
        <p:spPr>
          <a:xfrm rot="0">
            <a:off x="296271" y="6238580"/>
            <a:ext cx="17991729" cy="1588135"/>
          </a:xfrm>
          <a:prstGeom prst="rect">
            <a:avLst/>
          </a:prstGeom>
        </p:spPr>
        <p:txBody>
          <a:bodyPr anchor="t" rtlCol="false" tIns="0" lIns="0" bIns="0" rIns="0">
            <a:spAutoFit/>
          </a:bodyPr>
          <a:lstStyle/>
          <a:p>
            <a:pPr algn="l" marL="993143" indent="-496571" lvl="1">
              <a:lnSpc>
                <a:spcPts val="6440"/>
              </a:lnSpc>
              <a:buFont typeface="Arial"/>
              <a:buChar char="•"/>
            </a:pPr>
            <a:r>
              <a:rPr lang="en-US" b="true" sz="4600">
                <a:solidFill>
                  <a:srgbClr val="000000"/>
                </a:solidFill>
                <a:latin typeface="Canva Sans Bold"/>
                <a:ea typeface="Canva Sans Bold"/>
                <a:cs typeface="Canva Sans Bold"/>
                <a:sym typeface="Canva Sans Bold"/>
              </a:rPr>
              <a:t>myFunction(argument1, argument2): Calls the function with arguments.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FEBE2"/>
        </a:solidFill>
      </p:bgPr>
    </p:bg>
    <p:spTree>
      <p:nvGrpSpPr>
        <p:cNvPr id="1" name=""/>
        <p:cNvGrpSpPr/>
        <p:nvPr/>
      </p:nvGrpSpPr>
      <p:grpSpPr>
        <a:xfrm>
          <a:off x="0" y="0"/>
          <a:ext cx="0" cy="0"/>
          <a:chOff x="0" y="0"/>
          <a:chExt cx="0" cy="0"/>
        </a:xfrm>
      </p:grpSpPr>
      <p:sp>
        <p:nvSpPr>
          <p:cNvPr name="TextBox 2" id="2"/>
          <p:cNvSpPr txBox="true"/>
          <p:nvPr/>
        </p:nvSpPr>
        <p:spPr>
          <a:xfrm rot="0">
            <a:off x="2304782" y="933450"/>
            <a:ext cx="15983218"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Parameters vs. Arguments: Inputs to Functions</a:t>
            </a:r>
          </a:p>
        </p:txBody>
      </p:sp>
      <p:sp>
        <p:nvSpPr>
          <p:cNvPr name="TextBox 3" id="3"/>
          <p:cNvSpPr txBox="true"/>
          <p:nvPr/>
        </p:nvSpPr>
        <p:spPr>
          <a:xfrm rot="0">
            <a:off x="1028700" y="2443762"/>
            <a:ext cx="16622764" cy="273494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Parameters: Variables listed in the function definition. They act as placeholders for values that will be passed to the function.</a:t>
            </a:r>
          </a:p>
        </p:txBody>
      </p:sp>
      <p:sp>
        <p:nvSpPr>
          <p:cNvPr name="TextBox 4" id="4"/>
          <p:cNvSpPr txBox="true"/>
          <p:nvPr/>
        </p:nvSpPr>
        <p:spPr>
          <a:xfrm rot="0">
            <a:off x="1028700" y="5962878"/>
            <a:ext cx="16622764" cy="1811020"/>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Arguments: The actual values that are passed to the function when it is called.</a:t>
            </a:r>
          </a:p>
        </p:txBody>
      </p:sp>
      <p:sp>
        <p:nvSpPr>
          <p:cNvPr name="TextBox 5" id="5"/>
          <p:cNvSpPr txBox="true"/>
          <p:nvPr/>
        </p:nvSpPr>
        <p:spPr>
          <a:xfrm rot="0">
            <a:off x="1028700" y="8208225"/>
            <a:ext cx="16622764" cy="1455419"/>
          </a:xfrm>
          <a:prstGeom prst="rect">
            <a:avLst/>
          </a:prstGeom>
        </p:spPr>
        <p:txBody>
          <a:bodyPr anchor="t" rtlCol="false" tIns="0" lIns="0" bIns="0" rIns="0">
            <a:spAutoFit/>
          </a:bodyPr>
          <a:lstStyle/>
          <a:p>
            <a:pPr algn="l">
              <a:lnSpc>
                <a:spcPts val="5880"/>
              </a:lnSpc>
            </a:pPr>
            <a:r>
              <a:rPr lang="en-US" sz="4200" b="true">
                <a:solidFill>
                  <a:srgbClr val="FF3131"/>
                </a:solidFill>
                <a:latin typeface="Canva Sans Bold"/>
                <a:ea typeface="Canva Sans Bold"/>
                <a:cs typeface="Canva Sans Bold"/>
                <a:sym typeface="Canva Sans Bold"/>
              </a:rPr>
              <a:t>The order and type of arguments should match the parameters defined in the function.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DAGgdWnuvuI</dc:identifier>
  <dcterms:modified xsi:type="dcterms:W3CDTF">2011-08-01T06:04:30Z</dcterms:modified>
  <cp:revision>1</cp:revision>
  <dc:title>Javascript-3(func)</dc:title>
</cp:coreProperties>
</file>